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5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6.xml" ContentType="application/vnd.openxmlformats-officedocument.presentationml.notesSlide+xml"/>
  <Override PartName="/ppt/notesSlides/notesSlide32.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handoutMasters/handoutMaster1.xml" ContentType="application/vnd.openxmlformats-officedocument.presentationml.handout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autoCompressPictures="0">
  <p:sldMasterIdLst>
    <p:sldMasterId id="2147483648" r:id="rId1"/>
  </p:sldMasterIdLst>
  <p:notesMasterIdLst>
    <p:notesMasterId r:id="rId56"/>
  </p:notesMasterIdLst>
  <p:handoutMasterIdLst>
    <p:handoutMasterId r:id="rId57"/>
  </p:handoutMasterIdLst>
  <p:sldIdLst>
    <p:sldId id="256" r:id="rId2"/>
    <p:sldId id="258" r:id="rId3"/>
    <p:sldId id="265" r:id="rId4"/>
    <p:sldId id="266" r:id="rId5"/>
    <p:sldId id="267" r:id="rId6"/>
    <p:sldId id="268" r:id="rId7"/>
    <p:sldId id="335" r:id="rId8"/>
    <p:sldId id="269" r:id="rId9"/>
    <p:sldId id="270" r:id="rId10"/>
    <p:sldId id="331" r:id="rId11"/>
    <p:sldId id="276" r:id="rId12"/>
    <p:sldId id="317" r:id="rId13"/>
    <p:sldId id="318" r:id="rId14"/>
    <p:sldId id="282" r:id="rId15"/>
    <p:sldId id="283" r:id="rId16"/>
    <p:sldId id="284" r:id="rId17"/>
    <p:sldId id="285" r:id="rId18"/>
    <p:sldId id="286" r:id="rId19"/>
    <p:sldId id="287" r:id="rId20"/>
    <p:sldId id="288" r:id="rId21"/>
    <p:sldId id="289" r:id="rId22"/>
    <p:sldId id="336" r:id="rId23"/>
    <p:sldId id="337" r:id="rId24"/>
    <p:sldId id="290" r:id="rId25"/>
    <p:sldId id="33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22" r:id="rId40"/>
    <p:sldId id="291" r:id="rId41"/>
    <p:sldId id="293" r:id="rId42"/>
    <p:sldId id="315" r:id="rId43"/>
    <p:sldId id="316" r:id="rId44"/>
    <p:sldId id="297" r:id="rId45"/>
    <p:sldId id="319" r:id="rId46"/>
    <p:sldId id="320" r:id="rId47"/>
    <p:sldId id="321" r:id="rId48"/>
    <p:sldId id="323" r:id="rId49"/>
    <p:sldId id="324" r:id="rId50"/>
    <p:sldId id="301" r:id="rId51"/>
    <p:sldId id="325" r:id="rId52"/>
    <p:sldId id="362" r:id="rId53"/>
    <p:sldId id="333" r:id="rId54"/>
    <p:sldId id="334" r:id="rId55"/>
  </p:sldIdLst>
  <p:sldSz cx="9472613" cy="5527675"/>
  <p:notesSz cx="6735763" cy="9866313"/>
  <p:embeddedFontLst>
    <p:embeddedFont>
      <p:font typeface="メイリオ" panose="020B0604030504040204" pitchFamily="50" charset="-128"/>
      <p:regular r:id="rId58"/>
      <p:bold r:id="rId59"/>
      <p:italic r:id="rId60"/>
      <p:boldItalic r:id="rId61"/>
    </p:embeddedFont>
    <p:embeddedFont>
      <p:font typeface="Lucida Console" panose="020B0609040504020204" pitchFamily="49" charset="0"/>
      <p:regular r:id="rId62"/>
    </p:embeddedFont>
    <p:embeddedFont>
      <p:font typeface="HGPｺﾞｼｯｸE" panose="020B0900000000000000" pitchFamily="50" charset="-128"/>
      <p:regular r:id="rId63"/>
    </p:embeddedFont>
    <p:embeddedFont>
      <p:font typeface="Century Gothic" panose="020B0502020202020204" pitchFamily="34" charset="0"/>
      <p:regular r:id="rId64"/>
      <p:bold r:id="rId65"/>
      <p:italic r:id="rId66"/>
      <p:boldItalic r:id="rId67"/>
    </p:embeddedFont>
    <p:embeddedFont>
      <p:font typeface="游ゴシック" panose="020B0400000000000000" pitchFamily="50" charset="-128"/>
      <p:regular r:id="rId68"/>
      <p:bold r:id="rId69"/>
    </p:embeddedFont>
    <p:embeddedFont>
      <p:font typeface="Arial Unicode MS" panose="020B0604020202020204" pitchFamily="50" charset="-128"/>
      <p:regular r:id="rId70"/>
    </p:embeddedFont>
    <p:embeddedFont>
      <p:font typeface="HGP創英角ｺﾞｼｯｸUB" panose="020B0900000000000000" pitchFamily="50" charset="-128"/>
      <p:regular r:id="rId71"/>
    </p:embeddedFont>
    <p:embeddedFont>
      <p:font typeface="Arial Black" panose="020B0A04020102020204" pitchFamily="34" charset="0"/>
      <p:bold r:id="rId72"/>
    </p:embeddedFont>
  </p:embeddedFontLst>
  <p:custDataLst>
    <p:tags r:id="rId73"/>
  </p:custDataLst>
  <p:defaultTex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extLst>
    <p:ext uri="{EFAFB233-063F-42B5-8137-9DF3F51BA10A}">
      <p15:sldGuideLst xmlns:p15="http://schemas.microsoft.com/office/powerpoint/2012/main">
        <p15:guide id="1" orient="horz" pos="1741">
          <p15:clr>
            <a:srgbClr val="A4A3A4"/>
          </p15:clr>
        </p15:guide>
        <p15:guide id="2" pos="2982">
          <p15:clr>
            <a:srgbClr val="A4A3A4"/>
          </p15:clr>
        </p15:guide>
      </p15:sldGuideLst>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975"/>
    <a:srgbClr val="F6167B"/>
    <a:srgbClr val="FF699F"/>
    <a:srgbClr val="4D94BF"/>
    <a:srgbClr val="4BA2C1"/>
    <a:srgbClr val="4A89C2"/>
    <a:srgbClr val="4C89C0"/>
    <a:srgbClr val="4C99C0"/>
    <a:srgbClr val="66A5C4"/>
    <a:srgbClr val="DE1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81007" autoAdjust="0"/>
  </p:normalViewPr>
  <p:slideViewPr>
    <p:cSldViewPr snapToGrid="0">
      <p:cViewPr varScale="1">
        <p:scale>
          <a:sx n="84" d="100"/>
          <a:sy n="84" d="100"/>
        </p:scale>
        <p:origin x="84" y="138"/>
      </p:cViewPr>
      <p:guideLst>
        <p:guide orient="horz" pos="1741"/>
        <p:guide pos="298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1968" y="-108"/>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gs" Target="tags/tag1.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8.xml"/><Relationship Id="rId7" Type="http://schemas.openxmlformats.org/officeDocument/2006/relationships/slide" Target="slides/slide49.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39.xml"/><Relationship Id="rId5" Type="http://schemas.openxmlformats.org/officeDocument/2006/relationships/slide" Target="slides/slide26.xml"/><Relationship Id="rId4"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5" name="Rectangle 1027"/>
          <p:cNvSpPr>
            <a:spLocks noGrp="1" noChangeArrowheads="1"/>
          </p:cNvSpPr>
          <p:nvPr>
            <p:ph type="dt" sz="quarter" idx="1"/>
          </p:nvPr>
        </p:nvSpPr>
        <p:spPr bwMode="auto">
          <a:xfrm>
            <a:off x="381757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33796" name="Rectangle 1028"/>
          <p:cNvSpPr>
            <a:spLocks noGrp="1" noChangeArrowheads="1"/>
          </p:cNvSpPr>
          <p:nvPr>
            <p:ph type="ftr" sz="quarter" idx="2"/>
          </p:nvPr>
        </p:nvSpPr>
        <p:spPr bwMode="auto">
          <a:xfrm>
            <a:off x="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7" name="Rectangle 1029"/>
          <p:cNvSpPr>
            <a:spLocks noGrp="1" noChangeArrowheads="1"/>
          </p:cNvSpPr>
          <p:nvPr>
            <p:ph type="sldNum" sz="quarter" idx="3"/>
          </p:nvPr>
        </p:nvSpPr>
        <p:spPr bwMode="auto">
          <a:xfrm>
            <a:off x="381757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97EB0BD7-0D1B-461F-96D2-458D4659D7B9}" type="slidenum">
              <a:rPr lang="en-US" altLang="ja-JP"/>
              <a:pPr/>
              <a:t>‹#›</a:t>
            </a:fld>
            <a:endParaRPr lang="en-US" altLang="ja-JP"/>
          </a:p>
        </p:txBody>
      </p:sp>
    </p:spTree>
    <p:extLst>
      <p:ext uri="{BB962C8B-B14F-4D97-AF65-F5344CB8AC3E}">
        <p14:creationId xmlns:p14="http://schemas.microsoft.com/office/powerpoint/2010/main" val="2313737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3" name="Rectangle 1027"/>
          <p:cNvSpPr>
            <a:spLocks noGrp="1" noChangeArrowheads="1"/>
          </p:cNvSpPr>
          <p:nvPr>
            <p:ph type="dt" idx="1"/>
          </p:nvPr>
        </p:nvSpPr>
        <p:spPr bwMode="auto">
          <a:xfrm>
            <a:off x="381757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25604" name="Rectangle 1028"/>
          <p:cNvSpPr>
            <a:spLocks noGrp="1" noRot="1" noChangeAspect="1" noChangeArrowheads="1" noTextEdit="1"/>
          </p:cNvSpPr>
          <p:nvPr>
            <p:ph type="sldImg" idx="2"/>
          </p:nvPr>
        </p:nvSpPr>
        <p:spPr bwMode="auto">
          <a:xfrm>
            <a:off x="198438" y="739775"/>
            <a:ext cx="6338887" cy="3700463"/>
          </a:xfrm>
          <a:prstGeom prst="rect">
            <a:avLst/>
          </a:prstGeom>
          <a:noFill/>
          <a:ln w="9525">
            <a:solidFill>
              <a:srgbClr val="000000"/>
            </a:solidFill>
            <a:miter lim="800000"/>
            <a:headEnd/>
            <a:tailEnd/>
          </a:ln>
          <a:effectLst/>
        </p:spPr>
      </p:sp>
      <p:sp>
        <p:nvSpPr>
          <p:cNvPr id="25605" name="Rectangle 1029"/>
          <p:cNvSpPr>
            <a:spLocks noGrp="1" noChangeArrowheads="1"/>
          </p:cNvSpPr>
          <p:nvPr>
            <p:ph type="body" sz="quarter" idx="3"/>
          </p:nvPr>
        </p:nvSpPr>
        <p:spPr bwMode="auto">
          <a:xfrm>
            <a:off x="897785" y="4687122"/>
            <a:ext cx="4940198" cy="4439530"/>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5606" name="Rectangle 1030"/>
          <p:cNvSpPr>
            <a:spLocks noGrp="1" noChangeArrowheads="1"/>
          </p:cNvSpPr>
          <p:nvPr>
            <p:ph type="ftr" sz="quarter" idx="4"/>
          </p:nvPr>
        </p:nvSpPr>
        <p:spPr bwMode="auto">
          <a:xfrm>
            <a:off x="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7" name="Rectangle 1031"/>
          <p:cNvSpPr>
            <a:spLocks noGrp="1" noChangeArrowheads="1"/>
          </p:cNvSpPr>
          <p:nvPr>
            <p:ph type="sldNum" sz="quarter" idx="5"/>
          </p:nvPr>
        </p:nvSpPr>
        <p:spPr bwMode="auto">
          <a:xfrm>
            <a:off x="381757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8AF01994-2739-4319-8C13-74EB71056E38}" type="slidenum">
              <a:rPr lang="en-US" altLang="ja-JP"/>
              <a:pPr/>
              <a:t>‹#›</a:t>
            </a:fld>
            <a:endParaRPr lang="en-US" altLang="ja-JP"/>
          </a:p>
        </p:txBody>
      </p:sp>
    </p:spTree>
    <p:extLst>
      <p:ext uri="{BB962C8B-B14F-4D97-AF65-F5344CB8AC3E}">
        <p14:creationId xmlns:p14="http://schemas.microsoft.com/office/powerpoint/2010/main" val="33086719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a:t>
            </a:fld>
            <a:endParaRPr lang="en-US"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latin typeface="ＭＳ Ｐ明朝" pitchFamily="18" charset="-128"/>
              <a:ea typeface="ＭＳ Ｐ明朝" pitchFamily="18" charset="-128"/>
            </a:endParaRPr>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15</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16</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17</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en-US" altLang="ja-JP" dirty="0" smtClean="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18</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0"/>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19</a:t>
            </a:fld>
            <a:endParaRPr lang="en-US" altLang="ja-JP"/>
          </a:p>
        </p:txBody>
      </p:sp>
    </p:spTree>
    <p:extLst>
      <p:ext uri="{BB962C8B-B14F-4D97-AF65-F5344CB8AC3E}">
        <p14:creationId xmlns:p14="http://schemas.microsoft.com/office/powerpoint/2010/main" val="176924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20</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21</a:t>
            </a:fld>
            <a:endParaRPr lang="en-US" altLang="ja-JP"/>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22</a:t>
            </a:fld>
            <a:endParaRPr lang="en-US" altLang="ja-JP"/>
          </a:p>
        </p:txBody>
      </p:sp>
    </p:spTree>
    <p:extLst>
      <p:ext uri="{BB962C8B-B14F-4D97-AF65-F5344CB8AC3E}">
        <p14:creationId xmlns:p14="http://schemas.microsoft.com/office/powerpoint/2010/main" val="2873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23</a:t>
            </a:fld>
            <a:endParaRPr lang="en-US" altLang="ja-JP"/>
          </a:p>
        </p:txBody>
      </p:sp>
    </p:spTree>
    <p:extLst>
      <p:ext uri="{BB962C8B-B14F-4D97-AF65-F5344CB8AC3E}">
        <p14:creationId xmlns:p14="http://schemas.microsoft.com/office/powerpoint/2010/main" val="140278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24</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25</a:t>
            </a:fld>
            <a:endParaRPr lang="en-US" altLang="ja-JP"/>
          </a:p>
        </p:txBody>
      </p:sp>
    </p:spTree>
    <p:extLst>
      <p:ext uri="{BB962C8B-B14F-4D97-AF65-F5344CB8AC3E}">
        <p14:creationId xmlns:p14="http://schemas.microsoft.com/office/powerpoint/2010/main" val="199896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26</a:t>
            </a:fld>
            <a:endParaRPr lang="en-US" altLang="ja-JP" dirty="0"/>
          </a:p>
        </p:txBody>
      </p:sp>
    </p:spTree>
    <p:extLst>
      <p:ext uri="{BB962C8B-B14F-4D97-AF65-F5344CB8AC3E}">
        <p14:creationId xmlns:p14="http://schemas.microsoft.com/office/powerpoint/2010/main" val="4125629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39</a:t>
            </a:fld>
            <a:endParaRPr lang="en-US" altLang="ja-JP"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41</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000" dirty="0">
              <a:latin typeface="ＭＳ Ｐ明朝" panose="02020600040205080304" pitchFamily="18" charset="-128"/>
              <a:ea typeface="ＭＳ Ｐ明朝" panose="02020600040205080304" pitchFamily="18" charset="-128"/>
            </a:endParaRPr>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42</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000" dirty="0">
              <a:latin typeface="ＭＳ Ｐ明朝" panose="02020600040205080304" pitchFamily="18" charset="-128"/>
              <a:ea typeface="ＭＳ Ｐ明朝" panose="02020600040205080304" pitchFamily="18" charset="-128"/>
            </a:endParaRPr>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43</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1">
              <a:defRPr/>
            </a:pPr>
            <a:endParaRPr lang="en-US" altLang="ja-JP" dirty="0" smtClean="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46</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000"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47</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1">
              <a:defRPr/>
            </a:pP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48</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49</a:t>
            </a:fld>
            <a:endParaRPr lang="en-US" altLang="ja-JP"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a:t>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ja-JP" altLang="ja-JP" dirty="0" smtClean="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50</a:t>
            </a:fld>
            <a:endParaRPr lang="en-US" altLang="ja-JP"/>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51</a:t>
            </a:fld>
            <a:endParaRPr lang="en-US" altLang="ja-JP"/>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52</a:t>
            </a:fld>
            <a:endParaRPr lang="en-US" altLang="ja-JP"/>
          </a:p>
        </p:txBody>
      </p:sp>
    </p:spTree>
    <p:extLst>
      <p:ext uri="{BB962C8B-B14F-4D97-AF65-F5344CB8AC3E}">
        <p14:creationId xmlns:p14="http://schemas.microsoft.com/office/powerpoint/2010/main" val="3177635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53</a:t>
            </a:fld>
            <a:endParaRPr lang="en-US" altLang="ja-JP"/>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54</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8</a:t>
            </a:fld>
            <a:endParaRPr lang="en-US" altLang="ja-JP"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sz="1000" dirty="0"/>
              <a:t>http://itpro.nikkeibp.co.jp/article/NEWS/20120718/409806/?ST=oss&amp;rt=nocnt</a:t>
            </a:r>
          </a:p>
          <a:p>
            <a:r>
              <a:rPr lang="en-US" altLang="ja-JP" sz="1000" dirty="0"/>
              <a:t>https://www.orca.med.or.jp/orca/sengen/declaration-comment.html</a:t>
            </a:r>
          </a:p>
          <a:p>
            <a:endParaRPr lang="en-US" altLang="ja-JP" sz="1000" dirty="0"/>
          </a:p>
          <a:p>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10</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11</a:t>
            </a:fld>
            <a:endParaRPr lang="en-US" altLang="ja-JP"/>
          </a:p>
        </p:txBody>
      </p:sp>
    </p:spTree>
    <p:extLst>
      <p:ext uri="{BB962C8B-B14F-4D97-AF65-F5344CB8AC3E}">
        <p14:creationId xmlns:p14="http://schemas.microsoft.com/office/powerpoint/2010/main" val="401822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12</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r>
              <a:rPr lang="en-US" altLang="ja-JP" dirty="0"/>
              <a:t>https://www.openhub.net/</a:t>
            </a:r>
            <a:endParaRPr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13</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14</a:t>
            </a:fld>
            <a:endParaRPr lang="en-US" altLang="ja-JP"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18" name="Text Box 29"/>
          <p:cNvSpPr txBox="1">
            <a:spLocks noChangeArrowheads="1"/>
          </p:cNvSpPr>
          <p:nvPr userDrawn="1"/>
        </p:nvSpPr>
        <p:spPr bwMode="gray">
          <a:xfrm>
            <a:off x="527898" y="986331"/>
            <a:ext cx="8634412" cy="4216539"/>
          </a:xfrm>
          <a:prstGeom prst="rect">
            <a:avLst/>
          </a:prstGeom>
          <a:noFill/>
          <a:ln w="9525">
            <a:noFill/>
            <a:miter lim="800000"/>
            <a:headEnd/>
            <a:tailEnd/>
          </a:ln>
          <a:effectLst/>
        </p:spPr>
        <p:txBody>
          <a:bodyPr wrap="square">
            <a:spAutoFit/>
          </a:bodyPr>
          <a:lstStyle/>
          <a:p>
            <a:pPr marL="468000" indent="-756000">
              <a:lnSpc>
                <a:spcPct val="100000"/>
              </a:lnSpc>
              <a:spcBef>
                <a:spcPts val="2400"/>
              </a:spcBef>
              <a:buClr>
                <a:srgbClr val="008DBC"/>
              </a:buClr>
              <a:buSzPct val="163000"/>
              <a:buFont typeface="+mj-lt"/>
              <a:buAutoNum type="arabicPeriod"/>
            </a:pPr>
            <a:r>
              <a:rPr lang="en-US" altLang="ja-JP" sz="2400" b="1" spc="100" baseline="0" dirty="0" smtClean="0">
                <a:solidFill>
                  <a:schemeClr val="tx1">
                    <a:lumMod val="65000"/>
                    <a:lumOff val="35000"/>
                  </a:schemeClr>
                </a:solidFill>
                <a:latin typeface="Arial Black" pitchFamily="34" charset="0"/>
                <a:ea typeface="メイリオ" pitchFamily="50" charset="-128"/>
              </a:rPr>
              <a:t>OSS</a:t>
            </a:r>
            <a:r>
              <a:rPr lang="ja-JP" altLang="en-US" sz="2400" b="1" spc="100" baseline="0" dirty="0" smtClean="0">
                <a:solidFill>
                  <a:schemeClr val="tx1">
                    <a:lumMod val="65000"/>
                    <a:lumOff val="35000"/>
                  </a:schemeClr>
                </a:solidFill>
                <a:latin typeface="Arial Black" pitchFamily="34" charset="0"/>
                <a:ea typeface="メイリオ" pitchFamily="50" charset="-128"/>
              </a:rPr>
              <a:t>に関する基本事項</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a:p>
            <a:pPr marL="468000" indent="-756000">
              <a:lnSpc>
                <a:spcPct val="100000"/>
              </a:lnSpc>
              <a:spcBef>
                <a:spcPts val="2400"/>
              </a:spcBef>
              <a:buClr>
                <a:srgbClr val="008DBC"/>
              </a:buClr>
              <a:buSzPct val="163000"/>
              <a:buFont typeface="+mj-lt"/>
              <a:buAutoNum type="arabicPeriod"/>
            </a:pPr>
            <a:r>
              <a:rPr lang="ja-JP" altLang="en-US" sz="2400" b="1" spc="100" baseline="0" dirty="0" smtClean="0">
                <a:solidFill>
                  <a:schemeClr val="tx1">
                    <a:lumMod val="65000"/>
                    <a:lumOff val="35000"/>
                  </a:schemeClr>
                </a:solidFill>
                <a:latin typeface="Arial Black" pitchFamily="34" charset="0"/>
                <a:ea typeface="メイリオ" pitchFamily="50" charset="-128"/>
              </a:rPr>
              <a:t>企業などでの活用状況と</a:t>
            </a:r>
            <a:r>
              <a:rPr lang="en-US" altLang="ja-JP" sz="2400" b="1" spc="100" baseline="0" dirty="0" smtClean="0">
                <a:solidFill>
                  <a:schemeClr val="tx1">
                    <a:lumMod val="65000"/>
                    <a:lumOff val="35000"/>
                  </a:schemeClr>
                </a:solidFill>
                <a:latin typeface="Arial Black" pitchFamily="34" charset="0"/>
                <a:ea typeface="メイリオ" pitchFamily="50" charset="-128"/>
              </a:rPr>
              <a:t/>
            </a:r>
            <a:br>
              <a:rPr lang="en-US" altLang="ja-JP" sz="2400" b="1" spc="100" baseline="0" dirty="0" smtClean="0">
                <a:solidFill>
                  <a:schemeClr val="tx1">
                    <a:lumMod val="65000"/>
                    <a:lumOff val="35000"/>
                  </a:schemeClr>
                </a:solidFill>
                <a:latin typeface="Arial Black" pitchFamily="34" charset="0"/>
                <a:ea typeface="メイリオ" pitchFamily="50" charset="-128"/>
              </a:rPr>
            </a:br>
            <a:r>
              <a:rPr lang="ja-JP" altLang="en-US" sz="2400" b="1" spc="100" baseline="0" dirty="0" smtClean="0">
                <a:solidFill>
                  <a:schemeClr val="tx1">
                    <a:lumMod val="65000"/>
                    <a:lumOff val="35000"/>
                  </a:schemeClr>
                </a:solidFill>
                <a:latin typeface="Arial Black" pitchFamily="34" charset="0"/>
                <a:ea typeface="メイリオ" pitchFamily="50" charset="-128"/>
              </a:rPr>
              <a:t>  日立グループにおける</a:t>
            </a:r>
            <a:r>
              <a:rPr lang="en-US" altLang="ja-JP" sz="2400" b="1" spc="100" baseline="0" dirty="0" smtClean="0">
                <a:solidFill>
                  <a:schemeClr val="tx1">
                    <a:lumMod val="65000"/>
                    <a:lumOff val="35000"/>
                  </a:schemeClr>
                </a:solidFill>
                <a:latin typeface="Arial Black" pitchFamily="34" charset="0"/>
                <a:ea typeface="メイリオ" pitchFamily="50" charset="-128"/>
              </a:rPr>
              <a:t>OSS</a:t>
            </a:r>
            <a:r>
              <a:rPr lang="ja-JP" altLang="en-US" sz="2400" b="1" spc="100" baseline="0" dirty="0" smtClean="0">
                <a:solidFill>
                  <a:schemeClr val="tx1">
                    <a:lumMod val="65000"/>
                    <a:lumOff val="35000"/>
                  </a:schemeClr>
                </a:solidFill>
                <a:latin typeface="Arial Black" pitchFamily="34" charset="0"/>
                <a:ea typeface="メイリオ" pitchFamily="50" charset="-128"/>
              </a:rPr>
              <a:t>活用推進の取組み</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smtClean="0">
                <a:solidFill>
                  <a:schemeClr val="tx1">
                    <a:lumMod val="65000"/>
                    <a:lumOff val="35000"/>
                  </a:schemeClr>
                </a:solidFill>
                <a:latin typeface="Arial Black" pitchFamily="34" charset="0"/>
                <a:ea typeface="メイリオ" pitchFamily="50" charset="-128"/>
              </a:rPr>
              <a:t>OSS</a:t>
            </a:r>
            <a:r>
              <a:rPr lang="ja-JP" altLang="en-US" sz="2400" b="1" spc="100" baseline="0" dirty="0" smtClean="0">
                <a:solidFill>
                  <a:schemeClr val="tx1">
                    <a:lumMod val="65000"/>
                    <a:lumOff val="35000"/>
                  </a:schemeClr>
                </a:solidFill>
                <a:latin typeface="Arial Black" pitchFamily="34" charset="0"/>
                <a:ea typeface="メイリオ" pitchFamily="50" charset="-128"/>
              </a:rPr>
              <a:t>の活用におけるコンプライアンス面のポイント</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smtClean="0">
                <a:solidFill>
                  <a:schemeClr val="tx1">
                    <a:lumMod val="65000"/>
                    <a:lumOff val="35000"/>
                  </a:schemeClr>
                </a:solidFill>
                <a:latin typeface="Arial Black" pitchFamily="34" charset="0"/>
                <a:ea typeface="メイリオ" pitchFamily="50" charset="-128"/>
              </a:rPr>
              <a:t>OSS</a:t>
            </a:r>
            <a:r>
              <a:rPr lang="ja-JP" altLang="en-US" sz="2400" b="1" spc="100" baseline="0" dirty="0" smtClean="0">
                <a:solidFill>
                  <a:schemeClr val="tx1">
                    <a:lumMod val="65000"/>
                    <a:lumOff val="35000"/>
                  </a:schemeClr>
                </a:solidFill>
                <a:latin typeface="Arial Black" pitchFamily="34" charset="0"/>
                <a:ea typeface="メイリオ" pitchFamily="50" charset="-128"/>
              </a:rPr>
              <a:t>コンプライアンス･マネージメントプロセス</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smtClean="0">
                <a:solidFill>
                  <a:schemeClr val="tx1">
                    <a:lumMod val="65000"/>
                    <a:lumOff val="35000"/>
                  </a:schemeClr>
                </a:solidFill>
                <a:latin typeface="Arial Black" pitchFamily="34" charset="0"/>
                <a:ea typeface="メイリオ" pitchFamily="50" charset="-128"/>
              </a:rPr>
              <a:t>OSS</a:t>
            </a:r>
            <a:r>
              <a:rPr lang="ja-JP" altLang="en-US" sz="2400" b="1" spc="100" baseline="0" dirty="0" smtClean="0">
                <a:solidFill>
                  <a:schemeClr val="tx1">
                    <a:lumMod val="65000"/>
                    <a:lumOff val="35000"/>
                  </a:schemeClr>
                </a:solidFill>
                <a:latin typeface="Arial Black" pitchFamily="34" charset="0"/>
                <a:ea typeface="メイリオ" pitchFamily="50" charset="-128"/>
              </a:rPr>
              <a:t>を活用する際の検討・実施事項</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ja-JP" altLang="en-US" sz="2400" b="1" spc="100" baseline="0" dirty="0" smtClean="0">
                <a:solidFill>
                  <a:schemeClr val="tx1">
                    <a:lumMod val="65000"/>
                    <a:lumOff val="35000"/>
                  </a:schemeClr>
                </a:solidFill>
                <a:latin typeface="Arial Black" pitchFamily="34" charset="0"/>
                <a:ea typeface="メイリオ" pitchFamily="50" charset="-128"/>
              </a:rPr>
              <a:t>まとめ</a:t>
            </a:r>
            <a:endParaRPr lang="en-US" altLang="ja-JP" sz="2400" b="1" spc="100" baseline="0" dirty="0" smtClean="0">
              <a:solidFill>
                <a:schemeClr val="tx1">
                  <a:lumMod val="65000"/>
                  <a:lumOff val="35000"/>
                </a:schemeClr>
              </a:solidFill>
              <a:latin typeface="Arial Black" pitchFamily="34" charset="0"/>
              <a:ea typeface="メイリオ" pitchFamily="50" charset="-128"/>
            </a:endParaRPr>
          </a:p>
        </p:txBody>
      </p:sp>
      <p:sp>
        <p:nvSpPr>
          <p:cNvPr id="7" name="角丸四角形 6"/>
          <p:cNvSpPr/>
          <p:nvPr userDrawn="1"/>
        </p:nvSpPr>
        <p:spPr bwMode="auto">
          <a:xfrm>
            <a:off x="110306" y="90056"/>
            <a:ext cx="9252000" cy="5256000"/>
          </a:xfrm>
          <a:prstGeom prst="roundRect">
            <a:avLst>
              <a:gd name="adj" fmla="val 2573"/>
            </a:avLst>
          </a:prstGeom>
          <a:noFill/>
          <a:ln w="28575">
            <a:solidFill>
              <a:srgbClr val="A8DAE2"/>
            </a:solid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14" name="タイトル 1"/>
          <p:cNvSpPr>
            <a:spLocks noGrp="1"/>
          </p:cNvSpPr>
          <p:nvPr>
            <p:ph type="title"/>
          </p:nvPr>
        </p:nvSpPr>
        <p:spPr bwMode="gray">
          <a:xfrm>
            <a:off x="284027" y="207820"/>
            <a:ext cx="8984664" cy="341632"/>
          </a:xfrm>
          <a:prstGeom prst="rect">
            <a:avLst/>
          </a:prstGeom>
        </p:spPr>
        <p:txBody>
          <a:bodyPr wrap="square">
            <a:spAutoFit/>
          </a:bodyPr>
          <a:lstStyle>
            <a:lvl1pPr>
              <a:defRPr sz="1800" b="1" spc="100" baseline="0">
                <a:solidFill>
                  <a:schemeClr val="tx1">
                    <a:lumMod val="75000"/>
                    <a:lumOff val="25000"/>
                  </a:schemeClr>
                </a:solidFill>
                <a:latin typeface="Arial Black" pitchFamily="34" charset="0"/>
                <a:ea typeface="メイリオ" pitchFamily="50" charset="-128"/>
              </a:defRPr>
            </a:lvl1pPr>
          </a:lstStyle>
          <a:p>
            <a:r>
              <a:rPr lang="ja-JP" altLang="en-US" dirty="0" smtClean="0"/>
              <a:t>マスタ タイトルの書式設定</a:t>
            </a:r>
            <a:endParaRPr lang="ja-JP" altLang="en-US" dirty="0"/>
          </a:p>
        </p:txBody>
      </p:sp>
      <p:sp>
        <p:nvSpPr>
          <p:cNvPr id="15" name="角丸四角形 14"/>
          <p:cNvSpPr/>
          <p:nvPr userDrawn="1"/>
        </p:nvSpPr>
        <p:spPr bwMode="auto">
          <a:xfrm>
            <a:off x="214744" y="193963"/>
            <a:ext cx="117767" cy="297876"/>
          </a:xfrm>
          <a:prstGeom prst="roundRect">
            <a:avLst/>
          </a:prstGeom>
          <a:solidFill>
            <a:srgbClr val="008DBC"/>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6" name="角丸四角形 5"/>
          <p:cNvSpPr/>
          <p:nvPr userDrawn="1"/>
        </p:nvSpPr>
        <p:spPr bwMode="auto">
          <a:xfrm>
            <a:off x="110306" y="90056"/>
            <a:ext cx="9252000" cy="5256000"/>
          </a:xfrm>
          <a:prstGeom prst="roundRect">
            <a:avLst>
              <a:gd name="adj" fmla="val 2573"/>
            </a:avLst>
          </a:prstGeom>
          <a:noFill/>
          <a:ln w="28575">
            <a:solidFill>
              <a:srgbClr val="A8DAE2"/>
            </a:solid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7259" y="144667"/>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smtClean="0"/>
              <a:t>マスタ タイトルの書式設定</a:t>
            </a:r>
            <a:endParaRPr lang="ja-JP" altLang="en-US" dirty="0"/>
          </a:p>
        </p:txBody>
      </p:sp>
      <p:sp>
        <p:nvSpPr>
          <p:cNvPr id="87" name="正方形/長方形 11"/>
          <p:cNvSpPr>
            <a:spLocks noChangeArrowheads="1"/>
          </p:cNvSpPr>
          <p:nvPr/>
        </p:nvSpPr>
        <p:spPr bwMode="gray">
          <a:xfrm>
            <a:off x="1" y="596274"/>
            <a:ext cx="9472613" cy="60036"/>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lnSpc>
                <a:spcPct val="90000"/>
              </a:lnSpc>
              <a:spcBef>
                <a:spcPct val="0"/>
              </a:spcBef>
              <a:spcAft>
                <a:spcPct val="0"/>
              </a:spcAft>
              <a:defRPr/>
            </a:pPr>
            <a:endParaRPr lang="ja-JP" altLang="en-US" sz="2600">
              <a:solidFill>
                <a:prstClr val="white"/>
              </a:solidFill>
            </a:endParaRPr>
          </a:p>
        </p:txBody>
      </p:sp>
      <p:grpSp>
        <p:nvGrpSpPr>
          <p:cNvPr id="3" name="グループ化 62"/>
          <p:cNvGrpSpPr/>
          <p:nvPr userDrawn="1"/>
        </p:nvGrpSpPr>
        <p:grpSpPr bwMode="gray">
          <a:xfrm>
            <a:off x="-4" y="596274"/>
            <a:ext cx="1534572" cy="60036"/>
            <a:chOff x="312738" y="2747963"/>
            <a:chExt cx="1970087" cy="109537"/>
          </a:xfrm>
        </p:grpSpPr>
        <p:sp>
          <p:nvSpPr>
            <p:cNvPr id="89"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a:lnSpc>
                  <a:spcPct val="90000"/>
                </a:lnSpc>
                <a:defRPr/>
              </a:pPr>
              <a:endParaRPr kumimoji="0" lang="ja-JP" altLang="en-US" kern="0" dirty="0">
                <a:solidFill>
                  <a:sysClr val="windowText" lastClr="000000"/>
                </a:solidFill>
                <a:latin typeface="HGPｺﾞｼｯｸE" pitchFamily="50" charset="-128"/>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nSpc>
                  <a:spcPct val="90000"/>
                </a:lnSpc>
                <a:defRPr/>
              </a:pPr>
              <a:endParaRPr kumimoji="0" lang="ja-JP" altLang="en-US" kern="0" dirty="0">
                <a:solidFill>
                  <a:sysClr val="windowText" lastClr="000000"/>
                </a:solidFill>
                <a:latin typeface="HGPｺﾞｼｯｸE" pitchFamily="50" charset="-128"/>
              </a:endParaRPr>
            </a:p>
          </p:txBody>
        </p:sp>
      </p:grpSp>
      <p:grpSp>
        <p:nvGrpSpPr>
          <p:cNvPr id="4" name="グループ化 37"/>
          <p:cNvGrpSpPr/>
          <p:nvPr userDrawn="1"/>
        </p:nvGrpSpPr>
        <p:grpSpPr bwMode="gray">
          <a:xfrm>
            <a:off x="7899289" y="163046"/>
            <a:ext cx="1393248" cy="311582"/>
            <a:chOff x="6642100" y="547566"/>
            <a:chExt cx="1982788" cy="569913"/>
          </a:xfrm>
        </p:grpSpPr>
        <p:sp>
          <p:nvSpPr>
            <p:cNvPr id="39"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1"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4"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5"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6"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nSpc>
                  <a:spcPct val="90000"/>
                </a:lnSpc>
                <a:defRPr/>
              </a:pPr>
              <a:endParaRPr kumimoji="0" lang="ja-JP" altLang="en-US" kern="0">
                <a:solidFill>
                  <a:sysClr val="windowText" lastClr="000000"/>
                </a:solidFill>
                <a:latin typeface="HGPｺﾞｼｯｸE" pitchFamily="50" charset="-128"/>
              </a:endParaRPr>
            </a:p>
          </p:txBody>
        </p:sp>
      </p:grpSp>
    </p:spTree>
    <p:extLst>
      <p:ext uri="{BB962C8B-B14F-4D97-AF65-F5344CB8AC3E}">
        <p14:creationId xmlns:p14="http://schemas.microsoft.com/office/powerpoint/2010/main" val="31057334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5_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7259" y="144666"/>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smtClean="0"/>
              <a:t>マスタ タイトルの書式設定</a:t>
            </a:r>
            <a:endParaRPr lang="ja-JP" altLang="en-US" dirty="0"/>
          </a:p>
        </p:txBody>
      </p:sp>
      <p:sp>
        <p:nvSpPr>
          <p:cNvPr id="87" name="正方形/長方形 11"/>
          <p:cNvSpPr>
            <a:spLocks noChangeArrowheads="1"/>
          </p:cNvSpPr>
          <p:nvPr/>
        </p:nvSpPr>
        <p:spPr bwMode="gray">
          <a:xfrm>
            <a:off x="1" y="596273"/>
            <a:ext cx="9472613" cy="60036"/>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88" name="グループ化 62"/>
          <p:cNvGrpSpPr/>
          <p:nvPr userDrawn="1"/>
        </p:nvGrpSpPr>
        <p:grpSpPr bwMode="gray">
          <a:xfrm>
            <a:off x="-4" y="596273"/>
            <a:ext cx="1534572" cy="60036"/>
            <a:chOff x="312738" y="2747963"/>
            <a:chExt cx="1970087" cy="109537"/>
          </a:xfrm>
        </p:grpSpPr>
        <p:sp>
          <p:nvSpPr>
            <p:cNvPr id="89" name="正方形/長方形 88"/>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pic>
        <p:nvPicPr>
          <p:cNvPr id="37" name="図 36" descr="ea60_010_030_dwin.wmf"/>
          <p:cNvPicPr>
            <a:picLocks noChangeAspect="1"/>
          </p:cNvPicPr>
          <p:nvPr userDrawn="1"/>
        </p:nvPicPr>
        <p:blipFill>
          <a:blip r:embed="rId2"/>
          <a:stretch>
            <a:fillRect/>
          </a:stretch>
        </p:blipFill>
        <p:spPr>
          <a:xfrm>
            <a:off x="7901916" y="163045"/>
            <a:ext cx="1390620" cy="310379"/>
          </a:xfrm>
          <a:prstGeom prst="rect">
            <a:avLst/>
          </a:prstGeom>
        </p:spPr>
      </p:pic>
    </p:spTree>
    <p:extLst>
      <p:ext uri="{BB962C8B-B14F-4D97-AF65-F5344CB8AC3E}">
        <p14:creationId xmlns:p14="http://schemas.microsoft.com/office/powerpoint/2010/main" val="33497433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ext Box 13"/>
          <p:cNvSpPr txBox="1">
            <a:spLocks noChangeArrowheads="1"/>
          </p:cNvSpPr>
          <p:nvPr userDrawn="1"/>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tx1"/>
                </a:solidFill>
                <a:latin typeface="+mn-lt"/>
                <a:ea typeface="ＭＳ Ｐゴシック" pitchFamily="50" charset="-128"/>
              </a:rPr>
              <a:t>© Hitachi, Ltd. </a:t>
            </a:r>
            <a:r>
              <a:rPr kumimoji="0" lang="en-US" altLang="ja-JP" sz="800" baseline="0" dirty="0" smtClean="0">
                <a:solidFill>
                  <a:schemeClr val="tx1"/>
                </a:solidFill>
                <a:latin typeface="+mn-lt"/>
                <a:ea typeface="ＭＳ Ｐゴシック" pitchFamily="50" charset="-128"/>
              </a:rPr>
              <a:t>2018. </a:t>
            </a:r>
            <a:r>
              <a:rPr kumimoji="0" lang="en-US" altLang="ja-JP" sz="800" baseline="0" dirty="0">
                <a:solidFill>
                  <a:schemeClr val="tx1"/>
                </a:solidFill>
                <a:latin typeface="+mn-lt"/>
                <a:ea typeface="ＭＳ Ｐゴシック" pitchFamily="50" charset="-128"/>
              </a:rPr>
              <a:t>All rights reserved</a:t>
            </a:r>
            <a:r>
              <a:rPr kumimoji="0" lang="en-US" altLang="ja-JP" sz="800" baseline="0" dirty="0" smtClean="0">
                <a:solidFill>
                  <a:schemeClr val="tx1"/>
                </a:solidFill>
                <a:latin typeface="+mn-lt"/>
                <a:ea typeface="ＭＳ Ｐゴシック" pitchFamily="50" charset="-128"/>
              </a:rPr>
              <a:t>.</a:t>
            </a:r>
            <a:r>
              <a:rPr lang="ja-JP" altLang="en-US" sz="800" baseline="0" dirty="0" smtClean="0">
                <a:latin typeface="+mn-lt"/>
              </a:rPr>
              <a:t> 　</a:t>
            </a:r>
            <a:fld id="{0509F8B1-BCB1-460C-BB23-218079A6065C}" type="slidenum">
              <a:rPr lang="ja-JP" altLang="en-US" sz="800" baseline="0" smtClean="0">
                <a:latin typeface="+mn-lt"/>
              </a:rPr>
              <a:pPr marL="0" marR="0" indent="0" algn="r" defTabSz="914400" rtl="0" eaLnBrk="1" fontAlgn="base" latinLnBrk="0" hangingPunct="1">
                <a:lnSpc>
                  <a:spcPct val="100000"/>
                </a:lnSpc>
                <a:spcBef>
                  <a:spcPct val="50000"/>
                </a:spcBef>
                <a:spcAft>
                  <a:spcPct val="0"/>
                </a:spcAft>
                <a:buClrTx/>
                <a:buSzTx/>
                <a:buFontTx/>
                <a:buNone/>
                <a:tabLst/>
                <a:defRPr/>
              </a:pPr>
              <a:t>‹#›</a:t>
            </a:fld>
            <a:r>
              <a:rPr lang="en-US" altLang="ja-JP" sz="800" baseline="0" dirty="0" smtClean="0">
                <a:latin typeface="+mn-lt"/>
              </a:rPr>
              <a:t>/51</a:t>
            </a:r>
            <a:endParaRPr kumimoji="0" lang="en-US" altLang="ja-JP" sz="800" baseline="0" dirty="0">
              <a:solidFill>
                <a:schemeClr val="tx1"/>
              </a:solidFill>
              <a:latin typeface="+mn-lt"/>
              <a:ea typeface="ＭＳ Ｐゴシック" pitchFamily="50" charset="-128"/>
            </a:endParaRPr>
          </a:p>
        </p:txBody>
      </p:sp>
    </p:spTree>
  </p:cSld>
  <p:clrMap bg1="lt1" tx1="dk1" bg2="lt2" tx2="dk2" accent1="accent1" accent2="accent2" accent3="accent3" accent4="accent4" accent5="accent5" accent6="accent6" hlink="hlink" folHlink="folHlink"/>
  <p:sldLayoutIdLst>
    <p:sldLayoutId id="2147483681" r:id="rId1"/>
    <p:sldLayoutId id="2147483683" r:id="rId2"/>
    <p:sldLayoutId id="2147483656" r:id="rId3"/>
    <p:sldLayoutId id="2147483682" r:id="rId4"/>
    <p:sldLayoutId id="2147483684" r:id="rId5"/>
    <p:sldLayoutId id="2147483685" r:id="rId6"/>
  </p:sldLayoutIdLst>
  <p:timing>
    <p:tnLst>
      <p:par>
        <p:cTn id="1" dur="indefinite" restart="never" nodeType="tmRoot"/>
      </p:par>
    </p:tnLst>
  </p:timing>
  <p:hf hdr="0" ftr="0" dt="0"/>
  <p:txStyles>
    <p:titleStyle>
      <a:lvl1pPr algn="l" rtl="0" fontAlgn="base">
        <a:lnSpc>
          <a:spcPct val="90000"/>
        </a:lnSpc>
        <a:spcBef>
          <a:spcPct val="0"/>
        </a:spcBef>
        <a:spcAft>
          <a:spcPct val="0"/>
        </a:spcAft>
        <a:defRPr kumimoji="1" sz="2600">
          <a:solidFill>
            <a:schemeClr val="bg1"/>
          </a:solidFill>
          <a:latin typeface="+mj-lt"/>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www.opensource.gr.jp/osd/osd-japanese.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ossipedia.ipa.go.jp/nfs/pdf_pub/0904/187/5/5.pdf" TargetMode="External"/><Relationship Id="rId4" Type="http://schemas.openxmlformats.org/officeDocument/2006/relationships/hyperlink" Target="http://osdn.jp/projects/opensource/wiki/licens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osdn.jp/projects/opensource/wiki/license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openhub.ne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www.itg.hitachi.co.jp/oss/knowledge/index.html#guideline" TargetMode="External"/><Relationship Id="rId5" Type="http://schemas.openxmlformats.org/officeDocument/2006/relationships/hyperlink" Target="http://www.itg.hitachi.co.jp/property/gi/pg_grp/oss.html" TargetMode="External"/><Relationship Id="rId4" Type="http://schemas.openxmlformats.org/officeDocument/2006/relationships/hyperlink" Target="http://www.itg.hitachi.co.jp/property/gi/pg/oss.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www.itg.hitachi.co.jp/property/gi/pg/oss.html" TargetMode="External"/><Relationship Id="rId2" Type="http://schemas.openxmlformats.org/officeDocument/2006/relationships/hyperlink" Target="http://webguard.itg.hitachi.co.jp/kisoku/" TargetMode="External"/><Relationship Id="rId1" Type="http://schemas.openxmlformats.org/officeDocument/2006/relationships/slideLayout" Target="../slideLayouts/slideLayout4.xml"/><Relationship Id="rId5" Type="http://schemas.openxmlformats.org/officeDocument/2006/relationships/hyperlink" Target="http://www.itg.hitachi.co.jp/oss/knowledge/index.html#guideline" TargetMode="External"/><Relationship Id="rId4" Type="http://schemas.openxmlformats.org/officeDocument/2006/relationships/hyperlink" Target="http://www.itg.hitachi.co.jp/property/gi/pg_grp/os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www.itg.hitachi.co.jp/property/gi/pg/oss.html" TargetMode="External"/><Relationship Id="rId2" Type="http://schemas.openxmlformats.org/officeDocument/2006/relationships/hyperlink" Target="http://webguard.itg.hitachi.co.jp/kisoku/" TargetMode="External"/><Relationship Id="rId1" Type="http://schemas.openxmlformats.org/officeDocument/2006/relationships/slideLayout" Target="../slideLayouts/slideLayout4.xml"/><Relationship Id="rId5" Type="http://schemas.openxmlformats.org/officeDocument/2006/relationships/hyperlink" Target="http://www.itg.hitachi.co.jp/oss/knowledge/index.html#guideline" TargetMode="External"/><Relationship Id="rId4" Type="http://schemas.openxmlformats.org/officeDocument/2006/relationships/hyperlink" Target="http://www.itg.hitachi.co.jp/property/gi/pg_grp/os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wmf"/></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0" y="0"/>
            <a:ext cx="9472613" cy="5527675"/>
          </a:xfrm>
          <a:prstGeom prst="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4" name="六角形 23"/>
          <p:cNvSpPr/>
          <p:nvPr/>
        </p:nvSpPr>
        <p:spPr bwMode="auto">
          <a:xfrm>
            <a:off x="3158065" y="1659466"/>
            <a:ext cx="1011597" cy="872067"/>
          </a:xfrm>
          <a:prstGeom prst="hexagon">
            <a:avLst/>
          </a:prstGeom>
          <a:noFill/>
          <a:ln w="180975" cap="rnd">
            <a:solidFill>
              <a:srgbClr val="FFFFFF">
                <a:alpha val="10196"/>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 name="六角形 26"/>
          <p:cNvSpPr/>
          <p:nvPr/>
        </p:nvSpPr>
        <p:spPr bwMode="auto">
          <a:xfrm>
            <a:off x="1100665" y="897466"/>
            <a:ext cx="694269" cy="598508"/>
          </a:xfrm>
          <a:prstGeom prst="hexagon">
            <a:avLst/>
          </a:prstGeom>
          <a:noFill/>
          <a:ln w="180975" cap="rnd">
            <a:solidFill>
              <a:srgbClr val="FFFFFF">
                <a:alpha val="588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9" name="グループ化 18"/>
          <p:cNvGrpSpPr/>
          <p:nvPr/>
        </p:nvGrpSpPr>
        <p:grpSpPr>
          <a:xfrm>
            <a:off x="6604001" y="2760134"/>
            <a:ext cx="2680207" cy="2624667"/>
            <a:chOff x="6604001" y="2760134"/>
            <a:chExt cx="2680207" cy="2624667"/>
          </a:xfrm>
        </p:grpSpPr>
        <p:sp>
          <p:nvSpPr>
            <p:cNvPr id="13" name="六角形 12"/>
            <p:cNvSpPr/>
            <p:nvPr/>
          </p:nvSpPr>
          <p:spPr bwMode="auto">
            <a:xfrm>
              <a:off x="7899400" y="4191001"/>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 name="六角形 16"/>
            <p:cNvSpPr/>
            <p:nvPr/>
          </p:nvSpPr>
          <p:spPr bwMode="auto">
            <a:xfrm>
              <a:off x="6604001" y="3488267"/>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 name="六角形 17"/>
            <p:cNvSpPr/>
            <p:nvPr/>
          </p:nvSpPr>
          <p:spPr bwMode="auto">
            <a:xfrm>
              <a:off x="7890931" y="2760134"/>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3" name="グループ化 22"/>
          <p:cNvGrpSpPr/>
          <p:nvPr/>
        </p:nvGrpSpPr>
        <p:grpSpPr>
          <a:xfrm>
            <a:off x="478893" y="1855896"/>
            <a:ext cx="8514826" cy="1815882"/>
            <a:chOff x="2362376" y="2582880"/>
            <a:chExt cx="8514826" cy="1815882"/>
          </a:xfrm>
          <a:effectLst>
            <a:outerShdw blurRad="50800" dist="38100" dir="2700000" algn="tl" rotWithShape="0">
              <a:prstClr val="black">
                <a:alpha val="40000"/>
              </a:prstClr>
            </a:outerShdw>
          </a:effectLst>
        </p:grpSpPr>
        <p:sp>
          <p:nvSpPr>
            <p:cNvPr id="1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smtClean="0">
                  <a:ln w="200025">
                    <a:solidFill>
                      <a:srgbClr val="2C8CA6"/>
                    </a:solidFill>
                  </a:ln>
                  <a:solidFill>
                    <a:schemeClr val="bg1"/>
                  </a:solidFill>
                  <a:latin typeface="Arial Black" pitchFamily="34" charset="0"/>
                  <a:ea typeface="メイリオ" pitchFamily="50" charset="-128"/>
                </a:rPr>
                <a:t>OSS</a:t>
              </a:r>
              <a:r>
                <a:rPr kumimoji="0" lang="ja-JP" altLang="en-US" sz="6000" b="1" kern="0" spc="100" dirty="0" smtClean="0">
                  <a:ln w="200025">
                    <a:solidFill>
                      <a:srgbClr val="2C8CA6"/>
                    </a:solidFill>
                  </a:ln>
                  <a:solidFill>
                    <a:schemeClr val="bg1"/>
                  </a:solidFill>
                  <a:latin typeface="Arial Black" pitchFamily="34" charset="0"/>
                  <a:ea typeface="メイリオ" pitchFamily="50" charset="-128"/>
                </a:rPr>
                <a:t>の</a:t>
              </a:r>
              <a:r>
                <a:rPr kumimoji="0" lang="ja-JP" altLang="en-US" sz="8400" b="1" kern="0" spc="100" dirty="0" smtClean="0">
                  <a:ln w="200025">
                    <a:solidFill>
                      <a:srgbClr val="2C8CA6"/>
                    </a:solidFill>
                  </a:ln>
                  <a:solidFill>
                    <a:schemeClr val="bg1"/>
                  </a:solidFill>
                  <a:latin typeface="Arial Black" pitchFamily="34" charset="0"/>
                  <a:ea typeface="メイリオ" pitchFamily="50" charset="-128"/>
                </a:rPr>
                <a:t>基礎</a:t>
              </a:r>
              <a:r>
                <a:rPr kumimoji="0" lang="en-US" altLang="ja-JP" sz="4800" b="1" kern="0" spc="100" dirty="0" smtClean="0">
                  <a:ln w="200025">
                    <a:noFill/>
                  </a:ln>
                  <a:solidFill>
                    <a:schemeClr val="bg1"/>
                  </a:solidFill>
                  <a:latin typeface="Arial Black" pitchFamily="34" charset="0"/>
                  <a:ea typeface="メイリオ" pitchFamily="50" charset="-128"/>
                </a:rPr>
                <a:t/>
              </a:r>
              <a:br>
                <a:rPr kumimoji="0" lang="en-US" altLang="ja-JP" sz="4800" b="1" kern="0" spc="100" dirty="0" smtClean="0">
                  <a:ln w="200025">
                    <a:noFill/>
                  </a:ln>
                  <a:solidFill>
                    <a:schemeClr val="bg1"/>
                  </a:solidFill>
                  <a:latin typeface="Arial Black" pitchFamily="34" charset="0"/>
                  <a:ea typeface="メイリオ" pitchFamily="50" charset="-128"/>
                </a:rPr>
              </a:br>
              <a:r>
                <a:rPr kumimoji="0" lang="ja-JP" altLang="en-US" sz="2400" b="1" kern="0" spc="100" dirty="0" smtClean="0">
                  <a:ln w="200025">
                    <a:noFill/>
                  </a:ln>
                  <a:solidFill>
                    <a:srgbClr val="FFFFCC"/>
                  </a:solidFill>
                  <a:latin typeface="Arial Black" pitchFamily="34" charset="0"/>
                  <a:ea typeface="メイリオ" pitchFamily="50" charset="-128"/>
                </a:rPr>
                <a:t>～</a:t>
              </a:r>
              <a:r>
                <a:rPr kumimoji="0" lang="en-US" altLang="ja-JP" sz="2400" b="1" kern="0" spc="100" dirty="0" smtClean="0">
                  <a:ln w="200025">
                    <a:noFill/>
                  </a:ln>
                  <a:solidFill>
                    <a:srgbClr val="FFFFCC"/>
                  </a:solidFill>
                  <a:latin typeface="Arial Black" pitchFamily="34" charset="0"/>
                  <a:ea typeface="メイリオ" pitchFamily="50" charset="-128"/>
                </a:rPr>
                <a:t>OSS</a:t>
              </a:r>
              <a:r>
                <a:rPr kumimoji="0" lang="ja-JP" altLang="en-US" sz="2400" b="1" kern="0" spc="100" dirty="0" smtClean="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smtClean="0">
                <a:ln w="200025">
                  <a:noFill/>
                </a:ln>
                <a:solidFill>
                  <a:srgbClr val="FFFFCC"/>
                </a:solidFill>
                <a:latin typeface="Arial Black" pitchFamily="34" charset="0"/>
                <a:ea typeface="メイリオ" pitchFamily="50" charset="-128"/>
              </a:endParaRPr>
            </a:p>
          </p:txBody>
        </p:sp>
        <p:sp>
          <p:nvSpPr>
            <p:cNvPr id="2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smtClean="0">
                  <a:ln w="200025">
                    <a:noFill/>
                  </a:ln>
                  <a:solidFill>
                    <a:schemeClr val="bg1"/>
                  </a:solidFill>
                  <a:latin typeface="Arial Black" pitchFamily="34" charset="0"/>
                  <a:ea typeface="メイリオ" pitchFamily="50" charset="-128"/>
                </a:rPr>
                <a:t>OSS</a:t>
              </a:r>
              <a:r>
                <a:rPr kumimoji="0" lang="ja-JP" altLang="en-US" sz="6000" b="1" kern="0" spc="100" dirty="0" smtClean="0">
                  <a:ln w="200025">
                    <a:noFill/>
                  </a:ln>
                  <a:solidFill>
                    <a:schemeClr val="bg1"/>
                  </a:solidFill>
                  <a:latin typeface="Arial Black" pitchFamily="34" charset="0"/>
                  <a:ea typeface="メイリオ" pitchFamily="50" charset="-128"/>
                </a:rPr>
                <a:t>の</a:t>
              </a:r>
              <a:r>
                <a:rPr kumimoji="0" lang="ja-JP" altLang="en-US" sz="8400" b="1" kern="0" spc="100" dirty="0" smtClean="0">
                  <a:ln w="200025">
                    <a:noFill/>
                  </a:ln>
                  <a:solidFill>
                    <a:schemeClr val="bg1"/>
                  </a:solidFill>
                  <a:latin typeface="Arial Black" pitchFamily="34" charset="0"/>
                  <a:ea typeface="メイリオ" pitchFamily="50" charset="-128"/>
                </a:rPr>
                <a:t>基礎</a:t>
              </a:r>
              <a:r>
                <a:rPr kumimoji="0" lang="en-US" altLang="ja-JP" sz="4800" b="1" kern="0" spc="100" dirty="0" smtClean="0">
                  <a:ln w="200025">
                    <a:noFill/>
                  </a:ln>
                  <a:solidFill>
                    <a:schemeClr val="bg1"/>
                  </a:solidFill>
                  <a:latin typeface="Arial Black" pitchFamily="34" charset="0"/>
                  <a:ea typeface="メイリオ" pitchFamily="50" charset="-128"/>
                </a:rPr>
                <a:t/>
              </a:r>
              <a:br>
                <a:rPr kumimoji="0" lang="en-US" altLang="ja-JP" sz="4800" b="1" kern="0" spc="100" dirty="0" smtClean="0">
                  <a:ln w="200025">
                    <a:noFill/>
                  </a:ln>
                  <a:solidFill>
                    <a:schemeClr val="bg1"/>
                  </a:solidFill>
                  <a:latin typeface="Arial Black" pitchFamily="34" charset="0"/>
                  <a:ea typeface="メイリオ" pitchFamily="50" charset="-128"/>
                </a:rPr>
              </a:br>
              <a:r>
                <a:rPr kumimoji="0" lang="ja-JP" altLang="en-US" sz="2400" b="1" kern="0" spc="100" dirty="0" smtClean="0">
                  <a:ln w="200025">
                    <a:noFill/>
                  </a:ln>
                  <a:solidFill>
                    <a:srgbClr val="FFFFCC"/>
                  </a:solidFill>
                  <a:latin typeface="Arial Black" pitchFamily="34" charset="0"/>
                  <a:ea typeface="メイリオ" pitchFamily="50" charset="-128"/>
                </a:rPr>
                <a:t>～</a:t>
              </a:r>
              <a:r>
                <a:rPr kumimoji="0" lang="en-US" altLang="ja-JP" sz="2400" b="1" kern="0" spc="100" dirty="0" smtClean="0">
                  <a:ln w="200025">
                    <a:noFill/>
                  </a:ln>
                  <a:solidFill>
                    <a:srgbClr val="FFFFCC"/>
                  </a:solidFill>
                  <a:latin typeface="Arial Black" pitchFamily="34" charset="0"/>
                  <a:ea typeface="メイリオ" pitchFamily="50" charset="-128"/>
                </a:rPr>
                <a:t>OSS</a:t>
              </a:r>
              <a:r>
                <a:rPr kumimoji="0" lang="ja-JP" altLang="en-US" sz="2400" b="1" kern="0" spc="100" dirty="0" smtClean="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smtClean="0">
                <a:ln w="200025">
                  <a:noFill/>
                </a:ln>
                <a:solidFill>
                  <a:srgbClr val="FFFFCC"/>
                </a:solidFill>
                <a:latin typeface="Arial Black" pitchFamily="34" charset="0"/>
                <a:ea typeface="メイリオ" pitchFamily="50" charset="-128"/>
              </a:endParaRPr>
            </a:p>
          </p:txBody>
        </p:sp>
      </p:grpSp>
      <p:grpSp>
        <p:nvGrpSpPr>
          <p:cNvPr id="14" name="グループ化 13"/>
          <p:cNvGrpSpPr/>
          <p:nvPr/>
        </p:nvGrpSpPr>
        <p:grpSpPr>
          <a:xfrm>
            <a:off x="152429" y="155610"/>
            <a:ext cx="4649371" cy="370588"/>
            <a:chOff x="133767" y="155610"/>
            <a:chExt cx="4649371" cy="370588"/>
          </a:xfrm>
        </p:grpSpPr>
        <p:sp>
          <p:nvSpPr>
            <p:cNvPr id="20" name="テキスト ボックス 4"/>
            <p:cNvSpPr txBox="1">
              <a:spLocks noChangeArrowheads="1"/>
            </p:cNvSpPr>
            <p:nvPr/>
          </p:nvSpPr>
          <p:spPr bwMode="auto">
            <a:xfrm>
              <a:off x="133767" y="155610"/>
              <a:ext cx="877163" cy="332908"/>
            </a:xfrm>
            <a:prstGeom prst="rect">
              <a:avLst/>
            </a:prstGeom>
            <a:noFill/>
            <a:ln w="9525">
              <a:solidFill>
                <a:schemeClr val="bg1"/>
              </a:solidFill>
              <a:miter lim="800000"/>
              <a:headEnd/>
              <a:tailEnd/>
            </a:ln>
          </p:spPr>
          <p:txBody>
            <a:bodyPr wrap="square" tIns="72000" bIns="10800" anchor="ctr">
              <a:spAutoFit/>
            </a:bodyPr>
            <a:lstStyle/>
            <a:p>
              <a:pPr algn="ctr">
                <a:defRPr/>
              </a:pPr>
              <a:r>
                <a:rPr lang="ja-JP" altLang="en-US" sz="1800" b="1" dirty="0">
                  <a:solidFill>
                    <a:schemeClr val="bg1"/>
                  </a:solidFill>
                  <a:latin typeface="メイリオ" pitchFamily="50" charset="-128"/>
                  <a:ea typeface="メイリオ" pitchFamily="50" charset="-128"/>
                  <a:cs typeface="メイリオ" pitchFamily="50" charset="-128"/>
                </a:rPr>
                <a:t>社外秘</a:t>
              </a:r>
            </a:p>
          </p:txBody>
        </p:sp>
        <p:sp>
          <p:nvSpPr>
            <p:cNvPr id="21" name="タイトル 1"/>
            <p:cNvSpPr txBox="1">
              <a:spLocks/>
            </p:cNvSpPr>
            <p:nvPr/>
          </p:nvSpPr>
          <p:spPr bwMode="auto">
            <a:xfrm>
              <a:off x="1011238" y="177641"/>
              <a:ext cx="3771900" cy="348557"/>
            </a:xfrm>
            <a:prstGeom prst="rect">
              <a:avLst/>
            </a:prstGeom>
            <a:noFill/>
            <a:ln w="9525">
              <a:noFill/>
              <a:miter lim="800000"/>
              <a:headEnd/>
              <a:tailEnd/>
            </a:ln>
          </p:spPr>
          <p:txBody>
            <a:bodyPr anchor="ctr">
              <a:spAutoFit/>
            </a:bodyPr>
            <a:lstStyle/>
            <a:p>
              <a:pPr eaLnBrk="0" hangingPunct="0">
                <a:lnSpc>
                  <a:spcPct val="90000"/>
                </a:lnSpc>
                <a:defRPr/>
              </a:pPr>
              <a:r>
                <a:rPr lang="ja-JP" altLang="en-US" sz="1800" b="1" kern="0" dirty="0">
                  <a:solidFill>
                    <a:schemeClr val="bg1"/>
                  </a:solidFill>
                  <a:latin typeface="メイリオ" pitchFamily="50" charset="-128"/>
                  <a:ea typeface="メイリオ" pitchFamily="50" charset="-128"/>
                  <a:cs typeface="メイリオ" pitchFamily="50" charset="-128"/>
                </a:rPr>
                <a:t>開示範囲：日立グループ会社内</a:t>
              </a:r>
            </a:p>
          </p:txBody>
        </p:sp>
      </p:grpSp>
      <p:sp>
        <p:nvSpPr>
          <p:cNvPr id="26" name="Text Box 31"/>
          <p:cNvSpPr txBox="1">
            <a:spLocks noChangeArrowheads="1"/>
          </p:cNvSpPr>
          <p:nvPr/>
        </p:nvSpPr>
        <p:spPr bwMode="gray">
          <a:xfrm>
            <a:off x="3498209" y="4322366"/>
            <a:ext cx="5830889" cy="923330"/>
          </a:xfrm>
          <a:prstGeom prst="rect">
            <a:avLst/>
          </a:prstGeom>
          <a:noFill/>
          <a:ln w="3175" cap="rnd">
            <a:noFill/>
            <a:miter lim="800000"/>
            <a:headEnd/>
            <a:tailEnd/>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株式会社 日立製作所</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システム</a:t>
            </a:r>
            <a:r>
              <a:rPr lang="ja-JP" altLang="en-US" sz="1800" b="1" spc="100" dirty="0" smtClean="0">
                <a:solidFill>
                  <a:schemeClr val="bg1"/>
                </a:solidFill>
                <a:latin typeface="Arial" pitchFamily="34" charset="0"/>
                <a:ea typeface="メイリオ" pitchFamily="50" charset="-128"/>
              </a:rPr>
              <a:t>＆サービスビジネス統括本部</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 </a:t>
            </a:r>
            <a:r>
              <a:rPr lang="en-US" altLang="ja-JP" sz="1800" b="1" spc="100" dirty="0" smtClean="0">
                <a:solidFill>
                  <a:schemeClr val="bg1"/>
                </a:solidFill>
                <a:latin typeface="Arial" pitchFamily="34" charset="0"/>
                <a:ea typeface="メイリオ" pitchFamily="50" charset="-128"/>
              </a:rPr>
              <a:t>OSS</a:t>
            </a:r>
            <a:r>
              <a:rPr lang="ja-JP" altLang="en-US" sz="1800" b="1" spc="100" dirty="0" smtClean="0">
                <a:solidFill>
                  <a:schemeClr val="bg1"/>
                </a:solidFill>
                <a:latin typeface="Arial" pitchFamily="34" charset="0"/>
                <a:ea typeface="メイリオ" pitchFamily="50" charset="-128"/>
              </a:rPr>
              <a:t>ソリューションセンタ</a:t>
            </a:r>
          </a:p>
        </p:txBody>
      </p:sp>
      <p:sp>
        <p:nvSpPr>
          <p:cNvPr id="25" name="Text Box 13"/>
          <p:cNvSpPr txBox="1">
            <a:spLocks noChangeArrowheads="1"/>
          </p:cNvSpPr>
          <p:nvPr/>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bg1"/>
                </a:solidFill>
                <a:latin typeface="+mn-lt"/>
                <a:ea typeface="ＭＳ Ｐゴシック" pitchFamily="50" charset="-128"/>
              </a:rPr>
              <a:t>© Hitachi, Ltd. </a:t>
            </a:r>
            <a:r>
              <a:rPr kumimoji="0" lang="en-US" altLang="ja-JP" sz="800" baseline="0" dirty="0" smtClean="0">
                <a:solidFill>
                  <a:schemeClr val="bg1"/>
                </a:solidFill>
                <a:latin typeface="+mn-lt"/>
                <a:ea typeface="ＭＳ Ｐゴシック" pitchFamily="50" charset="-128"/>
              </a:rPr>
              <a:t>2018. </a:t>
            </a:r>
            <a:r>
              <a:rPr kumimoji="0" lang="en-US" altLang="ja-JP" sz="800" baseline="0" dirty="0">
                <a:solidFill>
                  <a:schemeClr val="bg1"/>
                </a:solidFill>
                <a:latin typeface="+mn-lt"/>
                <a:ea typeface="ＭＳ Ｐゴシック" pitchFamily="50" charset="-128"/>
              </a:rPr>
              <a:t>All rights reserved</a:t>
            </a:r>
            <a:r>
              <a:rPr kumimoji="0" lang="en-US" altLang="ja-JP" sz="800" baseline="0" dirty="0" smtClean="0">
                <a:solidFill>
                  <a:schemeClr val="bg1"/>
                </a:solidFill>
                <a:latin typeface="+mn-lt"/>
                <a:ea typeface="ＭＳ Ｐゴシック" pitchFamily="50" charset="-128"/>
              </a:rPr>
              <a:t>.</a:t>
            </a:r>
            <a:r>
              <a:rPr lang="ja-JP" altLang="en-US" sz="800" baseline="0" dirty="0" smtClean="0">
                <a:solidFill>
                  <a:schemeClr val="bg1"/>
                </a:solidFill>
                <a:latin typeface="+mn-lt"/>
              </a:rPr>
              <a:t> 　</a:t>
            </a:r>
            <a:fld id="{0509F8B1-BCB1-460C-BB23-218079A6065C}" type="slidenum">
              <a:rPr lang="ja-JP" altLang="en-US" sz="800" baseline="0" smtClean="0">
                <a:solidFill>
                  <a:schemeClr val="bg1"/>
                </a:solidFill>
                <a:latin typeface="+mn-lt"/>
              </a:rPr>
              <a:pPr marL="0" marR="0" indent="0" algn="r" defTabSz="914400" rtl="0" eaLnBrk="1" fontAlgn="base" latinLnBrk="0" hangingPunct="1">
                <a:lnSpc>
                  <a:spcPct val="100000"/>
                </a:lnSpc>
                <a:spcBef>
                  <a:spcPct val="50000"/>
                </a:spcBef>
                <a:spcAft>
                  <a:spcPct val="0"/>
                </a:spcAft>
                <a:buClrTx/>
                <a:buSzTx/>
                <a:buFontTx/>
                <a:buNone/>
                <a:tabLst/>
                <a:defRPr/>
              </a:pPr>
              <a:t>1</a:t>
            </a:fld>
            <a:r>
              <a:rPr lang="en-US" altLang="ja-JP" sz="800" baseline="0" dirty="0" smtClean="0">
                <a:solidFill>
                  <a:schemeClr val="bg1"/>
                </a:solidFill>
                <a:latin typeface="+mn-lt"/>
              </a:rPr>
              <a:t>/51</a:t>
            </a:r>
            <a:endParaRPr kumimoji="0" lang="en-US" altLang="ja-JP" sz="800" baseline="0" dirty="0">
              <a:solidFill>
                <a:schemeClr val="bg1"/>
              </a:solidFill>
              <a:latin typeface="+mn-lt"/>
              <a:ea typeface="ＭＳ Ｐゴシック" pitchFamily="50" charset="-128"/>
            </a:endParaRPr>
          </a:p>
        </p:txBody>
      </p:sp>
      <p:sp>
        <p:nvSpPr>
          <p:cNvPr id="28" name="Text Box 31"/>
          <p:cNvSpPr txBox="1">
            <a:spLocks noChangeArrowheads="1"/>
          </p:cNvSpPr>
          <p:nvPr/>
        </p:nvSpPr>
        <p:spPr bwMode="gray">
          <a:xfrm>
            <a:off x="7512076" y="2783874"/>
            <a:ext cx="2055006" cy="369332"/>
          </a:xfrm>
          <a:prstGeom prst="rect">
            <a:avLst/>
          </a:prstGeom>
          <a:noFill/>
          <a:ln w="3175" cap="rnd">
            <a:noFill/>
            <a:miter lim="800000"/>
            <a:headEnd/>
            <a:tailEnd/>
          </a:ln>
          <a:effectLst/>
        </p:spPr>
        <p:txBody>
          <a:bodyPr wrap="square" rIns="7200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altLang="ja-JP" sz="1800" b="1" spc="100" dirty="0" smtClean="0">
                <a:solidFill>
                  <a:schemeClr val="bg1"/>
                </a:solidFill>
                <a:latin typeface="Arial" pitchFamily="34" charset="0"/>
                <a:ea typeface="メイリオ" pitchFamily="50" charset="-128"/>
              </a:rPr>
              <a:t>『2018</a:t>
            </a:r>
            <a:r>
              <a:rPr lang="ja-JP" altLang="en-US" sz="1800" b="1" spc="100" dirty="0" smtClean="0">
                <a:solidFill>
                  <a:schemeClr val="bg1"/>
                </a:solidFill>
                <a:latin typeface="Arial" pitchFamily="34" charset="0"/>
                <a:ea typeface="メイリオ" pitchFamily="50" charset="-128"/>
              </a:rPr>
              <a:t>年度版</a:t>
            </a:r>
            <a:r>
              <a:rPr lang="en-US" altLang="ja-JP" sz="1800" b="1" spc="100" dirty="0" smtClean="0">
                <a:solidFill>
                  <a:schemeClr val="bg1"/>
                </a:solidFill>
                <a:latin typeface="Arial" pitchFamily="34" charset="0"/>
                <a:ea typeface="メイリオ" pitchFamily="50" charset="-128"/>
              </a:rPr>
              <a:t>』</a:t>
            </a:r>
            <a:endParaRPr lang="ja-JP" altLang="en-US" sz="1800" b="1" spc="100" dirty="0" smtClean="0">
              <a:solidFill>
                <a:schemeClr val="bg1"/>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smtClean="0"/>
              <a:t>2-2</a:t>
            </a:r>
            <a:r>
              <a:rPr lang="ja-JP" altLang="en-US" dirty="0" smtClean="0"/>
              <a:t> 自治体、団体での活用例</a:t>
            </a:r>
            <a:endParaRPr lang="ja-JP" altLang="en-US" dirty="0"/>
          </a:p>
        </p:txBody>
      </p:sp>
      <p:grpSp>
        <p:nvGrpSpPr>
          <p:cNvPr id="135" name="グループ化 134"/>
          <p:cNvGrpSpPr/>
          <p:nvPr/>
        </p:nvGrpSpPr>
        <p:grpSpPr>
          <a:xfrm>
            <a:off x="423683" y="1355545"/>
            <a:ext cx="2232939" cy="1152529"/>
            <a:chOff x="821485" y="1659677"/>
            <a:chExt cx="2131142" cy="1099987"/>
          </a:xfrm>
        </p:grpSpPr>
        <p:sp>
          <p:nvSpPr>
            <p:cNvPr id="49" name="円/楕円 48"/>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48" name="グループ化 47"/>
            <p:cNvGrpSpPr/>
            <p:nvPr/>
          </p:nvGrpSpPr>
          <p:grpSpPr>
            <a:xfrm>
              <a:off x="950669" y="1659677"/>
              <a:ext cx="1605874" cy="1038536"/>
              <a:chOff x="1180744" y="1104897"/>
              <a:chExt cx="1605874" cy="1038536"/>
            </a:xfrm>
          </p:grpSpPr>
          <p:grpSp>
            <p:nvGrpSpPr>
              <p:cNvPr id="23" name="グループ化 22"/>
              <p:cNvGrpSpPr/>
              <p:nvPr/>
            </p:nvGrpSpPr>
            <p:grpSpPr>
              <a:xfrm>
                <a:off x="1401098" y="1104897"/>
                <a:ext cx="1385520" cy="996748"/>
                <a:chOff x="-1069258" y="1215510"/>
                <a:chExt cx="2470355" cy="1777182"/>
              </a:xfrm>
            </p:grpSpPr>
            <p:sp>
              <p:nvSpPr>
                <p:cNvPr id="19" name="台形 18"/>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 name="台形 19"/>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9" name="グループ化 28"/>
              <p:cNvGrpSpPr/>
              <p:nvPr/>
            </p:nvGrpSpPr>
            <p:grpSpPr>
              <a:xfrm>
                <a:off x="2328659" y="1752601"/>
                <a:ext cx="72000" cy="390832"/>
                <a:chOff x="-515322" y="2050026"/>
                <a:chExt cx="72000" cy="390832"/>
              </a:xfrm>
            </p:grpSpPr>
            <p:sp>
              <p:nvSpPr>
                <p:cNvPr id="30" name="正方形/長方形 29"/>
                <p:cNvSpPr/>
                <p:nvPr/>
              </p:nvSpPr>
              <p:spPr bwMode="auto">
                <a:xfrm>
                  <a:off x="-515322" y="226387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 name="二等辺三角形 30"/>
                <p:cNvSpPr/>
                <p:nvPr/>
              </p:nvSpPr>
              <p:spPr bwMode="auto">
                <a:xfrm>
                  <a:off x="-512506" y="2050026"/>
                  <a:ext cx="66368" cy="252000"/>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2" name="グループ化 31"/>
              <p:cNvGrpSpPr/>
              <p:nvPr/>
            </p:nvGrpSpPr>
            <p:grpSpPr>
              <a:xfrm>
                <a:off x="2503187" y="1750144"/>
                <a:ext cx="72000" cy="390832"/>
                <a:chOff x="-699672" y="2005782"/>
                <a:chExt cx="72000" cy="390832"/>
              </a:xfrm>
            </p:grpSpPr>
            <p:sp>
              <p:nvSpPr>
                <p:cNvPr id="33" name="正方形/長方形 32"/>
                <p:cNvSpPr/>
                <p:nvPr/>
              </p:nvSpPr>
              <p:spPr bwMode="auto">
                <a:xfrm>
                  <a:off x="-699672" y="2219633"/>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4" name="二等辺三角形 33"/>
                <p:cNvSpPr/>
                <p:nvPr/>
              </p:nvSpPr>
              <p:spPr bwMode="auto">
                <a:xfrm>
                  <a:off x="-696856" y="2005782"/>
                  <a:ext cx="66368" cy="252000"/>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5" name="グループ化 34"/>
              <p:cNvGrpSpPr/>
              <p:nvPr/>
            </p:nvGrpSpPr>
            <p:grpSpPr>
              <a:xfrm>
                <a:off x="1180744" y="1703440"/>
                <a:ext cx="72000" cy="390832"/>
                <a:chOff x="-515322" y="2050026"/>
                <a:chExt cx="72000" cy="390832"/>
              </a:xfrm>
            </p:grpSpPr>
            <p:sp>
              <p:nvSpPr>
                <p:cNvPr id="36" name="正方形/長方形 35"/>
                <p:cNvSpPr/>
                <p:nvPr/>
              </p:nvSpPr>
              <p:spPr bwMode="auto">
                <a:xfrm>
                  <a:off x="-515322" y="226387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7" name="二等辺三角形 36"/>
                <p:cNvSpPr/>
                <p:nvPr/>
              </p:nvSpPr>
              <p:spPr bwMode="auto">
                <a:xfrm>
                  <a:off x="-512506" y="2050026"/>
                  <a:ext cx="66368" cy="252000"/>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8" name="グループ化 37"/>
              <p:cNvGrpSpPr/>
              <p:nvPr/>
            </p:nvGrpSpPr>
            <p:grpSpPr>
              <a:xfrm>
                <a:off x="1449472" y="1730478"/>
                <a:ext cx="72000" cy="390832"/>
                <a:chOff x="-515322" y="2050026"/>
                <a:chExt cx="72000" cy="390832"/>
              </a:xfrm>
            </p:grpSpPr>
            <p:sp>
              <p:nvSpPr>
                <p:cNvPr id="39" name="正方形/長方形 38"/>
                <p:cNvSpPr/>
                <p:nvPr/>
              </p:nvSpPr>
              <p:spPr bwMode="auto">
                <a:xfrm>
                  <a:off x="-515322" y="226387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 name="二等辺三角形 39"/>
                <p:cNvSpPr/>
                <p:nvPr/>
              </p:nvSpPr>
              <p:spPr bwMode="auto">
                <a:xfrm>
                  <a:off x="-512506" y="2050026"/>
                  <a:ext cx="66368" cy="252000"/>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41" name="台形 40"/>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2" name="台形 41"/>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3" name="台形 42"/>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4" name="台形 43"/>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5" name="台形 44"/>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6" name="台形 45"/>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7" name="フリーフォーム 46"/>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15" name="グループ化 114"/>
          <p:cNvGrpSpPr/>
          <p:nvPr/>
        </p:nvGrpSpPr>
        <p:grpSpPr>
          <a:xfrm>
            <a:off x="2916828" y="1501714"/>
            <a:ext cx="6135732" cy="943809"/>
            <a:chOff x="2916828" y="1194706"/>
            <a:chExt cx="6135732" cy="943809"/>
          </a:xfrm>
          <a:effectLst>
            <a:outerShdw blurRad="50800" dist="38100" dir="2700000" algn="tl" rotWithShape="0">
              <a:prstClr val="black">
                <a:alpha val="40000"/>
              </a:prstClr>
            </a:outerShdw>
          </a:effectLst>
        </p:grpSpPr>
        <p:sp>
          <p:nvSpPr>
            <p:cNvPr id="112" name="正方形/長方形 111"/>
            <p:cNvSpPr/>
            <p:nvPr/>
          </p:nvSpPr>
          <p:spPr bwMode="auto">
            <a:xfrm>
              <a:off x="2916828" y="1194706"/>
              <a:ext cx="6135732" cy="943809"/>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114" name="Text Box 31"/>
            <p:cNvSpPr txBox="1">
              <a:spLocks noChangeArrowheads="1"/>
            </p:cNvSpPr>
            <p:nvPr/>
          </p:nvSpPr>
          <p:spPr bwMode="gray">
            <a:xfrm>
              <a:off x="3003886" y="1313114"/>
              <a:ext cx="5915290" cy="704856"/>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ja-JP" altLang="en-US" sz="1600" b="1" spc="100" dirty="0" smtClean="0">
                  <a:solidFill>
                    <a:srgbClr val="27A2B3"/>
                  </a:solidFill>
                  <a:latin typeface="Arial" pitchFamily="34" charset="0"/>
                  <a:ea typeface="メイリオ" pitchFamily="50" charset="-128"/>
                </a:rPr>
                <a:t>産学官による「とくしま</a:t>
              </a:r>
              <a:r>
                <a:rPr lang="en-US" altLang="ja-JP" sz="1600" b="1" spc="100" dirty="0" smtClean="0">
                  <a:solidFill>
                    <a:srgbClr val="27A2B3"/>
                  </a:solidFill>
                  <a:latin typeface="Arial" pitchFamily="34" charset="0"/>
                  <a:ea typeface="メイリオ" pitchFamily="50" charset="-128"/>
                </a:rPr>
                <a:t>OSS</a:t>
              </a:r>
              <a:r>
                <a:rPr lang="ja-JP" altLang="en-US" sz="1600" b="1" spc="100" dirty="0" smtClean="0">
                  <a:solidFill>
                    <a:srgbClr val="27A2B3"/>
                  </a:solidFill>
                  <a:latin typeface="Arial" pitchFamily="34" charset="0"/>
                  <a:ea typeface="メイリオ" pitchFamily="50" charset="-128"/>
                </a:rPr>
                <a:t>普及協議会」が発足、　　</a:t>
              </a:r>
              <a:r>
                <a:rPr lang="en-US" altLang="ja-JP" sz="1600" b="1" spc="100" dirty="0" smtClean="0">
                  <a:solidFill>
                    <a:srgbClr val="27A2B3"/>
                  </a:solidFill>
                  <a:latin typeface="Arial" pitchFamily="34" charset="0"/>
                  <a:ea typeface="メイリオ" pitchFamily="50" charset="-128"/>
                </a:rPr>
                <a:t>OSS</a:t>
              </a:r>
              <a:r>
                <a:rPr lang="ja-JP" altLang="en-US" sz="1600" b="1" spc="100" dirty="0" smtClean="0">
                  <a:solidFill>
                    <a:srgbClr val="27A2B3"/>
                  </a:solidFill>
                  <a:latin typeface="Arial" pitchFamily="34" charset="0"/>
                  <a:ea typeface="メイリオ" pitchFamily="50" charset="-128"/>
                </a:rPr>
                <a:t>による情報システムの最適化と産業振興を推進</a:t>
              </a:r>
            </a:p>
          </p:txBody>
        </p:sp>
      </p:grpSp>
      <p:grpSp>
        <p:nvGrpSpPr>
          <p:cNvPr id="116" name="グループ化 115"/>
          <p:cNvGrpSpPr/>
          <p:nvPr/>
        </p:nvGrpSpPr>
        <p:grpSpPr>
          <a:xfrm>
            <a:off x="2916828" y="2920111"/>
            <a:ext cx="6344871" cy="943200"/>
            <a:chOff x="2916828" y="1194706"/>
            <a:chExt cx="6344871" cy="943200"/>
          </a:xfrm>
          <a:effectLst>
            <a:outerShdw blurRad="50800" dist="38100" dir="2700000" algn="tl" rotWithShape="0">
              <a:prstClr val="black">
                <a:alpha val="40000"/>
              </a:prstClr>
            </a:outerShdw>
          </a:effectLst>
        </p:grpSpPr>
        <p:sp>
          <p:nvSpPr>
            <p:cNvPr id="117" name="正方形/長方形 116"/>
            <p:cNvSpPr/>
            <p:nvPr/>
          </p:nvSpPr>
          <p:spPr bwMode="auto">
            <a:xfrm>
              <a:off x="2916828" y="1194706"/>
              <a:ext cx="6135732" cy="943200"/>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118" name="Text Box 31"/>
            <p:cNvSpPr txBox="1">
              <a:spLocks noChangeArrowheads="1"/>
            </p:cNvSpPr>
            <p:nvPr/>
          </p:nvSpPr>
          <p:spPr bwMode="gray">
            <a:xfrm>
              <a:off x="3003885" y="1313114"/>
              <a:ext cx="6257814" cy="704856"/>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ja-JP" altLang="en-US" sz="1600" b="1" spc="100" dirty="0" smtClean="0">
                  <a:solidFill>
                    <a:srgbClr val="27A2B3"/>
                  </a:solidFill>
                  <a:latin typeface="Arial" pitchFamily="34" charset="0"/>
                  <a:ea typeface="メイリオ" pitchFamily="50" charset="-128"/>
                </a:rPr>
                <a:t>レセプトコンピュータ</a:t>
              </a:r>
              <a:r>
                <a:rPr lang="en-US" altLang="ja-JP" sz="1600" b="1" spc="100" dirty="0" smtClean="0">
                  <a:solidFill>
                    <a:srgbClr val="27A2B3"/>
                  </a:solidFill>
                  <a:latin typeface="Arial" pitchFamily="34" charset="0"/>
                  <a:ea typeface="メイリオ" pitchFamily="50" charset="-128"/>
                </a:rPr>
                <a:t>(</a:t>
              </a:r>
              <a:r>
                <a:rPr lang="ja-JP" altLang="en-US" sz="1600" b="1" spc="100" dirty="0" smtClean="0">
                  <a:solidFill>
                    <a:srgbClr val="27A2B3"/>
                  </a:solidFill>
                  <a:latin typeface="Arial" pitchFamily="34" charset="0"/>
                  <a:ea typeface="メイリオ" pitchFamily="50" charset="-128"/>
                </a:rPr>
                <a:t>診療明細請求書発行</a:t>
              </a:r>
              <a:r>
                <a:rPr lang="en-US" altLang="ja-JP" sz="1600" b="1" spc="100" dirty="0" smtClean="0">
                  <a:solidFill>
                    <a:srgbClr val="27A2B3"/>
                  </a:solidFill>
                  <a:latin typeface="Arial" pitchFamily="34" charset="0"/>
                  <a:ea typeface="メイリオ" pitchFamily="50" charset="-128"/>
                </a:rPr>
                <a:t>/</a:t>
              </a:r>
              <a:r>
                <a:rPr lang="ja-JP" altLang="en-US" sz="1600" b="1" spc="100" dirty="0" smtClean="0">
                  <a:solidFill>
                    <a:srgbClr val="27A2B3"/>
                  </a:solidFill>
                  <a:latin typeface="Arial" pitchFamily="34" charset="0"/>
                  <a:ea typeface="メイリオ" pitchFamily="50" charset="-128"/>
                </a:rPr>
                <a:t>管理システム</a:t>
              </a:r>
              <a:r>
                <a:rPr lang="en-US" altLang="ja-JP" sz="1600" b="1" spc="100" dirty="0" smtClean="0">
                  <a:solidFill>
                    <a:srgbClr val="27A2B3"/>
                  </a:solidFill>
                  <a:latin typeface="Arial" pitchFamily="34" charset="0"/>
                  <a:ea typeface="メイリオ" pitchFamily="50" charset="-128"/>
                </a:rPr>
                <a:t>)</a:t>
              </a:r>
              <a:r>
                <a:rPr lang="ja-JP" altLang="en-US" sz="1600" b="1" spc="100" dirty="0" smtClean="0">
                  <a:solidFill>
                    <a:srgbClr val="27A2B3"/>
                  </a:solidFill>
                  <a:latin typeface="Arial" pitchFamily="34" charset="0"/>
                  <a:ea typeface="メイリオ" pitchFamily="50" charset="-128"/>
                </a:rPr>
                <a:t>を</a:t>
              </a:r>
              <a:r>
                <a:rPr lang="en-US" altLang="ja-JP" sz="1600" b="1" spc="100" dirty="0" smtClean="0">
                  <a:solidFill>
                    <a:srgbClr val="27A2B3"/>
                  </a:solidFill>
                  <a:latin typeface="Arial" pitchFamily="34" charset="0"/>
                  <a:ea typeface="メイリオ" pitchFamily="50" charset="-128"/>
                </a:rPr>
                <a:t>OSS</a:t>
              </a:r>
              <a:r>
                <a:rPr lang="ja-JP" altLang="en-US" sz="1600" b="1" spc="100" dirty="0" smtClean="0">
                  <a:solidFill>
                    <a:srgbClr val="27A2B3"/>
                  </a:solidFill>
                  <a:latin typeface="Arial" pitchFamily="34" charset="0"/>
                  <a:ea typeface="メイリオ" pitchFamily="50" charset="-128"/>
                </a:rPr>
                <a:t>化</a:t>
              </a:r>
            </a:p>
          </p:txBody>
        </p:sp>
      </p:grpSp>
      <p:grpSp>
        <p:nvGrpSpPr>
          <p:cNvPr id="127" name="グループ化 126"/>
          <p:cNvGrpSpPr/>
          <p:nvPr/>
        </p:nvGrpSpPr>
        <p:grpSpPr>
          <a:xfrm>
            <a:off x="5007007" y="4933599"/>
            <a:ext cx="4256666" cy="306467"/>
            <a:chOff x="-2790021" y="4031125"/>
            <a:chExt cx="4256666" cy="306467"/>
          </a:xfrm>
        </p:grpSpPr>
        <p:sp>
          <p:nvSpPr>
            <p:cNvPr id="128" name="テキスト ボックス 127"/>
            <p:cNvSpPr txBox="1"/>
            <p:nvPr/>
          </p:nvSpPr>
          <p:spPr>
            <a:xfrm>
              <a:off x="-2790021" y="4031125"/>
              <a:ext cx="4256666" cy="306467"/>
            </a:xfrm>
            <a:prstGeom prst="roundRect">
              <a:avLst/>
            </a:prstGeom>
            <a:solidFill>
              <a:srgbClr val="229EC0"/>
            </a:solidFill>
          </p:spPr>
          <p:txBody>
            <a:bodyPr wrap="square" lIns="72000" rIns="72000" bIns="36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lang="zh-TW" altLang="en-US" sz="1200" b="1" spc="100" dirty="0" smtClean="0">
                  <a:solidFill>
                    <a:schemeClr val="bg1"/>
                  </a:solidFill>
                  <a:latin typeface="Arial" pitchFamily="34" charset="0"/>
                  <a:ea typeface="メイリオ" pitchFamily="50" charset="-128"/>
                </a:rPr>
                <a:t>日本医師総合政策研究機構　日医</a:t>
              </a:r>
              <a:r>
                <a:rPr lang="en-US" altLang="zh-TW" sz="1200" b="1" spc="100" dirty="0" smtClean="0">
                  <a:solidFill>
                    <a:schemeClr val="bg1"/>
                  </a:solidFill>
                  <a:latin typeface="Arial" pitchFamily="34" charset="0"/>
                  <a:ea typeface="メイリオ" pitchFamily="50" charset="-128"/>
                </a:rPr>
                <a:t>IT</a:t>
              </a:r>
              <a:r>
                <a:rPr lang="zh-TW" altLang="en-US" sz="1200" b="1" spc="100" dirty="0" smtClean="0">
                  <a:solidFill>
                    <a:schemeClr val="bg1"/>
                  </a:solidFill>
                  <a:latin typeface="Arial" pitchFamily="34" charset="0"/>
                  <a:ea typeface="メイリオ" pitchFamily="50" charset="-128"/>
                </a:rPr>
                <a:t>化宣言 解説資料</a:t>
              </a:r>
              <a:endParaRPr kumimoji="1" lang="ja-JP" altLang="en-US" sz="1200" b="1" spc="100" dirty="0" smtClean="0">
                <a:solidFill>
                  <a:schemeClr val="bg1"/>
                </a:solidFill>
                <a:latin typeface="Arial" pitchFamily="34" charset="0"/>
                <a:ea typeface="メイリオ" pitchFamily="50" charset="-128"/>
              </a:endParaRPr>
            </a:p>
          </p:txBody>
        </p:sp>
        <p:grpSp>
          <p:nvGrpSpPr>
            <p:cNvPr id="129" name="グループ化 67"/>
            <p:cNvGrpSpPr/>
            <p:nvPr/>
          </p:nvGrpSpPr>
          <p:grpSpPr>
            <a:xfrm>
              <a:off x="-2693930" y="4092250"/>
              <a:ext cx="118940" cy="135520"/>
              <a:chOff x="7882630" y="4130350"/>
              <a:chExt cx="118940" cy="135520"/>
            </a:xfrm>
          </p:grpSpPr>
          <p:sp>
            <p:nvSpPr>
              <p:cNvPr id="130" name="正方形/長方形 129"/>
              <p:cNvSpPr/>
              <p:nvPr/>
            </p:nvSpPr>
            <p:spPr bwMode="auto">
              <a:xfrm rot="18900000" flipH="1">
                <a:off x="7922658" y="413035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1" name="正方形/長方形 130"/>
              <p:cNvSpPr/>
              <p:nvPr/>
            </p:nvSpPr>
            <p:spPr bwMode="auto">
              <a:xfrm rot="2700000" flipH="1">
                <a:off x="7922658" y="418695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36" name="グループ化 135"/>
          <p:cNvGrpSpPr/>
          <p:nvPr/>
        </p:nvGrpSpPr>
        <p:grpSpPr>
          <a:xfrm>
            <a:off x="426139" y="2902988"/>
            <a:ext cx="2157274" cy="926141"/>
            <a:chOff x="608124" y="3361152"/>
            <a:chExt cx="2439875" cy="883920"/>
          </a:xfrm>
        </p:grpSpPr>
        <p:sp>
          <p:nvSpPr>
            <p:cNvPr id="88" name="円/楕円 87"/>
            <p:cNvSpPr/>
            <p:nvPr/>
          </p:nvSpPr>
          <p:spPr bwMode="auto">
            <a:xfrm>
              <a:off x="608124" y="3964853"/>
              <a:ext cx="2439875" cy="280219"/>
            </a:xfrm>
            <a:prstGeom prst="ellipse">
              <a:avLst/>
            </a:prstGeom>
            <a:solidFill>
              <a:srgbClr val="000000">
                <a:alpha val="7059"/>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89" name="グループ化 88"/>
            <p:cNvGrpSpPr/>
            <p:nvPr/>
          </p:nvGrpSpPr>
          <p:grpSpPr>
            <a:xfrm>
              <a:off x="813508" y="3361152"/>
              <a:ext cx="2019724" cy="857620"/>
              <a:chOff x="-1746812" y="3535680"/>
              <a:chExt cx="2019724" cy="857620"/>
            </a:xfrm>
          </p:grpSpPr>
          <p:grpSp>
            <p:nvGrpSpPr>
              <p:cNvPr id="90" name="グループ化 22"/>
              <p:cNvGrpSpPr/>
              <p:nvPr/>
            </p:nvGrpSpPr>
            <p:grpSpPr>
              <a:xfrm flipH="1">
                <a:off x="-1746812" y="3535680"/>
                <a:ext cx="1929691" cy="788792"/>
                <a:chOff x="-1069258" y="1215510"/>
                <a:chExt cx="2470355" cy="1777182"/>
              </a:xfrm>
            </p:grpSpPr>
            <p:sp>
              <p:nvSpPr>
                <p:cNvPr id="108" name="台形 107"/>
                <p:cNvSpPr/>
                <p:nvPr/>
              </p:nvSpPr>
              <p:spPr bwMode="auto">
                <a:xfrm rot="16200000">
                  <a:off x="-1013950" y="1160202"/>
                  <a:ext cx="1777181" cy="1887797"/>
                </a:xfrm>
                <a:prstGeom prst="trapezoid">
                  <a:avLst>
                    <a:gd name="adj" fmla="val 9232"/>
                  </a:avLst>
                </a:prstGeom>
                <a:solidFill>
                  <a:srgbClr val="F6E8B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9" name="台形 108"/>
                <p:cNvSpPr/>
                <p:nvPr/>
              </p:nvSpPr>
              <p:spPr bwMode="auto">
                <a:xfrm rot="16200000" flipV="1">
                  <a:off x="201563" y="1793158"/>
                  <a:ext cx="1777181" cy="621887"/>
                </a:xfrm>
                <a:prstGeom prst="trapezoid">
                  <a:avLst>
                    <a:gd name="adj" fmla="val 9232"/>
                  </a:avLst>
                </a:prstGeom>
                <a:solidFill>
                  <a:srgbClr val="EBD39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91" name="グループ化 34"/>
              <p:cNvGrpSpPr/>
              <p:nvPr/>
            </p:nvGrpSpPr>
            <p:grpSpPr>
              <a:xfrm flipH="1">
                <a:off x="161428" y="3964368"/>
                <a:ext cx="111484" cy="352732"/>
                <a:chOff x="-556214" y="2050026"/>
                <a:chExt cx="111484" cy="352732"/>
              </a:xfrm>
            </p:grpSpPr>
            <p:sp>
              <p:nvSpPr>
                <p:cNvPr id="106" name="正方形/長方形 105"/>
                <p:cNvSpPr/>
                <p:nvPr/>
              </p:nvSpPr>
              <p:spPr bwMode="auto">
                <a:xfrm>
                  <a:off x="-536472" y="222577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7" name="二等辺三角形 106"/>
                <p:cNvSpPr/>
                <p:nvPr/>
              </p:nvSpPr>
              <p:spPr bwMode="auto">
                <a:xfrm>
                  <a:off x="-556214" y="2050026"/>
                  <a:ext cx="111484" cy="196152"/>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92" name="グループ化 79"/>
              <p:cNvGrpSpPr/>
              <p:nvPr/>
            </p:nvGrpSpPr>
            <p:grpSpPr>
              <a:xfrm>
                <a:off x="-1107132" y="3625213"/>
                <a:ext cx="341241" cy="272108"/>
                <a:chOff x="-1229052" y="2802253"/>
                <a:chExt cx="341241" cy="272108"/>
              </a:xfrm>
            </p:grpSpPr>
            <p:sp>
              <p:nvSpPr>
                <p:cNvPr id="100" name="台形 99"/>
                <p:cNvSpPr/>
                <p:nvPr/>
              </p:nvSpPr>
              <p:spPr bwMode="auto">
                <a:xfrm rot="5400000" flipH="1">
                  <a:off x="-979537" y="2825154"/>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1" name="台形 100"/>
                <p:cNvSpPr/>
                <p:nvPr/>
              </p:nvSpPr>
              <p:spPr bwMode="auto">
                <a:xfrm rot="5400000" flipH="1">
                  <a:off x="-1102095" y="2818169"/>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2" name="台形 101"/>
                <p:cNvSpPr/>
                <p:nvPr/>
              </p:nvSpPr>
              <p:spPr bwMode="auto">
                <a:xfrm rot="5400000" flipH="1">
                  <a:off x="-1235445" y="2808646"/>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3" name="台形 102"/>
                <p:cNvSpPr/>
                <p:nvPr/>
              </p:nvSpPr>
              <p:spPr bwMode="auto">
                <a:xfrm rot="5400000" flipH="1">
                  <a:off x="-979537" y="2964219"/>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4" name="台形 103"/>
                <p:cNvSpPr/>
                <p:nvPr/>
              </p:nvSpPr>
              <p:spPr bwMode="auto">
                <a:xfrm rot="5400000" flipH="1">
                  <a:off x="-1107811" y="2974379"/>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5" name="台形 104"/>
                <p:cNvSpPr/>
                <p:nvPr/>
              </p:nvSpPr>
              <p:spPr bwMode="auto">
                <a:xfrm rot="5400000" flipH="1">
                  <a:off x="-1235445" y="2962951"/>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93" name="フリーフォーム 92"/>
              <p:cNvSpPr/>
              <p:nvPr/>
            </p:nvSpPr>
            <p:spPr bwMode="auto">
              <a:xfrm rot="5400000" flipH="1">
                <a:off x="-643507" y="4080903"/>
                <a:ext cx="144781" cy="273539"/>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94" name="グループ化 34"/>
              <p:cNvGrpSpPr/>
              <p:nvPr/>
            </p:nvGrpSpPr>
            <p:grpSpPr>
              <a:xfrm flipH="1">
                <a:off x="-1316852" y="4025328"/>
                <a:ext cx="111484" cy="352732"/>
                <a:chOff x="-342854" y="1943346"/>
                <a:chExt cx="111484" cy="352732"/>
              </a:xfrm>
            </p:grpSpPr>
            <p:sp>
              <p:nvSpPr>
                <p:cNvPr id="98" name="正方形/長方形 97"/>
                <p:cNvSpPr/>
                <p:nvPr/>
              </p:nvSpPr>
              <p:spPr bwMode="auto">
                <a:xfrm>
                  <a:off x="-323112" y="211909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9" name="二等辺三角形 98"/>
                <p:cNvSpPr/>
                <p:nvPr/>
              </p:nvSpPr>
              <p:spPr bwMode="auto">
                <a:xfrm>
                  <a:off x="-342854" y="1943346"/>
                  <a:ext cx="111484" cy="196152"/>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95" name="グループ化 34"/>
              <p:cNvGrpSpPr/>
              <p:nvPr/>
            </p:nvGrpSpPr>
            <p:grpSpPr>
              <a:xfrm flipH="1">
                <a:off x="-1111112" y="4040568"/>
                <a:ext cx="111484" cy="352732"/>
                <a:chOff x="-342854" y="1943346"/>
                <a:chExt cx="111484" cy="352732"/>
              </a:xfrm>
            </p:grpSpPr>
            <p:sp>
              <p:nvSpPr>
                <p:cNvPr id="96" name="正方形/長方形 95"/>
                <p:cNvSpPr/>
                <p:nvPr/>
              </p:nvSpPr>
              <p:spPr bwMode="auto">
                <a:xfrm>
                  <a:off x="-323112" y="2119097"/>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7" name="二等辺三角形 96"/>
                <p:cNvSpPr/>
                <p:nvPr/>
              </p:nvSpPr>
              <p:spPr bwMode="auto">
                <a:xfrm>
                  <a:off x="-342854" y="1943346"/>
                  <a:ext cx="111484" cy="196152"/>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34" name="グループ化 133"/>
            <p:cNvGrpSpPr/>
            <p:nvPr/>
          </p:nvGrpSpPr>
          <p:grpSpPr>
            <a:xfrm>
              <a:off x="779877" y="3735763"/>
              <a:ext cx="111484" cy="352732"/>
              <a:chOff x="2874148" y="3735768"/>
              <a:chExt cx="111484" cy="352732"/>
            </a:xfrm>
          </p:grpSpPr>
          <p:sp>
            <p:nvSpPr>
              <p:cNvPr id="132" name="正方形/長方形 131"/>
              <p:cNvSpPr/>
              <p:nvPr/>
            </p:nvSpPr>
            <p:spPr bwMode="auto">
              <a:xfrm flipH="1">
                <a:off x="2893890" y="3911519"/>
                <a:ext cx="72000" cy="176981"/>
              </a:xfrm>
              <a:prstGeom prst="rect">
                <a:avLst/>
              </a:prstGeom>
              <a:solidFill>
                <a:srgbClr val="D5A26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3" name="二等辺三角形 132"/>
              <p:cNvSpPr/>
              <p:nvPr/>
            </p:nvSpPr>
            <p:spPr bwMode="auto">
              <a:xfrm flipH="1">
                <a:off x="2874148" y="3735768"/>
                <a:ext cx="111484" cy="196152"/>
              </a:xfrm>
              <a:prstGeom prst="triangle">
                <a:avLst/>
              </a:prstGeom>
              <a:solidFill>
                <a:srgbClr val="80AC4A"/>
              </a:solidFill>
              <a:ln w="152400" cap="rnd">
                <a:solidFill>
                  <a:srgbClr val="80AC4A"/>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139" name="正方形/長方形 138"/>
          <p:cNvSpPr/>
          <p:nvPr/>
        </p:nvSpPr>
        <p:spPr bwMode="auto">
          <a:xfrm>
            <a:off x="257440" y="575734"/>
            <a:ext cx="8957732" cy="468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140" name="直線コネクタ 139"/>
          <p:cNvCxnSpPr/>
          <p:nvPr/>
        </p:nvCxnSpPr>
        <p:spPr bwMode="auto">
          <a:xfrm>
            <a:off x="350573" y="62536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1" name="直線コネクタ 140"/>
          <p:cNvCxnSpPr/>
          <p:nvPr/>
        </p:nvCxnSpPr>
        <p:spPr bwMode="auto">
          <a:xfrm>
            <a:off x="350573" y="981363"/>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42" name="Text Box 31"/>
          <p:cNvSpPr txBox="1">
            <a:spLocks noChangeArrowheads="1"/>
          </p:cNvSpPr>
          <p:nvPr/>
        </p:nvSpPr>
        <p:spPr bwMode="gray">
          <a:xfrm>
            <a:off x="334987" y="658610"/>
            <a:ext cx="8717307" cy="26481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smtClean="0">
                <a:solidFill>
                  <a:schemeClr val="tx1"/>
                </a:solidFill>
                <a:latin typeface="Arial" pitchFamily="34" charset="0"/>
                <a:ea typeface="メイリオ" pitchFamily="50" charset="-128"/>
              </a:rPr>
              <a:t>自治体・団体でも、</a:t>
            </a:r>
            <a:r>
              <a:rPr lang="en-US" altLang="ja-JP" sz="1200" b="1" spc="100" dirty="0" smtClean="0">
                <a:solidFill>
                  <a:schemeClr val="tx1"/>
                </a:solidFill>
                <a:latin typeface="Arial" pitchFamily="34" charset="0"/>
                <a:ea typeface="メイリオ" pitchFamily="50" charset="-128"/>
              </a:rPr>
              <a:t>IT</a:t>
            </a:r>
            <a:r>
              <a:rPr lang="ja-JP" altLang="en-US" sz="1200" b="1" spc="100" dirty="0" smtClean="0">
                <a:solidFill>
                  <a:schemeClr val="tx1"/>
                </a:solidFill>
                <a:latin typeface="Arial" pitchFamily="34" charset="0"/>
                <a:ea typeface="メイリオ" pitchFamily="50" charset="-128"/>
              </a:rPr>
              <a:t>システムの導入・運用コストの削減の観点から、</a:t>
            </a: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の活用が進められています。</a:t>
            </a:r>
          </a:p>
        </p:txBody>
      </p:sp>
      <p:sp>
        <p:nvSpPr>
          <p:cNvPr id="80" name="テキスト ボックス 79"/>
          <p:cNvSpPr txBox="1"/>
          <p:nvPr/>
        </p:nvSpPr>
        <p:spPr>
          <a:xfrm>
            <a:off x="2471693" y="1240069"/>
            <a:ext cx="1537053" cy="388191"/>
          </a:xfrm>
          <a:prstGeom prst="roundRect">
            <a:avLst>
              <a:gd name="adj" fmla="val 50000"/>
            </a:avLst>
          </a:prstGeom>
          <a:solidFill>
            <a:srgbClr val="2FA0B3"/>
          </a:solidFill>
        </p:spPr>
        <p:txBody>
          <a:bodyPr wrap="square" bIns="0" rtlCol="0" anchor="ctr">
            <a:spAutoFit/>
          </a:bodyPr>
          <a:lstStyle/>
          <a:p>
            <a:pPr algn="ctr"/>
            <a:r>
              <a:rPr kumimoji="1" lang="ja-JP" altLang="en-US" sz="2200" b="1" spc="100" dirty="0" smtClean="0">
                <a:solidFill>
                  <a:schemeClr val="bg1"/>
                </a:solidFill>
                <a:latin typeface="Arial" pitchFamily="34" charset="0"/>
                <a:ea typeface="メイリオ" pitchFamily="50" charset="-128"/>
              </a:rPr>
              <a:t>徳島県</a:t>
            </a:r>
          </a:p>
        </p:txBody>
      </p:sp>
      <p:sp>
        <p:nvSpPr>
          <p:cNvPr id="81" name="テキスト ボックス 80"/>
          <p:cNvSpPr txBox="1"/>
          <p:nvPr/>
        </p:nvSpPr>
        <p:spPr>
          <a:xfrm>
            <a:off x="2471694" y="2653780"/>
            <a:ext cx="2260104" cy="388191"/>
          </a:xfrm>
          <a:prstGeom prst="roundRect">
            <a:avLst>
              <a:gd name="adj" fmla="val 50000"/>
            </a:avLst>
          </a:prstGeom>
          <a:solidFill>
            <a:srgbClr val="2FA0B3"/>
          </a:solidFill>
        </p:spPr>
        <p:txBody>
          <a:bodyPr wrap="square" bIns="0" rtlCol="0" anchor="ctr">
            <a:spAutoFit/>
          </a:bodyPr>
          <a:lstStyle/>
          <a:p>
            <a:pPr algn="ctr"/>
            <a:r>
              <a:rPr kumimoji="1" lang="ja-JP" altLang="en-US" sz="2200" b="1" spc="100" dirty="0" smtClean="0">
                <a:solidFill>
                  <a:schemeClr val="bg1"/>
                </a:solidFill>
                <a:latin typeface="Arial" pitchFamily="34" charset="0"/>
                <a:ea typeface="メイリオ" pitchFamily="50" charset="-128"/>
              </a:rPr>
              <a:t>日本医師会</a:t>
            </a:r>
          </a:p>
        </p:txBody>
      </p:sp>
      <p:grpSp>
        <p:nvGrpSpPr>
          <p:cNvPr id="82" name="グループ化 81"/>
          <p:cNvGrpSpPr/>
          <p:nvPr/>
        </p:nvGrpSpPr>
        <p:grpSpPr>
          <a:xfrm>
            <a:off x="2216252" y="4377520"/>
            <a:ext cx="7047420" cy="510778"/>
            <a:chOff x="-2732759" y="4031125"/>
            <a:chExt cx="7047420" cy="510778"/>
          </a:xfrm>
        </p:grpSpPr>
        <p:sp>
          <p:nvSpPr>
            <p:cNvPr id="83" name="テキスト ボックス 82"/>
            <p:cNvSpPr txBox="1"/>
            <p:nvPr/>
          </p:nvSpPr>
          <p:spPr>
            <a:xfrm>
              <a:off x="-2732759" y="4031125"/>
              <a:ext cx="7047420" cy="510778"/>
            </a:xfrm>
            <a:prstGeom prst="roundRect">
              <a:avLst/>
            </a:prstGeom>
            <a:solidFill>
              <a:srgbClr val="229EC0"/>
            </a:solidFill>
          </p:spPr>
          <p:txBody>
            <a:bodyPr wrap="none" lIns="108000" rIns="72000" rtlCol="0" anchor="ctr">
              <a:spAutoFit/>
            </a:bodyPr>
            <a:lstStyle/>
            <a:p>
              <a:pPr>
                <a:lnSpc>
                  <a:spcPct val="100000"/>
                </a:lnSpc>
              </a:pPr>
              <a:r>
                <a:rPr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IT</a:t>
              </a:r>
              <a:r>
                <a:rPr lang="ja-JP" altLang="en-US" sz="1200" b="1" spc="100" dirty="0" smtClean="0">
                  <a:solidFill>
                    <a:schemeClr val="bg1"/>
                  </a:solidFill>
                  <a:latin typeface="Arial" pitchFamily="34" charset="0"/>
                  <a:ea typeface="メイリオ" pitchFamily="50" charset="-128"/>
                </a:rPr>
                <a:t>プロ </a:t>
              </a:r>
              <a:r>
                <a:rPr lang="en-US" altLang="ja-JP" sz="1200" b="1" spc="100" dirty="0" smtClean="0">
                  <a:solidFill>
                    <a:schemeClr val="bg1"/>
                  </a:solidFill>
                  <a:latin typeface="Arial" pitchFamily="34" charset="0"/>
                  <a:ea typeface="メイリオ" pitchFamily="50" charset="-128"/>
                </a:rPr>
                <a:t>by </a:t>
              </a:r>
              <a:r>
                <a:rPr lang="ja-JP" altLang="en-US" sz="1200" b="1" spc="100" dirty="0" smtClean="0">
                  <a:solidFill>
                    <a:schemeClr val="bg1"/>
                  </a:solidFill>
                  <a:latin typeface="Arial" pitchFamily="34" charset="0"/>
                  <a:ea typeface="メイリオ" pitchFamily="50" charset="-128"/>
                </a:rPr>
                <a:t>日経コンピュータ記事：</a:t>
              </a:r>
            </a:p>
            <a:p>
              <a:pPr>
                <a:lnSpc>
                  <a:spcPct val="100000"/>
                </a:lnSpc>
              </a:pPr>
              <a:r>
                <a:rPr lang="ja-JP" altLang="en-US" sz="1200" b="1" spc="100" dirty="0" smtClean="0">
                  <a:solidFill>
                    <a:schemeClr val="bg1"/>
                  </a:solidFill>
                  <a:latin typeface="Arial" pitchFamily="34" charset="0"/>
                  <a:ea typeface="メイリオ" pitchFamily="50" charset="-128"/>
                </a:rPr>
                <a:t>　　　産学官による「とくしま</a:t>
              </a:r>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普及協議会」が発足、システム最適化と産業振興を推進</a:t>
              </a:r>
            </a:p>
          </p:txBody>
        </p:sp>
        <p:grpSp>
          <p:nvGrpSpPr>
            <p:cNvPr id="84" name="グループ化 67"/>
            <p:cNvGrpSpPr/>
            <p:nvPr/>
          </p:nvGrpSpPr>
          <p:grpSpPr>
            <a:xfrm>
              <a:off x="-2614890" y="4092550"/>
              <a:ext cx="118940" cy="135520"/>
              <a:chOff x="7961670" y="4130650"/>
              <a:chExt cx="118940" cy="135520"/>
            </a:xfrm>
          </p:grpSpPr>
          <p:sp>
            <p:nvSpPr>
              <p:cNvPr id="85" name="正方形/長方形 84"/>
              <p:cNvSpPr/>
              <p:nvPr/>
            </p:nvSpPr>
            <p:spPr bwMode="auto">
              <a:xfrm rot="18900000" flipH="1">
                <a:off x="8001698" y="413065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6" name="正方形/長方形 85"/>
              <p:cNvSpPr/>
              <p:nvPr/>
            </p:nvSpPr>
            <p:spPr bwMode="auto">
              <a:xfrm rot="2700000" flipH="1">
                <a:off x="8001698" y="418725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13" name="グループ化 112"/>
          <p:cNvGrpSpPr/>
          <p:nvPr/>
        </p:nvGrpSpPr>
        <p:grpSpPr>
          <a:xfrm>
            <a:off x="8299438" y="3999386"/>
            <a:ext cx="955040" cy="457200"/>
            <a:chOff x="-2468880" y="1798320"/>
            <a:chExt cx="955040" cy="457200"/>
          </a:xfrm>
        </p:grpSpPr>
        <p:sp>
          <p:nvSpPr>
            <p:cNvPr id="124" name="二等辺三角形 123"/>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125" name="角丸四角形 12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spTree>
    <p:extLst>
      <p:ext uri="{BB962C8B-B14F-4D97-AF65-F5344CB8AC3E}">
        <p14:creationId xmlns:p14="http://schemas.microsoft.com/office/powerpoint/2010/main" val="4204064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7786257" cy="348557"/>
          </a:xfrm>
        </p:spPr>
        <p:txBody>
          <a:bodyPr/>
          <a:lstStyle/>
          <a:p>
            <a:r>
              <a:rPr lang="en-US" altLang="ja-JP" dirty="0" smtClean="0"/>
              <a:t>2-3</a:t>
            </a:r>
            <a:r>
              <a:rPr lang="ja-JP" altLang="en-US" dirty="0" smtClean="0"/>
              <a:t> 日立グループにおける</a:t>
            </a:r>
            <a:r>
              <a:rPr lang="en-US" altLang="ja-JP" dirty="0" smtClean="0"/>
              <a:t>OSS</a:t>
            </a:r>
            <a:r>
              <a:rPr lang="ja-JP" altLang="en-US" dirty="0" smtClean="0"/>
              <a:t>活用推進に向けての取組み</a:t>
            </a:r>
            <a:endParaRPr lang="ja-JP" altLang="en-US" dirty="0"/>
          </a:p>
        </p:txBody>
      </p:sp>
      <p:sp>
        <p:nvSpPr>
          <p:cNvPr id="7" name="正方形/長方形 6"/>
          <p:cNvSpPr/>
          <p:nvPr/>
        </p:nvSpPr>
        <p:spPr bwMode="auto">
          <a:xfrm>
            <a:off x="257440" y="575735"/>
            <a:ext cx="8957732" cy="86118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8" name="Text Box 31"/>
          <p:cNvSpPr txBox="1">
            <a:spLocks noChangeArrowheads="1"/>
          </p:cNvSpPr>
          <p:nvPr/>
        </p:nvSpPr>
        <p:spPr bwMode="gray">
          <a:xfrm>
            <a:off x="376422" y="696684"/>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日立は、</a:t>
            </a:r>
            <a:r>
              <a:rPr lang="ja-JP" altLang="en-US" sz="1200" b="1" spc="100" dirty="0" smtClean="0">
                <a:solidFill>
                  <a:schemeClr val="bg1"/>
                </a:solidFill>
                <a:latin typeface="Arial" pitchFamily="34" charset="0"/>
                <a:ea typeface="メイリオ" pitchFamily="50" charset="-128"/>
              </a:rPr>
              <a:t>オープンイノベーションの推進</a:t>
            </a:r>
            <a:r>
              <a:rPr lang="ja-JP" altLang="en-US" sz="1200" b="1" spc="100" dirty="0" smtClean="0">
                <a:solidFill>
                  <a:schemeClr val="tx1">
                    <a:lumMod val="75000"/>
                    <a:lumOff val="25000"/>
                  </a:schemeClr>
                </a:solidFill>
                <a:latin typeface="Arial" pitchFamily="34" charset="0"/>
                <a:ea typeface="メイリオ" pitchFamily="50" charset="-128"/>
              </a:rPr>
              <a:t>に向けて</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の利活用を成長戦略の重要な要素と位置づけており、様々な事業分野で</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を積極的に活用していくために、以下のような取組みを行っています。</a:t>
            </a:r>
          </a:p>
        </p:txBody>
      </p:sp>
      <p:cxnSp>
        <p:nvCxnSpPr>
          <p:cNvPr id="9" name="直線コネクタ 8"/>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2" name="直線コネクタ 11"/>
          <p:cNvCxnSpPr/>
          <p:nvPr/>
        </p:nvCxnSpPr>
        <p:spPr bwMode="auto">
          <a:xfrm>
            <a:off x="350573" y="1369168"/>
            <a:ext cx="8771467" cy="0"/>
          </a:xfrm>
          <a:prstGeom prst="line">
            <a:avLst/>
          </a:prstGeom>
          <a:noFill/>
          <a:ln w="19050" cap="flat" cmpd="sng" algn="ctr">
            <a:solidFill>
              <a:schemeClr val="bg1"/>
            </a:solidFill>
            <a:prstDash val="dash"/>
            <a:round/>
            <a:headEnd type="none" w="med" len="med"/>
            <a:tailEnd type="none" w="med" len="med"/>
          </a:ln>
          <a:effectLst/>
        </p:spPr>
      </p:cxnSp>
      <p:sp>
        <p:nvSpPr>
          <p:cNvPr id="27" name="Text Box 31"/>
          <p:cNvSpPr txBox="1">
            <a:spLocks noChangeArrowheads="1"/>
          </p:cNvSpPr>
          <p:nvPr/>
        </p:nvSpPr>
        <p:spPr bwMode="gray">
          <a:xfrm>
            <a:off x="5850295" y="3857514"/>
            <a:ext cx="3464974"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導入のためのコンサルティングから設計、運用サポートに至るまでの</a:t>
            </a: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に係るワンストップサービスを提供し、お客様の</a:t>
            </a:r>
            <a:r>
              <a:rPr lang="en-US" altLang="ja-JP" sz="1100" b="1" spc="100" dirty="0" smtClean="0">
                <a:solidFill>
                  <a:schemeClr val="tx1">
                    <a:lumMod val="75000"/>
                    <a:lumOff val="25000"/>
                  </a:schemeClr>
                </a:solidFill>
                <a:latin typeface="Arial" pitchFamily="34" charset="0"/>
                <a:ea typeface="メイリオ" pitchFamily="50" charset="-128"/>
              </a:rPr>
              <a:t>IT</a:t>
            </a:r>
            <a:r>
              <a:rPr lang="ja-JP" altLang="en-US" sz="1100" b="1" spc="100" dirty="0" smtClean="0">
                <a:solidFill>
                  <a:schemeClr val="tx1">
                    <a:lumMod val="75000"/>
                    <a:lumOff val="25000"/>
                  </a:schemeClr>
                </a:solidFill>
                <a:latin typeface="Arial" pitchFamily="34" charset="0"/>
                <a:ea typeface="メイリオ" pitchFamily="50" charset="-128"/>
              </a:rPr>
              <a:t>投資最適化に貢献する事業を推進しています。</a:t>
            </a:r>
          </a:p>
        </p:txBody>
      </p:sp>
      <p:sp>
        <p:nvSpPr>
          <p:cNvPr id="17" name="Text Box 31"/>
          <p:cNvSpPr txBox="1">
            <a:spLocks noChangeArrowheads="1"/>
          </p:cNvSpPr>
          <p:nvPr/>
        </p:nvSpPr>
        <p:spPr bwMode="gray">
          <a:xfrm>
            <a:off x="683886" y="1793798"/>
            <a:ext cx="1620000" cy="1620000"/>
          </a:xfrm>
          <a:prstGeom prst="ellipse">
            <a:avLst/>
          </a:prstGeom>
          <a:solidFill>
            <a:srgbClr val="1588A7"/>
          </a:solidFill>
          <a:ln w="415925" cap="rnd">
            <a:solidFill>
              <a:srgbClr val="1BAFD7"/>
            </a:solidFill>
            <a:round/>
            <a:headEnd/>
            <a:tailEnd/>
          </a:ln>
          <a:effectLst/>
        </p:spPr>
        <p:txBody>
          <a:bodyPr wrap="none" lIns="72000" tIns="0" rIns="144000" bIns="0" anchor="ctr">
            <a:noAutofit/>
          </a:bodyPr>
          <a:lstStyle/>
          <a:p>
            <a:pPr algn="ctr">
              <a:lnSpc>
                <a:spcPct val="100000"/>
              </a:lnSpc>
              <a:buClr>
                <a:srgbClr val="C00000"/>
              </a:buClr>
              <a:defRPr/>
            </a:pPr>
            <a:r>
              <a:rPr lang="en-US" altLang="ja-JP" sz="1400" b="1" spc="100" dirty="0" smtClean="0">
                <a:solidFill>
                  <a:schemeClr val="bg1"/>
                </a:solidFill>
                <a:latin typeface="Arial" pitchFamily="34" charset="0"/>
                <a:ea typeface="メイリオ" pitchFamily="50" charset="-128"/>
              </a:rPr>
              <a:t>(</a:t>
            </a:r>
            <a:r>
              <a:rPr lang="ja-JP" altLang="en-US" sz="1400" b="1" spc="100" dirty="0" smtClean="0">
                <a:solidFill>
                  <a:schemeClr val="bg1"/>
                </a:solidFill>
                <a:latin typeface="Arial" pitchFamily="34" charset="0"/>
                <a:ea typeface="メイリオ" pitchFamily="50" charset="-128"/>
              </a:rPr>
              <a:t>研開</a:t>
            </a:r>
            <a:r>
              <a:rPr lang="en-US" altLang="ja-JP" sz="1400" b="1" spc="100" dirty="0" smtClean="0">
                <a:solidFill>
                  <a:schemeClr val="bg1"/>
                </a:solidFill>
                <a:latin typeface="Arial" pitchFamily="34" charset="0"/>
                <a:ea typeface="メイリオ" pitchFamily="50" charset="-128"/>
              </a:rPr>
              <a:t>) </a:t>
            </a:r>
            <a:br>
              <a:rPr lang="en-US" altLang="ja-JP" sz="1400" b="1" spc="100" dirty="0" smtClean="0">
                <a:solidFill>
                  <a:schemeClr val="bg1"/>
                </a:solidFill>
                <a:latin typeface="Arial" pitchFamily="34" charset="0"/>
                <a:ea typeface="メイリオ" pitchFamily="50" charset="-128"/>
              </a:rPr>
            </a:br>
            <a:r>
              <a:rPr lang="en-US" altLang="ja-JP" sz="1500" b="1" spc="100" dirty="0" smtClean="0">
                <a:solidFill>
                  <a:schemeClr val="bg1"/>
                </a:solidFill>
                <a:latin typeface="Arial" pitchFamily="34" charset="0"/>
                <a:ea typeface="メイリオ" pitchFamily="50" charset="-128"/>
              </a:rPr>
              <a:t>OSS </a:t>
            </a:r>
            <a:r>
              <a:rPr lang="ja-JP" altLang="en-US" sz="1500" b="1" spc="100" dirty="0" smtClean="0">
                <a:solidFill>
                  <a:schemeClr val="bg1"/>
                </a:solidFill>
                <a:latin typeface="Arial" pitchFamily="34" charset="0"/>
                <a:ea typeface="メイリオ" pitchFamily="50" charset="-128"/>
              </a:rPr>
              <a:t>テクノロジ</a:t>
            </a:r>
            <a:endParaRPr lang="en-US" altLang="ja-JP" sz="1500" b="1" spc="100" dirty="0" smtClean="0">
              <a:solidFill>
                <a:schemeClr val="bg1"/>
              </a:solidFill>
              <a:latin typeface="Arial" pitchFamily="34" charset="0"/>
              <a:ea typeface="メイリオ" pitchFamily="50" charset="-128"/>
            </a:endParaRPr>
          </a:p>
          <a:p>
            <a:pPr algn="ctr">
              <a:lnSpc>
                <a:spcPct val="100000"/>
              </a:lnSpc>
              <a:buClr>
                <a:srgbClr val="C00000"/>
              </a:buClr>
              <a:defRPr/>
            </a:pPr>
            <a:r>
              <a:rPr lang="ja-JP" altLang="en-US" sz="1500" b="1" spc="100" dirty="0" smtClean="0">
                <a:solidFill>
                  <a:schemeClr val="bg1"/>
                </a:solidFill>
                <a:latin typeface="Arial" pitchFamily="34" charset="0"/>
                <a:ea typeface="メイリオ" pitchFamily="50" charset="-128"/>
              </a:rPr>
              <a:t>ラボラトリ </a:t>
            </a:r>
          </a:p>
        </p:txBody>
      </p:sp>
      <p:sp>
        <p:nvSpPr>
          <p:cNvPr id="33" name="Text Box 31"/>
          <p:cNvSpPr txBox="1">
            <a:spLocks noChangeArrowheads="1"/>
          </p:cNvSpPr>
          <p:nvPr/>
        </p:nvSpPr>
        <p:spPr bwMode="gray">
          <a:xfrm>
            <a:off x="3926306" y="3461940"/>
            <a:ext cx="1620000" cy="1620000"/>
          </a:xfrm>
          <a:prstGeom prst="ellipse">
            <a:avLst/>
          </a:prstGeom>
          <a:solidFill>
            <a:srgbClr val="1588A7"/>
          </a:solidFill>
          <a:ln w="415925" cap="rnd">
            <a:solidFill>
              <a:srgbClr val="1BAFD7"/>
            </a:solidFill>
            <a:round/>
            <a:headEnd/>
            <a:tailEnd/>
          </a:ln>
          <a:effectLst/>
        </p:spPr>
        <p:txBody>
          <a:bodyPr wrap="none" lIns="72000" tIns="0" rIns="144000" bIns="0" anchor="ctr">
            <a:noAutofit/>
          </a:bodyPr>
          <a:lstStyle/>
          <a:p>
            <a:pPr algn="ctr">
              <a:lnSpc>
                <a:spcPct val="100000"/>
              </a:lnSpc>
              <a:buClr>
                <a:srgbClr val="C00000"/>
              </a:buClr>
              <a:defRPr/>
            </a:pPr>
            <a:r>
              <a:rPr lang="ja-JP" altLang="en-US" sz="1400" b="1" spc="100" dirty="0" smtClean="0">
                <a:solidFill>
                  <a:schemeClr val="bg1"/>
                </a:solidFill>
                <a:latin typeface="Arial" pitchFamily="34" charset="0"/>
                <a:ea typeface="メイリオ" pitchFamily="50" charset="-128"/>
              </a:rPr>
              <a:t> </a:t>
            </a:r>
            <a:r>
              <a:rPr lang="en-US" altLang="ja-JP" sz="1400" b="1" spc="100" dirty="0" smtClean="0">
                <a:solidFill>
                  <a:schemeClr val="bg1"/>
                </a:solidFill>
                <a:latin typeface="Arial" pitchFamily="34" charset="0"/>
                <a:ea typeface="メイリオ" pitchFamily="50" charset="-128"/>
              </a:rPr>
              <a:t>(SSB</a:t>
            </a:r>
            <a:r>
              <a:rPr lang="ja-JP" altLang="en-US" sz="1400" b="1" spc="100" dirty="0" smtClean="0">
                <a:solidFill>
                  <a:schemeClr val="bg1"/>
                </a:solidFill>
                <a:latin typeface="Arial" pitchFamily="34" charset="0"/>
                <a:ea typeface="メイリオ" pitchFamily="50" charset="-128"/>
              </a:rPr>
              <a:t>統</a:t>
            </a:r>
            <a:r>
              <a:rPr lang="en-US" altLang="ja-JP" sz="1400" b="1" spc="100" dirty="0" smtClean="0">
                <a:solidFill>
                  <a:schemeClr val="bg1"/>
                </a:solidFill>
                <a:latin typeface="Arial" pitchFamily="34" charset="0"/>
                <a:ea typeface="メイリオ" pitchFamily="50" charset="-128"/>
              </a:rPr>
              <a:t>)</a:t>
            </a:r>
          </a:p>
          <a:p>
            <a:pPr algn="ctr">
              <a:lnSpc>
                <a:spcPct val="100000"/>
              </a:lnSpc>
              <a:buClr>
                <a:srgbClr val="C00000"/>
              </a:buClr>
              <a:defRPr/>
            </a:pPr>
            <a:r>
              <a:rPr lang="en-US" altLang="ja-JP" sz="1500" b="1" spc="100" dirty="0" smtClean="0">
                <a:solidFill>
                  <a:schemeClr val="bg1"/>
                </a:solidFill>
                <a:latin typeface="Arial" pitchFamily="34" charset="0"/>
                <a:ea typeface="メイリオ" pitchFamily="50" charset="-128"/>
              </a:rPr>
              <a:t>OSS</a:t>
            </a:r>
            <a:r>
              <a:rPr lang="ja-JP" altLang="en-US" sz="1500" b="1" spc="100" dirty="0" smtClean="0">
                <a:solidFill>
                  <a:schemeClr val="bg1"/>
                </a:solidFill>
                <a:latin typeface="Arial" pitchFamily="34" charset="0"/>
                <a:ea typeface="メイリオ" pitchFamily="50" charset="-128"/>
              </a:rPr>
              <a:t>ソリューション</a:t>
            </a:r>
            <a:endParaRPr lang="en-US" altLang="ja-JP" sz="1500" b="1" spc="100" dirty="0" smtClean="0">
              <a:solidFill>
                <a:schemeClr val="bg1"/>
              </a:solidFill>
              <a:latin typeface="Arial" pitchFamily="34" charset="0"/>
              <a:ea typeface="メイリオ" pitchFamily="50" charset="-128"/>
            </a:endParaRPr>
          </a:p>
          <a:p>
            <a:pPr algn="ctr">
              <a:lnSpc>
                <a:spcPct val="100000"/>
              </a:lnSpc>
              <a:buClr>
                <a:srgbClr val="C00000"/>
              </a:buClr>
              <a:defRPr/>
            </a:pPr>
            <a:r>
              <a:rPr lang="ja-JP" altLang="en-US" sz="1500" b="1" spc="100" dirty="0" smtClean="0">
                <a:solidFill>
                  <a:schemeClr val="bg1"/>
                </a:solidFill>
                <a:latin typeface="Arial" pitchFamily="34" charset="0"/>
                <a:ea typeface="メイリオ" pitchFamily="50" charset="-128"/>
              </a:rPr>
              <a:t>センタ </a:t>
            </a:r>
          </a:p>
        </p:txBody>
      </p:sp>
      <p:sp>
        <p:nvSpPr>
          <p:cNvPr id="34" name="Text Box 31"/>
          <p:cNvSpPr txBox="1">
            <a:spLocks noChangeArrowheads="1"/>
          </p:cNvSpPr>
          <p:nvPr/>
        </p:nvSpPr>
        <p:spPr bwMode="gray">
          <a:xfrm>
            <a:off x="7168727" y="1793798"/>
            <a:ext cx="1620000" cy="1620000"/>
          </a:xfrm>
          <a:prstGeom prst="ellipse">
            <a:avLst/>
          </a:prstGeom>
          <a:solidFill>
            <a:srgbClr val="1588A7"/>
          </a:solidFill>
          <a:ln w="415925" cap="rnd">
            <a:solidFill>
              <a:srgbClr val="1BAFD7"/>
            </a:solidFill>
            <a:round/>
            <a:headEnd/>
            <a:tailEnd/>
          </a:ln>
          <a:effectLst/>
        </p:spPr>
        <p:txBody>
          <a:bodyPr wrap="none" lIns="72000" tIns="0" rIns="144000" bIns="0" anchor="ctr">
            <a:noAutofit/>
          </a:bodyPr>
          <a:lstStyle/>
          <a:p>
            <a:pPr algn="ctr">
              <a:lnSpc>
                <a:spcPct val="100000"/>
              </a:lnSpc>
              <a:buClr>
                <a:srgbClr val="C00000"/>
              </a:buClr>
              <a:defRPr/>
            </a:pPr>
            <a:r>
              <a:rPr lang="en-US" altLang="ja-JP" sz="1400" b="1" spc="100" dirty="0" smtClean="0">
                <a:solidFill>
                  <a:schemeClr val="bg1"/>
                </a:solidFill>
                <a:latin typeface="Arial" pitchFamily="34" charset="0"/>
                <a:ea typeface="メイリオ" pitchFamily="50" charset="-128"/>
              </a:rPr>
              <a:t>(HISOL)</a:t>
            </a:r>
          </a:p>
          <a:p>
            <a:pPr algn="ctr">
              <a:lnSpc>
                <a:spcPct val="100000"/>
              </a:lnSpc>
              <a:buClr>
                <a:srgbClr val="C00000"/>
              </a:buClr>
              <a:defRPr/>
            </a:pPr>
            <a:r>
              <a:rPr lang="ja-JP" altLang="en-US" sz="1500" b="1" spc="100" dirty="0" smtClean="0">
                <a:solidFill>
                  <a:schemeClr val="bg1"/>
                </a:solidFill>
                <a:latin typeface="Arial" pitchFamily="34" charset="0"/>
                <a:ea typeface="メイリオ" pitchFamily="50" charset="-128"/>
              </a:rPr>
              <a:t>オープンソース管理</a:t>
            </a:r>
            <a:endParaRPr lang="en-US" altLang="ja-JP" sz="1500" b="1" spc="100" dirty="0" smtClean="0">
              <a:solidFill>
                <a:schemeClr val="bg1"/>
              </a:solidFill>
              <a:latin typeface="Arial" pitchFamily="34" charset="0"/>
              <a:ea typeface="メイリオ" pitchFamily="50" charset="-128"/>
            </a:endParaRPr>
          </a:p>
          <a:p>
            <a:pPr algn="ctr">
              <a:lnSpc>
                <a:spcPct val="100000"/>
              </a:lnSpc>
              <a:buClr>
                <a:srgbClr val="C00000"/>
              </a:buClr>
              <a:defRPr/>
            </a:pPr>
            <a:r>
              <a:rPr lang="ja-JP" altLang="en-US" sz="1500" b="1" spc="100" dirty="0" smtClean="0">
                <a:solidFill>
                  <a:schemeClr val="bg1"/>
                </a:solidFill>
                <a:latin typeface="Arial" pitchFamily="34" charset="0"/>
                <a:ea typeface="メイリオ" pitchFamily="50" charset="-128"/>
              </a:rPr>
              <a:t>ソリューションの</a:t>
            </a:r>
            <a:endParaRPr lang="en-US" altLang="ja-JP" sz="1500" b="1" spc="100" dirty="0" smtClean="0">
              <a:solidFill>
                <a:schemeClr val="bg1"/>
              </a:solidFill>
              <a:latin typeface="Arial" pitchFamily="34" charset="0"/>
              <a:ea typeface="メイリオ" pitchFamily="50" charset="-128"/>
            </a:endParaRPr>
          </a:p>
          <a:p>
            <a:pPr algn="ctr">
              <a:lnSpc>
                <a:spcPct val="100000"/>
              </a:lnSpc>
              <a:buClr>
                <a:srgbClr val="C00000"/>
              </a:buClr>
              <a:defRPr/>
            </a:pPr>
            <a:r>
              <a:rPr lang="ja-JP" altLang="en-US" sz="1500" b="1" spc="100" dirty="0" smtClean="0">
                <a:solidFill>
                  <a:schemeClr val="bg1"/>
                </a:solidFill>
                <a:latin typeface="Arial" pitchFamily="34" charset="0"/>
                <a:ea typeface="メイリオ" pitchFamily="50" charset="-128"/>
              </a:rPr>
              <a:t>提供</a:t>
            </a:r>
          </a:p>
        </p:txBody>
      </p:sp>
      <p:sp>
        <p:nvSpPr>
          <p:cNvPr id="36" name="Text Box 31"/>
          <p:cNvSpPr txBox="1">
            <a:spLocks noChangeArrowheads="1"/>
          </p:cNvSpPr>
          <p:nvPr/>
        </p:nvSpPr>
        <p:spPr bwMode="gray">
          <a:xfrm>
            <a:off x="195943" y="3857514"/>
            <a:ext cx="3638939"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100" b="1" spc="100" dirty="0" smtClean="0">
                <a:solidFill>
                  <a:schemeClr val="tx1">
                    <a:lumMod val="75000"/>
                    <a:lumOff val="25000"/>
                  </a:schemeClr>
                </a:solidFill>
                <a:latin typeface="Arial" pitchFamily="34" charset="0"/>
                <a:ea typeface="メイリオ" pitchFamily="50" charset="-128"/>
              </a:rPr>
              <a:t>日立グループ内に散在する</a:t>
            </a: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のニーズ、ノウ</a:t>
            </a:r>
            <a:r>
              <a:rPr lang="en-US" altLang="ja-JP" sz="1100" b="1" spc="100" dirty="0" smtClean="0">
                <a:solidFill>
                  <a:schemeClr val="tx1">
                    <a:lumMod val="75000"/>
                    <a:lumOff val="25000"/>
                  </a:schemeClr>
                </a:solidFill>
                <a:latin typeface="Arial" pitchFamily="34" charset="0"/>
                <a:ea typeface="メイリオ" pitchFamily="50" charset="-128"/>
              </a:rPr>
              <a:t/>
            </a:r>
            <a:br>
              <a:rPr lang="en-US" altLang="ja-JP" sz="1100" b="1" spc="100" dirty="0" smtClean="0">
                <a:solidFill>
                  <a:schemeClr val="tx1">
                    <a:lumMod val="75000"/>
                    <a:lumOff val="25000"/>
                  </a:schemeClr>
                </a:solidFill>
                <a:latin typeface="Arial" pitchFamily="34" charset="0"/>
                <a:ea typeface="メイリオ" pitchFamily="50" charset="-128"/>
              </a:rPr>
            </a:br>
            <a:r>
              <a:rPr lang="ja-JP" altLang="en-US" sz="1100" b="1" spc="100" dirty="0" smtClean="0">
                <a:solidFill>
                  <a:schemeClr val="tx1">
                    <a:lumMod val="75000"/>
                    <a:lumOff val="25000"/>
                  </a:schemeClr>
                </a:solidFill>
                <a:latin typeface="Arial" pitchFamily="34" charset="0"/>
                <a:ea typeface="メイリオ" pitchFamily="50" charset="-128"/>
              </a:rPr>
              <a:t>ハウ、技術および技術者を繋ぐハブとなるべく、</a:t>
            </a: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を対象とした研究、意識向上・教育、活用・実践環境の整備などの活動を行なっています。 </a:t>
            </a:r>
          </a:p>
        </p:txBody>
      </p:sp>
      <p:sp>
        <p:nvSpPr>
          <p:cNvPr id="37" name="Text Box 31"/>
          <p:cNvSpPr txBox="1">
            <a:spLocks noChangeArrowheads="1"/>
          </p:cNvSpPr>
          <p:nvPr/>
        </p:nvSpPr>
        <p:spPr bwMode="gray">
          <a:xfrm>
            <a:off x="2733867" y="1508130"/>
            <a:ext cx="3965509" cy="1569267"/>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を安心して利用するためのサポート・ソリューションの提供</a:t>
            </a:r>
            <a:r>
              <a:rPr lang="en-US" altLang="ja-JP" sz="1100" b="1" spc="100" dirty="0" smtClean="0">
                <a:solidFill>
                  <a:schemeClr val="tx1">
                    <a:lumMod val="75000"/>
                    <a:lumOff val="25000"/>
                  </a:schemeClr>
                </a:solidFill>
                <a:latin typeface="Arial" pitchFamily="34" charset="0"/>
                <a:ea typeface="メイリオ" pitchFamily="50" charset="-128"/>
              </a:rPr>
              <a:t>｣｢</a:t>
            </a:r>
            <a:r>
              <a:rPr lang="ja-JP" altLang="en-US" sz="1100" b="1" spc="100" dirty="0" smtClean="0">
                <a:solidFill>
                  <a:schemeClr val="tx1">
                    <a:lumMod val="75000"/>
                    <a:lumOff val="25000"/>
                  </a:schemeClr>
                </a:solidFill>
                <a:latin typeface="Arial" pitchFamily="34" charset="0"/>
                <a:ea typeface="メイリオ" pitchFamily="50" charset="-128"/>
              </a:rPr>
              <a:t>品質評価・検証に基づいた活用ノウハウの蓄積</a:t>
            </a:r>
            <a:r>
              <a:rPr lang="en-US" altLang="ja-JP" sz="1100" b="1" spc="100" dirty="0" smtClean="0">
                <a:solidFill>
                  <a:schemeClr val="tx1">
                    <a:lumMod val="75000"/>
                    <a:lumOff val="25000"/>
                  </a:schemeClr>
                </a:solidFill>
                <a:latin typeface="Arial" pitchFamily="34" charset="0"/>
                <a:ea typeface="メイリオ" pitchFamily="50" charset="-128"/>
              </a:rPr>
              <a:t>｣｢OSS</a:t>
            </a:r>
            <a:r>
              <a:rPr lang="ja-JP" altLang="en-US" sz="1100" b="1" spc="100" dirty="0" smtClean="0">
                <a:solidFill>
                  <a:schemeClr val="tx1">
                    <a:lumMod val="75000"/>
                    <a:lumOff val="25000"/>
                  </a:schemeClr>
                </a:solidFill>
                <a:latin typeface="Arial" pitchFamily="34" charset="0"/>
                <a:ea typeface="メイリオ" pitchFamily="50" charset="-128"/>
              </a:rPr>
              <a:t>コミュニティ貢献・標準化活動を通じた技術革新</a:t>
            </a:r>
            <a:r>
              <a:rPr lang="en-US" altLang="ja-JP" sz="1100" b="1" spc="100" dirty="0" smtClean="0">
                <a:solidFill>
                  <a:schemeClr val="tx1">
                    <a:lumMod val="75000"/>
                    <a:lumOff val="25000"/>
                  </a:schemeClr>
                </a:solidFill>
                <a:latin typeface="Arial" pitchFamily="34" charset="0"/>
                <a:ea typeface="メイリオ" pitchFamily="50" charset="-128"/>
              </a:rPr>
              <a:t>｣</a:t>
            </a:r>
            <a:r>
              <a:rPr lang="ja-JP" altLang="en-US" sz="1100" b="1" spc="100" dirty="0" smtClean="0">
                <a:solidFill>
                  <a:schemeClr val="tx1">
                    <a:lumMod val="75000"/>
                    <a:lumOff val="25000"/>
                  </a:schemeClr>
                </a:solidFill>
                <a:latin typeface="Arial" pitchFamily="34" charset="0"/>
                <a:ea typeface="メイリオ" pitchFamily="50" charset="-128"/>
              </a:rPr>
              <a:t>の３つの活動方針のもと、日立グループのサービス・ソリューション事業に貢献します。</a:t>
            </a:r>
          </a:p>
        </p:txBody>
      </p:sp>
      <p:sp>
        <p:nvSpPr>
          <p:cNvPr id="46" name="フリーフォーム 45"/>
          <p:cNvSpPr/>
          <p:nvPr/>
        </p:nvSpPr>
        <p:spPr bwMode="auto">
          <a:xfrm>
            <a:off x="216815" y="3459637"/>
            <a:ext cx="3431453" cy="301658"/>
          </a:xfrm>
          <a:custGeom>
            <a:avLst/>
            <a:gdLst>
              <a:gd name="connsiteX0" fmla="*/ 0 w 3110846"/>
              <a:gd name="connsiteY0" fmla="*/ 301658 h 301658"/>
              <a:gd name="connsiteX1" fmla="*/ 2139885 w 3110846"/>
              <a:gd name="connsiteY1" fmla="*/ 301658 h 301658"/>
              <a:gd name="connsiteX2" fmla="*/ 1904215 w 3110846"/>
              <a:gd name="connsiteY2" fmla="*/ 0 h 301658"/>
              <a:gd name="connsiteX3" fmla="*/ 2422689 w 3110846"/>
              <a:gd name="connsiteY3" fmla="*/ 292231 h 301658"/>
              <a:gd name="connsiteX4" fmla="*/ 3110846 w 3110846"/>
              <a:gd name="connsiteY4" fmla="*/ 301658 h 30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846" h="301658">
                <a:moveTo>
                  <a:pt x="0" y="301658"/>
                </a:moveTo>
                <a:lnTo>
                  <a:pt x="2139885" y="301658"/>
                </a:lnTo>
                <a:lnTo>
                  <a:pt x="1904215" y="0"/>
                </a:lnTo>
                <a:lnTo>
                  <a:pt x="2422689" y="292231"/>
                </a:lnTo>
                <a:lnTo>
                  <a:pt x="3110846" y="301658"/>
                </a:lnTo>
              </a:path>
            </a:pathLst>
          </a:custGeom>
          <a:noFill/>
          <a:ln w="57150" cap="flat" cmpd="sng" algn="ctr">
            <a:solidFill>
              <a:srgbClr val="A2DFF4"/>
            </a:solidFill>
            <a:prstDash val="solid"/>
            <a:round/>
            <a:headEnd type="none" w="med" len="med"/>
            <a:tailEnd type="none" w="med" len="med"/>
          </a:ln>
          <a:effectLst/>
        </p:spPr>
        <p:txBody>
          <a:bodyPr rtlCol="0" anchor="ctr"/>
          <a:lstStyle/>
          <a:p>
            <a:pPr algn="ctr"/>
            <a:endParaRPr kumimoji="1" lang="ja-JP" altLang="en-US"/>
          </a:p>
        </p:txBody>
      </p:sp>
      <p:sp>
        <p:nvSpPr>
          <p:cNvPr id="47" name="フリーフォーム 46"/>
          <p:cNvSpPr/>
          <p:nvPr/>
        </p:nvSpPr>
        <p:spPr bwMode="auto">
          <a:xfrm flipV="1">
            <a:off x="2754198" y="3187830"/>
            <a:ext cx="3712590" cy="169683"/>
          </a:xfrm>
          <a:custGeom>
            <a:avLst/>
            <a:gdLst>
              <a:gd name="connsiteX0" fmla="*/ 0 w 3110846"/>
              <a:gd name="connsiteY0" fmla="*/ 301658 h 301658"/>
              <a:gd name="connsiteX1" fmla="*/ 2139885 w 3110846"/>
              <a:gd name="connsiteY1" fmla="*/ 301658 h 301658"/>
              <a:gd name="connsiteX2" fmla="*/ 1904215 w 3110846"/>
              <a:gd name="connsiteY2" fmla="*/ 0 h 301658"/>
              <a:gd name="connsiteX3" fmla="*/ 2422689 w 3110846"/>
              <a:gd name="connsiteY3" fmla="*/ 292231 h 301658"/>
              <a:gd name="connsiteX4" fmla="*/ 3110846 w 3110846"/>
              <a:gd name="connsiteY4" fmla="*/ 301658 h 301658"/>
              <a:gd name="connsiteX0" fmla="*/ 0 w 3110846"/>
              <a:gd name="connsiteY0" fmla="*/ 169683 h 169683"/>
              <a:gd name="connsiteX1" fmla="*/ 2139885 w 3110846"/>
              <a:gd name="connsiteY1" fmla="*/ 169683 h 169683"/>
              <a:gd name="connsiteX2" fmla="*/ 2101689 w 3110846"/>
              <a:gd name="connsiteY2" fmla="*/ 0 h 169683"/>
              <a:gd name="connsiteX3" fmla="*/ 2422689 w 3110846"/>
              <a:gd name="connsiteY3" fmla="*/ 160256 h 169683"/>
              <a:gd name="connsiteX4" fmla="*/ 3110846 w 3110846"/>
              <a:gd name="connsiteY4" fmla="*/ 169683 h 16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846" h="169683">
                <a:moveTo>
                  <a:pt x="0" y="169683"/>
                </a:moveTo>
                <a:lnTo>
                  <a:pt x="2139885" y="169683"/>
                </a:lnTo>
                <a:lnTo>
                  <a:pt x="2101689" y="0"/>
                </a:lnTo>
                <a:lnTo>
                  <a:pt x="2422689" y="160256"/>
                </a:lnTo>
                <a:lnTo>
                  <a:pt x="3110846" y="169683"/>
                </a:lnTo>
              </a:path>
            </a:pathLst>
          </a:custGeom>
          <a:noFill/>
          <a:ln w="57150" cap="flat" cmpd="sng" algn="ctr">
            <a:solidFill>
              <a:srgbClr val="A2DFF4"/>
            </a:solidFill>
            <a:prstDash val="solid"/>
            <a:round/>
            <a:headEnd type="none" w="med" len="med"/>
            <a:tailEnd type="none" w="med" len="med"/>
          </a:ln>
          <a:effectLst/>
        </p:spPr>
        <p:txBody>
          <a:bodyPr rtlCol="0" anchor="ctr"/>
          <a:lstStyle/>
          <a:p>
            <a:pPr algn="ctr"/>
            <a:endParaRPr kumimoji="1" lang="ja-JP" altLang="en-US"/>
          </a:p>
        </p:txBody>
      </p:sp>
      <p:sp>
        <p:nvSpPr>
          <p:cNvPr id="48" name="フリーフォーム 47"/>
          <p:cNvSpPr/>
          <p:nvPr/>
        </p:nvSpPr>
        <p:spPr bwMode="auto">
          <a:xfrm flipH="1">
            <a:off x="5868955" y="3459637"/>
            <a:ext cx="3342604" cy="301658"/>
          </a:xfrm>
          <a:custGeom>
            <a:avLst/>
            <a:gdLst>
              <a:gd name="connsiteX0" fmla="*/ 0 w 3110846"/>
              <a:gd name="connsiteY0" fmla="*/ 301658 h 301658"/>
              <a:gd name="connsiteX1" fmla="*/ 2139885 w 3110846"/>
              <a:gd name="connsiteY1" fmla="*/ 301658 h 301658"/>
              <a:gd name="connsiteX2" fmla="*/ 1904215 w 3110846"/>
              <a:gd name="connsiteY2" fmla="*/ 0 h 301658"/>
              <a:gd name="connsiteX3" fmla="*/ 2422689 w 3110846"/>
              <a:gd name="connsiteY3" fmla="*/ 292231 h 301658"/>
              <a:gd name="connsiteX4" fmla="*/ 3110846 w 3110846"/>
              <a:gd name="connsiteY4" fmla="*/ 301658 h 30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846" h="301658">
                <a:moveTo>
                  <a:pt x="0" y="301658"/>
                </a:moveTo>
                <a:lnTo>
                  <a:pt x="2139885" y="301658"/>
                </a:lnTo>
                <a:lnTo>
                  <a:pt x="1904215" y="0"/>
                </a:lnTo>
                <a:lnTo>
                  <a:pt x="2422689" y="292231"/>
                </a:lnTo>
                <a:lnTo>
                  <a:pt x="3110846" y="301658"/>
                </a:lnTo>
              </a:path>
            </a:pathLst>
          </a:custGeom>
          <a:noFill/>
          <a:ln w="57150" cap="flat" cmpd="sng" algn="ctr">
            <a:solidFill>
              <a:srgbClr val="A2DFF4"/>
            </a:solidFill>
            <a:prstDash val="solid"/>
            <a:round/>
            <a:headEnd type="none" w="med" len="med"/>
            <a:tailEnd type="none" w="med" len="med"/>
          </a:ln>
          <a:effectLst/>
        </p:spPr>
        <p:txBody>
          <a:bodyPr rtlCol="0" anchor="ctr"/>
          <a:lstStyle/>
          <a:p>
            <a:pPr algn="ctr"/>
            <a:endParaRPr kumimoji="1" lang="ja-JP" altLang="en-US"/>
          </a:p>
        </p:txBody>
      </p:sp>
      <p:grpSp>
        <p:nvGrpSpPr>
          <p:cNvPr id="61" name="グループ化 67"/>
          <p:cNvGrpSpPr/>
          <p:nvPr/>
        </p:nvGrpSpPr>
        <p:grpSpPr>
          <a:xfrm>
            <a:off x="5917062" y="4944223"/>
            <a:ext cx="118940" cy="135520"/>
            <a:chOff x="7910570" y="4110030"/>
            <a:chExt cx="118940" cy="135520"/>
          </a:xfrm>
        </p:grpSpPr>
        <p:sp>
          <p:nvSpPr>
            <p:cNvPr id="62" name="正方形/長方形 61"/>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3" name="正方形/長方形 62"/>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1403318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7786257" cy="348557"/>
          </a:xfrm>
        </p:spPr>
        <p:txBody>
          <a:bodyPr/>
          <a:lstStyle/>
          <a:p>
            <a:r>
              <a:rPr lang="en-US" altLang="ja-JP" dirty="0" smtClean="0"/>
              <a:t>2-4 OSS</a:t>
            </a:r>
            <a:r>
              <a:rPr lang="ja-JP" altLang="en-US" dirty="0" smtClean="0"/>
              <a:t>に関する情報提供サイト①：社外</a:t>
            </a:r>
            <a:r>
              <a:rPr lang="en-US" altLang="ja-JP" dirty="0" smtClean="0"/>
              <a:t>(1)</a:t>
            </a:r>
            <a:endParaRPr lang="ja-JP" altLang="en-US" strike="sngStrike" dirty="0"/>
          </a:p>
        </p:txBody>
      </p:sp>
      <p:graphicFrame>
        <p:nvGraphicFramePr>
          <p:cNvPr id="6" name="表 5"/>
          <p:cNvGraphicFramePr>
            <a:graphicFrameLocks noGrp="1"/>
          </p:cNvGraphicFramePr>
          <p:nvPr>
            <p:extLst>
              <p:ext uri="{D42A27DB-BD31-4B8C-83A1-F6EECF244321}">
                <p14:modId xmlns:p14="http://schemas.microsoft.com/office/powerpoint/2010/main" val="704587337"/>
              </p:ext>
            </p:extLst>
          </p:nvPr>
        </p:nvGraphicFramePr>
        <p:xfrm>
          <a:off x="266144" y="1087652"/>
          <a:ext cx="8940324" cy="4124425"/>
        </p:xfrm>
        <a:graphic>
          <a:graphicData uri="http://schemas.openxmlformats.org/drawingml/2006/table">
            <a:tbl>
              <a:tblPr/>
              <a:tblGrid>
                <a:gridCol w="1711743">
                  <a:extLst>
                    <a:ext uri="{9D8B030D-6E8A-4147-A177-3AD203B41FA5}">
                      <a16:colId xmlns:a16="http://schemas.microsoft.com/office/drawing/2014/main" val="20000"/>
                    </a:ext>
                  </a:extLst>
                </a:gridCol>
                <a:gridCol w="7228581">
                  <a:extLst>
                    <a:ext uri="{9D8B030D-6E8A-4147-A177-3AD203B41FA5}">
                      <a16:colId xmlns:a16="http://schemas.microsoft.com/office/drawing/2014/main" val="20001"/>
                    </a:ext>
                  </a:extLst>
                </a:gridCol>
              </a:tblGrid>
              <a:tr h="1303431">
                <a:tc>
                  <a:txBody>
                    <a:bodyPr/>
                    <a:lstStyle/>
                    <a:p>
                      <a:pPr marL="66675" algn="l">
                        <a:lnSpc>
                          <a:spcPct val="150000"/>
                        </a:lnSpc>
                        <a:spcAft>
                          <a:spcPts val="0"/>
                        </a:spcAft>
                      </a:pPr>
                      <a:r>
                        <a:rPr lang="en-US" altLang="ja-JP" sz="1600" b="1" kern="100" spc="100" baseline="0" dirty="0" smtClean="0">
                          <a:solidFill>
                            <a:schemeClr val="bg1"/>
                          </a:solidFill>
                          <a:latin typeface="Arial" pitchFamily="34" charset="0"/>
                          <a:ea typeface="メイリオ" pitchFamily="50" charset="-128"/>
                          <a:cs typeface="Times New Roman"/>
                        </a:rPr>
                        <a:t>OSS</a:t>
                      </a:r>
                      <a:r>
                        <a:rPr lang="ja-JP" altLang="en-US" sz="1600" b="1" kern="100" spc="100" baseline="0" dirty="0" smtClean="0">
                          <a:solidFill>
                            <a:schemeClr val="bg1"/>
                          </a:solidFill>
                          <a:latin typeface="Arial" pitchFamily="34" charset="0"/>
                          <a:ea typeface="メイリオ" pitchFamily="50" charset="-128"/>
                          <a:cs typeface="Times New Roman"/>
                        </a:rPr>
                        <a:t>の定義</a:t>
                      </a:r>
                      <a:endParaRPr 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indent="0" algn="just" defTabSz="914400" rtl="0" eaLnBrk="1" fontAlgn="auto" latinLnBrk="0" hangingPunct="1">
                        <a:lnSpc>
                          <a:spcPct val="150000"/>
                        </a:lnSpc>
                        <a:spcBef>
                          <a:spcPts val="0"/>
                        </a:spcBef>
                        <a:spcAft>
                          <a:spcPts val="0"/>
                        </a:spcAft>
                        <a:buClrTx/>
                        <a:buSzTx/>
                        <a:buFontTx/>
                        <a:buNone/>
                        <a:tabLst/>
                        <a:defRPr/>
                      </a:pPr>
                      <a:r>
                        <a:rPr lang="en-US" altLang="ja-JP" sz="1400" b="1" spc="100" baseline="0" dirty="0" smtClean="0">
                          <a:solidFill>
                            <a:schemeClr val="tx1">
                              <a:lumMod val="75000"/>
                              <a:lumOff val="25000"/>
                            </a:schemeClr>
                          </a:solidFill>
                          <a:latin typeface="Arial" pitchFamily="34" charset="0"/>
                          <a:ea typeface="メイリオ" pitchFamily="50" charset="-128"/>
                        </a:rPr>
                        <a:t>OSI(Open</a:t>
                      </a:r>
                      <a:r>
                        <a:rPr lang="ja-JP" altLang="en-US" sz="1400" b="1" spc="100" baseline="0" dirty="0" smtClean="0">
                          <a:solidFill>
                            <a:schemeClr val="tx1">
                              <a:lumMod val="75000"/>
                              <a:lumOff val="25000"/>
                            </a:schemeClr>
                          </a:solidFill>
                          <a:latin typeface="Arial" pitchFamily="34" charset="0"/>
                          <a:ea typeface="メイリオ" pitchFamily="50" charset="-128"/>
                        </a:rPr>
                        <a:t> </a:t>
                      </a:r>
                      <a:r>
                        <a:rPr lang="en-US" altLang="ja-JP" sz="1400" b="1" spc="100" baseline="0" dirty="0" smtClean="0">
                          <a:solidFill>
                            <a:schemeClr val="tx1">
                              <a:lumMod val="75000"/>
                              <a:lumOff val="25000"/>
                            </a:schemeClr>
                          </a:solidFill>
                          <a:latin typeface="Arial" pitchFamily="34" charset="0"/>
                          <a:ea typeface="メイリオ" pitchFamily="50" charset="-128"/>
                        </a:rPr>
                        <a:t>Source</a:t>
                      </a:r>
                      <a:r>
                        <a:rPr lang="ja-JP" altLang="en-US" sz="1400" b="1" spc="100" baseline="0" dirty="0" smtClean="0">
                          <a:solidFill>
                            <a:schemeClr val="tx1">
                              <a:lumMod val="75000"/>
                              <a:lumOff val="25000"/>
                            </a:schemeClr>
                          </a:solidFill>
                          <a:latin typeface="Arial" pitchFamily="34" charset="0"/>
                          <a:ea typeface="メイリオ" pitchFamily="50" charset="-128"/>
                        </a:rPr>
                        <a:t> </a:t>
                      </a:r>
                      <a:r>
                        <a:rPr lang="en-US" altLang="ja-JP" sz="1400" b="1" spc="100" baseline="0" dirty="0" smtClean="0">
                          <a:solidFill>
                            <a:schemeClr val="tx1">
                              <a:lumMod val="75000"/>
                              <a:lumOff val="25000"/>
                            </a:schemeClr>
                          </a:solidFill>
                          <a:latin typeface="Arial" pitchFamily="34" charset="0"/>
                          <a:ea typeface="メイリオ" pitchFamily="50" charset="-128"/>
                        </a:rPr>
                        <a:t>Initiative)</a:t>
                      </a:r>
                      <a:r>
                        <a:rPr lang="ja-JP" altLang="en-US" sz="1400" b="1" spc="100" baseline="0" dirty="0" smtClean="0">
                          <a:solidFill>
                            <a:schemeClr val="tx1">
                              <a:lumMod val="75000"/>
                              <a:lumOff val="25000"/>
                            </a:schemeClr>
                          </a:solidFill>
                          <a:latin typeface="Arial" pitchFamily="34" charset="0"/>
                          <a:ea typeface="メイリオ" pitchFamily="50" charset="-128"/>
                        </a:rPr>
                        <a:t>が定める定義についての日本語訳を解説している。</a:t>
                      </a:r>
                      <a:endParaRPr lang="en-US" altLang="ja-JP" sz="1400" b="1" spc="100" baseline="0" dirty="0" smtClean="0">
                        <a:solidFill>
                          <a:schemeClr val="tx1">
                            <a:lumMod val="75000"/>
                            <a:lumOff val="25000"/>
                          </a:schemeClr>
                        </a:solidFill>
                        <a:latin typeface="Arial" pitchFamily="34" charset="0"/>
                        <a:ea typeface="メイリオ" pitchFamily="50" charset="-128"/>
                      </a:endParaRPr>
                    </a:p>
                    <a:p>
                      <a:pPr marL="66675" marR="0" indent="0" algn="just" defTabSz="914400" rtl="0" eaLnBrk="1" fontAlgn="auto" latinLnBrk="0" hangingPunct="1">
                        <a:lnSpc>
                          <a:spcPct val="150000"/>
                        </a:lnSpc>
                        <a:spcBef>
                          <a:spcPts val="0"/>
                        </a:spcBef>
                        <a:spcAft>
                          <a:spcPts val="0"/>
                        </a:spcAft>
                        <a:buClrTx/>
                        <a:buSzTx/>
                        <a:buFontTx/>
                        <a:buNone/>
                        <a:tabLst/>
                        <a:defRPr/>
                      </a:pPr>
                      <a:r>
                        <a:rPr lang="en-US" altLang="ja-JP" sz="1400" b="1" spc="100" baseline="0" dirty="0" smtClean="0">
                          <a:solidFill>
                            <a:schemeClr val="tx1">
                              <a:lumMod val="75000"/>
                              <a:lumOff val="25000"/>
                            </a:schemeClr>
                          </a:solidFill>
                          <a:latin typeface="Arial" pitchFamily="34" charset="0"/>
                          <a:ea typeface="メイリオ" pitchFamily="50" charset="-128"/>
                        </a:rPr>
                        <a:t>(</a:t>
                      </a:r>
                      <a:r>
                        <a:rPr lang="ja-JP" altLang="en-US" sz="1400" b="1" spc="100" baseline="0" dirty="0" smtClean="0">
                          <a:solidFill>
                            <a:schemeClr val="tx1">
                              <a:lumMod val="75000"/>
                              <a:lumOff val="25000"/>
                            </a:schemeClr>
                          </a:solidFill>
                          <a:latin typeface="Arial" pitchFamily="34" charset="0"/>
                          <a:ea typeface="メイリオ" pitchFamily="50" charset="-128"/>
                        </a:rPr>
                        <a:t>八田真行氏訳、</a:t>
                      </a:r>
                      <a:r>
                        <a:rPr lang="en-US" altLang="ja-JP" sz="1400" b="1" spc="100" baseline="0" dirty="0" smtClean="0">
                          <a:solidFill>
                            <a:schemeClr val="tx1">
                              <a:lumMod val="75000"/>
                              <a:lumOff val="25000"/>
                            </a:schemeClr>
                          </a:solidFill>
                          <a:latin typeface="Arial" pitchFamily="34" charset="0"/>
                          <a:ea typeface="メイリオ" pitchFamily="50" charset="-128"/>
                        </a:rPr>
                        <a:t>2004</a:t>
                      </a:r>
                      <a:r>
                        <a:rPr lang="ja-JP" altLang="en-US" sz="1400" b="1" spc="100" baseline="0" dirty="0" smtClean="0">
                          <a:solidFill>
                            <a:schemeClr val="tx1">
                              <a:lumMod val="75000"/>
                              <a:lumOff val="25000"/>
                            </a:schemeClr>
                          </a:solidFill>
                          <a:latin typeface="Arial" pitchFamily="34" charset="0"/>
                          <a:ea typeface="メイリオ" pitchFamily="50" charset="-128"/>
                        </a:rPr>
                        <a:t>年</a:t>
                      </a:r>
                      <a:r>
                        <a:rPr lang="en-US" altLang="ja-JP" sz="1400" b="1" spc="100" baseline="0" dirty="0" smtClean="0">
                          <a:solidFill>
                            <a:schemeClr val="tx1">
                              <a:lumMod val="75000"/>
                              <a:lumOff val="25000"/>
                            </a:schemeClr>
                          </a:solidFill>
                          <a:latin typeface="Arial" pitchFamily="34" charset="0"/>
                          <a:ea typeface="メイリオ" pitchFamily="50" charset="-128"/>
                        </a:rPr>
                        <a:t>2</a:t>
                      </a:r>
                      <a:r>
                        <a:rPr lang="ja-JP" altLang="en-US" sz="1400" b="1" spc="100" baseline="0" dirty="0" smtClean="0">
                          <a:solidFill>
                            <a:schemeClr val="tx1">
                              <a:lumMod val="75000"/>
                              <a:lumOff val="25000"/>
                            </a:schemeClr>
                          </a:solidFill>
                          <a:latin typeface="Arial" pitchFamily="34" charset="0"/>
                          <a:ea typeface="メイリオ" pitchFamily="50" charset="-128"/>
                        </a:rPr>
                        <a:t>月</a:t>
                      </a:r>
                      <a:r>
                        <a:rPr lang="en-US" altLang="ja-JP" sz="1400" b="1" spc="100" baseline="0" dirty="0" smtClean="0">
                          <a:solidFill>
                            <a:schemeClr val="tx1">
                              <a:lumMod val="75000"/>
                              <a:lumOff val="25000"/>
                            </a:schemeClr>
                          </a:solidFill>
                          <a:latin typeface="Arial" pitchFamily="34" charset="0"/>
                          <a:ea typeface="メイリオ" pitchFamily="50" charset="-128"/>
                        </a:rPr>
                        <a:t>21</a:t>
                      </a:r>
                      <a:r>
                        <a:rPr lang="ja-JP" altLang="en-US" sz="1400" b="1" spc="100" baseline="0" dirty="0" smtClean="0">
                          <a:solidFill>
                            <a:schemeClr val="tx1">
                              <a:lumMod val="75000"/>
                              <a:lumOff val="25000"/>
                            </a:schemeClr>
                          </a:solidFill>
                          <a:latin typeface="Arial" pitchFamily="34" charset="0"/>
                          <a:ea typeface="メイリオ" pitchFamily="50" charset="-128"/>
                        </a:rPr>
                        <a:t>日</a:t>
                      </a:r>
                      <a:r>
                        <a:rPr lang="en-US" altLang="ja-JP" sz="1400" b="1" spc="100" baseline="0" dirty="0" smtClean="0">
                          <a:solidFill>
                            <a:schemeClr val="tx1">
                              <a:lumMod val="75000"/>
                              <a:lumOff val="25000"/>
                            </a:schemeClr>
                          </a:solidFill>
                          <a:latin typeface="Arial" pitchFamily="34" charset="0"/>
                          <a:ea typeface="メイリオ" pitchFamily="50" charset="-128"/>
                        </a:rPr>
                        <a:t>)</a:t>
                      </a:r>
                      <a:endParaRPr lang="ja-JP" sz="1400" b="1" kern="100" spc="100" baseline="0" dirty="0">
                        <a:solidFill>
                          <a:schemeClr val="tx1">
                            <a:lumMod val="75000"/>
                            <a:lumOff val="25000"/>
                          </a:schemeClr>
                        </a:solidFill>
                        <a:latin typeface="Arial" pitchFamily="34" charset="0"/>
                        <a:ea typeface="メイリオ" pitchFamily="50" charset="-128"/>
                        <a:cs typeface="Times New Roman"/>
                      </a:endParaRPr>
                    </a:p>
                    <a:p>
                      <a:pPr marL="66675" algn="just">
                        <a:lnSpc>
                          <a:spcPct val="150000"/>
                        </a:lnSpc>
                        <a:spcAft>
                          <a:spcPts val="0"/>
                        </a:spcAft>
                      </a:pPr>
                      <a:r>
                        <a:rPr lang="en-US" sz="1400" b="1" u="sng" kern="100" spc="100" baseline="0" dirty="0">
                          <a:solidFill>
                            <a:srgbClr val="1892B8"/>
                          </a:solidFill>
                          <a:latin typeface="Arial" pitchFamily="34" charset="0"/>
                          <a:ea typeface="メイリオ" pitchFamily="50" charset="-128"/>
                          <a:cs typeface="Times New Roman"/>
                          <a:hlinkClick r:id="rId3"/>
                        </a:rPr>
                        <a:t>http://</a:t>
                      </a:r>
                      <a:r>
                        <a:rPr lang="en-US" sz="1400" b="1" u="sng" kern="100" spc="100" baseline="0" dirty="0" smtClean="0">
                          <a:solidFill>
                            <a:srgbClr val="1892B8"/>
                          </a:solidFill>
                          <a:latin typeface="Arial" pitchFamily="34" charset="0"/>
                          <a:ea typeface="メイリオ" pitchFamily="50" charset="-128"/>
                          <a:cs typeface="Times New Roman"/>
                          <a:hlinkClick r:id="rId3"/>
                        </a:rPr>
                        <a:t>www.</a:t>
                      </a:r>
                      <a:r>
                        <a:rPr lang="en-US" altLang="ja-JP" sz="1400" b="1" u="sng" kern="100" spc="100" baseline="0" dirty="0" smtClean="0">
                          <a:solidFill>
                            <a:srgbClr val="1892B8"/>
                          </a:solidFill>
                          <a:latin typeface="Arial" pitchFamily="34" charset="0"/>
                          <a:ea typeface="メイリオ" pitchFamily="50" charset="-128"/>
                          <a:cs typeface="Times New Roman"/>
                          <a:hlinkClick r:id="rId3"/>
                        </a:rPr>
                        <a:t>opensource.gr.jp/osd/osd-japanese.html</a:t>
                      </a:r>
                      <a:endParaRPr lang="ja-JP" sz="1400" b="1" kern="100" spc="100" baseline="0" dirty="0">
                        <a:solidFill>
                          <a:srgbClr val="1892B8"/>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0"/>
                  </a:ext>
                </a:extLst>
              </a:tr>
              <a:tr h="1212618">
                <a:tc>
                  <a:txBody>
                    <a:bodyPr/>
                    <a:lstStyle/>
                    <a:p>
                      <a:pPr marL="66675" algn="l">
                        <a:lnSpc>
                          <a:spcPct val="150000"/>
                        </a:lnSpc>
                        <a:spcAft>
                          <a:spcPts val="0"/>
                        </a:spcAft>
                      </a:pPr>
                      <a:r>
                        <a:rPr lang="en-US" altLang="ja-JP" sz="1600" b="1" kern="100" spc="100" baseline="0" dirty="0" smtClean="0">
                          <a:solidFill>
                            <a:schemeClr val="bg1"/>
                          </a:solidFill>
                          <a:latin typeface="Arial" pitchFamily="34" charset="0"/>
                          <a:ea typeface="メイリオ" pitchFamily="50" charset="-128"/>
                          <a:cs typeface="Times New Roman"/>
                        </a:rPr>
                        <a:t>OSS</a:t>
                      </a:r>
                      <a:r>
                        <a:rPr lang="ja-JP" altLang="en-US" sz="1600" b="1" kern="100" spc="100" baseline="0" dirty="0" smtClean="0">
                          <a:solidFill>
                            <a:schemeClr val="bg1"/>
                          </a:solidFill>
                          <a:latin typeface="Arial" pitchFamily="34" charset="0"/>
                          <a:ea typeface="メイリオ" pitchFamily="50" charset="-128"/>
                          <a:cs typeface="Times New Roman"/>
                        </a:rPr>
                        <a:t>の</a:t>
                      </a:r>
                      <a:endParaRPr lang="en-US" altLang="ja-JP" sz="1600" b="1" kern="100" spc="100" baseline="0" dirty="0" smtClean="0">
                        <a:solidFill>
                          <a:schemeClr val="bg1"/>
                        </a:solidFill>
                        <a:latin typeface="Arial" pitchFamily="34" charset="0"/>
                        <a:ea typeface="メイリオ" pitchFamily="50" charset="-128"/>
                        <a:cs typeface="Times New Roman"/>
                      </a:endParaRPr>
                    </a:p>
                    <a:p>
                      <a:pPr marL="66675" algn="l">
                        <a:lnSpc>
                          <a:spcPct val="150000"/>
                        </a:lnSpc>
                        <a:spcAft>
                          <a:spcPts val="0"/>
                        </a:spcAft>
                      </a:pPr>
                      <a:r>
                        <a:rPr lang="ja-JP" altLang="en-US" sz="1600" b="1" kern="100" spc="100" baseline="0" dirty="0" smtClean="0">
                          <a:solidFill>
                            <a:schemeClr val="bg1"/>
                          </a:solidFill>
                          <a:latin typeface="Arial" pitchFamily="34" charset="0"/>
                          <a:ea typeface="メイリオ" pitchFamily="50" charset="-128"/>
                          <a:cs typeface="Times New Roman"/>
                        </a:rPr>
                        <a:t>ライセンス別</a:t>
                      </a:r>
                      <a:endParaRPr lang="en-US" altLang="ja-JP" sz="1600" b="1" kern="100" spc="100" baseline="0" dirty="0" smtClean="0">
                        <a:solidFill>
                          <a:schemeClr val="bg1"/>
                        </a:solidFill>
                        <a:latin typeface="Arial" pitchFamily="34" charset="0"/>
                        <a:ea typeface="メイリオ" pitchFamily="50" charset="-128"/>
                        <a:cs typeface="Times New Roman"/>
                      </a:endParaRPr>
                    </a:p>
                    <a:p>
                      <a:pPr marL="66675" algn="l">
                        <a:lnSpc>
                          <a:spcPct val="150000"/>
                        </a:lnSpc>
                        <a:spcAft>
                          <a:spcPts val="0"/>
                        </a:spcAft>
                      </a:pPr>
                      <a:r>
                        <a:rPr lang="ja-JP" altLang="en-US" sz="1600" b="1" kern="100" spc="100" baseline="0" dirty="0" smtClean="0">
                          <a:solidFill>
                            <a:schemeClr val="bg1"/>
                          </a:solidFill>
                          <a:latin typeface="Arial" pitchFamily="34" charset="0"/>
                          <a:ea typeface="メイリオ" pitchFamily="50" charset="-128"/>
                          <a:cs typeface="Times New Roman"/>
                        </a:rPr>
                        <a:t>日本語参考訳</a:t>
                      </a:r>
                      <a:endParaRPr 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ct val="150000"/>
                        </a:lnSpc>
                        <a:spcAft>
                          <a:spcPts val="0"/>
                        </a:spcAft>
                      </a:pPr>
                      <a:r>
                        <a:rPr lang="en-US" altLang="ja-JP" sz="1400" b="1" spc="100" baseline="0" dirty="0" smtClean="0">
                          <a:solidFill>
                            <a:schemeClr val="tx1">
                              <a:lumMod val="75000"/>
                              <a:lumOff val="25000"/>
                            </a:schemeClr>
                          </a:solidFill>
                          <a:latin typeface="Arial" pitchFamily="34" charset="0"/>
                          <a:ea typeface="メイリオ" pitchFamily="50" charset="-128"/>
                        </a:rPr>
                        <a:t>Open Source Group Japan</a:t>
                      </a:r>
                      <a:r>
                        <a:rPr lang="ja-JP" altLang="en-US" sz="1400" b="1" spc="100" baseline="0" dirty="0" smtClean="0">
                          <a:solidFill>
                            <a:schemeClr val="tx1">
                              <a:lumMod val="75000"/>
                              <a:lumOff val="25000"/>
                            </a:schemeClr>
                          </a:solidFill>
                          <a:latin typeface="Arial" pitchFamily="34" charset="0"/>
                          <a:ea typeface="メイリオ" pitchFamily="50" charset="-128"/>
                        </a:rPr>
                        <a:t>が運営している、</a:t>
                      </a:r>
                      <a:r>
                        <a:rPr lang="en-US" altLang="ja-JP" sz="1400" b="1" kern="100" spc="100" baseline="0" dirty="0" smtClean="0">
                          <a:solidFill>
                            <a:schemeClr val="tx1">
                              <a:lumMod val="75000"/>
                              <a:lumOff val="25000"/>
                            </a:schemeClr>
                          </a:solidFill>
                          <a:latin typeface="Arial" pitchFamily="34" charset="0"/>
                          <a:ea typeface="メイリオ" pitchFamily="50" charset="-128"/>
                          <a:cs typeface="Times New Roman"/>
                        </a:rPr>
                        <a:t>OSI</a:t>
                      </a:r>
                      <a:r>
                        <a:rPr lang="ja-JP" altLang="en-US" sz="1400" b="1" kern="100" spc="100" baseline="0" dirty="0" smtClean="0">
                          <a:solidFill>
                            <a:schemeClr val="tx1">
                              <a:lumMod val="75000"/>
                              <a:lumOff val="25000"/>
                            </a:schemeClr>
                          </a:solidFill>
                          <a:latin typeface="Arial" pitchFamily="34" charset="0"/>
                          <a:ea typeface="メイリオ" pitchFamily="50" charset="-128"/>
                          <a:cs typeface="Times New Roman"/>
                        </a:rPr>
                        <a:t>が承認した</a:t>
                      </a:r>
                      <a:r>
                        <a:rPr lang="en-US" altLang="ja-JP" sz="1400" b="1" kern="100" spc="100" baseline="0" dirty="0" smtClean="0">
                          <a:solidFill>
                            <a:schemeClr val="tx1">
                              <a:lumMod val="75000"/>
                              <a:lumOff val="25000"/>
                            </a:schemeClr>
                          </a:solidFill>
                          <a:latin typeface="Arial" pitchFamily="34" charset="0"/>
                          <a:ea typeface="メイリオ" pitchFamily="50" charset="-128"/>
                          <a:cs typeface="Times New Roman"/>
                        </a:rPr>
                        <a:t>OSS</a:t>
                      </a:r>
                      <a:r>
                        <a:rPr lang="ja-JP" altLang="en-US" sz="1400" b="1" kern="100" spc="100" baseline="0" dirty="0" smtClean="0">
                          <a:solidFill>
                            <a:schemeClr val="tx1">
                              <a:lumMod val="75000"/>
                              <a:lumOff val="25000"/>
                            </a:schemeClr>
                          </a:solidFill>
                          <a:latin typeface="Arial" pitchFamily="34" charset="0"/>
                          <a:ea typeface="メイリオ" pitchFamily="50" charset="-128"/>
                          <a:cs typeface="Times New Roman"/>
                        </a:rPr>
                        <a:t>ライセンスの日本語参考訳を紹介している。</a:t>
                      </a:r>
                      <a:endParaRPr lang="ja-JP" sz="1400" b="1" kern="100" spc="100" baseline="0" dirty="0">
                        <a:solidFill>
                          <a:schemeClr val="tx1">
                            <a:lumMod val="75000"/>
                            <a:lumOff val="25000"/>
                          </a:schemeClr>
                        </a:solidFill>
                        <a:latin typeface="Arial" pitchFamily="34" charset="0"/>
                        <a:ea typeface="メイリオ" pitchFamily="50" charset="-128"/>
                        <a:cs typeface="Times New Roman"/>
                      </a:endParaRPr>
                    </a:p>
                    <a:p>
                      <a:pPr marL="66675" algn="just">
                        <a:lnSpc>
                          <a:spcPct val="150000"/>
                        </a:lnSpc>
                        <a:spcAft>
                          <a:spcPts val="0"/>
                        </a:spcAft>
                      </a:pPr>
                      <a:r>
                        <a:rPr lang="en-US" sz="1400" b="1" u="sng" kern="100" spc="100" baseline="0" dirty="0" smtClean="0">
                          <a:solidFill>
                            <a:srgbClr val="0000FF"/>
                          </a:solidFill>
                          <a:latin typeface="Arial" pitchFamily="34" charset="0"/>
                          <a:ea typeface="メイリオ" pitchFamily="50" charset="-128"/>
                          <a:cs typeface="Times New Roman"/>
                          <a:hlinkClick r:id="rId4"/>
                        </a:rPr>
                        <a:t>http://osdn.jp/projects/opensource/wiki/licenses</a:t>
                      </a:r>
                      <a:endParaRPr lang="ja-JP" sz="1400" b="1" kern="100" spc="100" baseline="0" dirty="0">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1"/>
                  </a:ext>
                </a:extLst>
              </a:tr>
              <a:tr h="1579714">
                <a:tc>
                  <a:txBody>
                    <a:bodyPr/>
                    <a:lstStyle/>
                    <a:p>
                      <a:pPr marL="66675" algn="l">
                        <a:lnSpc>
                          <a:spcPct val="150000"/>
                        </a:lnSpc>
                        <a:spcAft>
                          <a:spcPts val="0"/>
                        </a:spcAft>
                      </a:pPr>
                      <a:r>
                        <a:rPr lang="en-US" altLang="ja-JP" sz="1600" b="1" kern="100" spc="100" baseline="0" dirty="0" smtClean="0">
                          <a:solidFill>
                            <a:schemeClr val="bg1"/>
                          </a:solidFill>
                          <a:latin typeface="Arial" pitchFamily="34" charset="0"/>
                          <a:ea typeface="メイリオ" pitchFamily="50" charset="-128"/>
                          <a:cs typeface="Times New Roman"/>
                        </a:rPr>
                        <a:t>GNU</a:t>
                      </a:r>
                      <a:r>
                        <a:rPr lang="ja-JP" altLang="en-US" sz="1600" b="1" kern="100" spc="100" baseline="0" dirty="0" smtClean="0">
                          <a:solidFill>
                            <a:schemeClr val="bg1"/>
                          </a:solidFill>
                          <a:latin typeface="Arial" pitchFamily="34" charset="0"/>
                          <a:ea typeface="メイリオ" pitchFamily="50" charset="-128"/>
                          <a:cs typeface="Times New Roman"/>
                        </a:rPr>
                        <a:t> </a:t>
                      </a:r>
                      <a:r>
                        <a:rPr lang="en-US" altLang="ja-JP" sz="1600" b="1" kern="100" spc="100" baseline="0" dirty="0" smtClean="0">
                          <a:solidFill>
                            <a:schemeClr val="bg1"/>
                          </a:solidFill>
                          <a:latin typeface="Arial" pitchFamily="34" charset="0"/>
                          <a:ea typeface="メイリオ" pitchFamily="50" charset="-128"/>
                          <a:cs typeface="Times New Roman"/>
                        </a:rPr>
                        <a:t>GPLv3</a:t>
                      </a:r>
                    </a:p>
                    <a:p>
                      <a:pPr marL="66675" algn="l">
                        <a:lnSpc>
                          <a:spcPct val="150000"/>
                        </a:lnSpc>
                        <a:spcAft>
                          <a:spcPts val="0"/>
                        </a:spcAft>
                      </a:pPr>
                      <a:r>
                        <a:rPr lang="ja-JP" altLang="en-US" sz="1600" b="1" kern="100" spc="100" baseline="0" dirty="0" smtClean="0">
                          <a:solidFill>
                            <a:schemeClr val="bg1"/>
                          </a:solidFill>
                          <a:latin typeface="Arial" pitchFamily="34" charset="0"/>
                          <a:ea typeface="メイリオ" pitchFamily="50" charset="-128"/>
                          <a:cs typeface="Times New Roman"/>
                        </a:rPr>
                        <a:t>逐条解説書</a:t>
                      </a:r>
                      <a:endParaRPr 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ct val="150000"/>
                        </a:lnSpc>
                        <a:spcAft>
                          <a:spcPts val="0"/>
                        </a:spcAft>
                      </a:pPr>
                      <a:r>
                        <a:rPr lang="en-US" altLang="ja-JP" sz="1400" b="1" spc="100" baseline="0" dirty="0" smtClean="0">
                          <a:solidFill>
                            <a:schemeClr val="tx1">
                              <a:lumMod val="75000"/>
                              <a:lumOff val="25000"/>
                            </a:schemeClr>
                          </a:solidFill>
                          <a:latin typeface="Arial" pitchFamily="34" charset="0"/>
                          <a:ea typeface="メイリオ" pitchFamily="50" charset="-128"/>
                        </a:rPr>
                        <a:t>IPA</a:t>
                      </a:r>
                      <a:r>
                        <a:rPr lang="ja-JP" altLang="en-US" sz="1400" b="1" spc="100" baseline="0" dirty="0" smtClean="0">
                          <a:solidFill>
                            <a:schemeClr val="tx1">
                              <a:lumMod val="75000"/>
                              <a:lumOff val="25000"/>
                            </a:schemeClr>
                          </a:solidFill>
                          <a:latin typeface="Arial" pitchFamily="34" charset="0"/>
                          <a:ea typeface="メイリオ" pitchFamily="50" charset="-128"/>
                        </a:rPr>
                        <a:t>オープンソフトウェア・センターのリーガル・タスクグループと、米国</a:t>
                      </a:r>
                      <a:r>
                        <a:rPr lang="en-US" altLang="ja-JP" sz="1400" b="1" spc="100" baseline="0" dirty="0" smtClean="0">
                          <a:solidFill>
                            <a:schemeClr val="tx1">
                              <a:lumMod val="75000"/>
                              <a:lumOff val="25000"/>
                            </a:schemeClr>
                          </a:solidFill>
                          <a:latin typeface="Arial" pitchFamily="34" charset="0"/>
                          <a:ea typeface="メイリオ" pitchFamily="50" charset="-128"/>
                        </a:rPr>
                        <a:t>SFLC(Software Freedom Law Center)</a:t>
                      </a:r>
                      <a:r>
                        <a:rPr lang="ja-JP" altLang="en-US" sz="1400" b="1" spc="100" baseline="0" dirty="0" smtClean="0">
                          <a:solidFill>
                            <a:schemeClr val="tx1">
                              <a:lumMod val="75000"/>
                              <a:lumOff val="25000"/>
                            </a:schemeClr>
                          </a:solidFill>
                          <a:latin typeface="Arial" pitchFamily="34" charset="0"/>
                          <a:ea typeface="メイリオ" pitchFamily="50" charset="-128"/>
                        </a:rPr>
                        <a:t>との共同作業により作成された、</a:t>
                      </a:r>
                      <a:r>
                        <a:rPr lang="en-US" altLang="ja-JP" sz="1400" b="1" spc="100" baseline="0" dirty="0" smtClean="0">
                          <a:solidFill>
                            <a:schemeClr val="tx1">
                              <a:lumMod val="75000"/>
                              <a:lumOff val="25000"/>
                            </a:schemeClr>
                          </a:solidFill>
                          <a:latin typeface="Arial" pitchFamily="34" charset="0"/>
                          <a:ea typeface="メイリオ" pitchFamily="50" charset="-128"/>
                        </a:rPr>
                        <a:t>GPLv3</a:t>
                      </a:r>
                      <a:r>
                        <a:rPr lang="ja-JP" altLang="en-US" sz="1400" b="1" spc="100" baseline="0" dirty="0" smtClean="0">
                          <a:solidFill>
                            <a:schemeClr val="tx1">
                              <a:lumMod val="75000"/>
                              <a:lumOff val="25000"/>
                            </a:schemeClr>
                          </a:solidFill>
                          <a:latin typeface="Arial" pitchFamily="34" charset="0"/>
                          <a:ea typeface="メイリオ" pitchFamily="50" charset="-128"/>
                        </a:rPr>
                        <a:t>の条文について具体的かつ平易に解説されている。</a:t>
                      </a:r>
                      <a:endParaRPr lang="en-US" altLang="ja-JP" sz="1400" b="1" spc="100" baseline="0" dirty="0" smtClean="0">
                        <a:solidFill>
                          <a:schemeClr val="tx1">
                            <a:lumMod val="75000"/>
                            <a:lumOff val="25000"/>
                          </a:schemeClr>
                        </a:solidFill>
                        <a:latin typeface="Arial" pitchFamily="34" charset="0"/>
                        <a:ea typeface="メイリオ" pitchFamily="50" charset="-128"/>
                      </a:endParaRPr>
                    </a:p>
                    <a:p>
                      <a:pPr marL="66675" algn="just">
                        <a:lnSpc>
                          <a:spcPct val="150000"/>
                        </a:lnSpc>
                        <a:spcAft>
                          <a:spcPts val="0"/>
                        </a:spcAft>
                      </a:pPr>
                      <a:r>
                        <a:rPr lang="en-US" sz="1400" b="1" u="sng" kern="100" spc="100" baseline="0" dirty="0" smtClean="0">
                          <a:solidFill>
                            <a:srgbClr val="0000FF"/>
                          </a:solidFill>
                          <a:latin typeface="Arial" pitchFamily="34" charset="0"/>
                          <a:ea typeface="メイリオ" pitchFamily="50" charset="-128"/>
                          <a:cs typeface="Times New Roman"/>
                          <a:hlinkClick r:id="rId5"/>
                        </a:rPr>
                        <a:t>http://ossipedia.ipa.go.jp/nfs/pdf_pub/0904/187/5/5.pdf</a:t>
                      </a:r>
                      <a:endParaRPr lang="ja-JP" sz="1400" b="1" kern="100" spc="100" baseline="0" dirty="0">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2"/>
                  </a:ext>
                </a:extLst>
              </a:tr>
            </a:tbl>
          </a:graphicData>
        </a:graphic>
      </p:graphicFrame>
      <p:sp>
        <p:nvSpPr>
          <p:cNvPr id="4" name="Text Box 31"/>
          <p:cNvSpPr txBox="1">
            <a:spLocks noChangeArrowheads="1"/>
          </p:cNvSpPr>
          <p:nvPr/>
        </p:nvSpPr>
        <p:spPr bwMode="gray">
          <a:xfrm>
            <a:off x="431357" y="552085"/>
            <a:ext cx="8762339" cy="288104"/>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Arial" pitchFamily="34" charset="0"/>
                <a:ea typeface="メイリオ" pitchFamily="50" charset="-128"/>
              </a:rPr>
              <a:t>IPA</a:t>
            </a:r>
            <a:r>
              <a:rPr lang="ja-JP" altLang="en-US" sz="1400" b="1" spc="100" dirty="0" smtClean="0">
                <a:solidFill>
                  <a:schemeClr val="tx1">
                    <a:lumMod val="75000"/>
                    <a:lumOff val="25000"/>
                  </a:schemeClr>
                </a:solidFill>
                <a:latin typeface="Arial" pitchFamily="34" charset="0"/>
                <a:ea typeface="メイリオ" pitchFamily="50" charset="-128"/>
              </a:rPr>
              <a:t>（独立行政法人 情報処理推進機構）が提供しているサイトです。必要に応じてご参照ください。</a:t>
            </a:r>
          </a:p>
        </p:txBody>
      </p:sp>
      <p:sp>
        <p:nvSpPr>
          <p:cNvPr id="5" name="正方形/長方形 4"/>
          <p:cNvSpPr/>
          <p:nvPr/>
        </p:nvSpPr>
        <p:spPr bwMode="auto">
          <a:xfrm>
            <a:off x="327329" y="670229"/>
            <a:ext cx="99392" cy="99392"/>
          </a:xfrm>
          <a:prstGeom prst="rect">
            <a:avLst/>
          </a:prstGeom>
          <a:solidFill>
            <a:srgbClr val="33B1D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3777245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2-5 OSS</a:t>
            </a:r>
            <a:r>
              <a:rPr lang="ja-JP" altLang="en-US" dirty="0" smtClean="0"/>
              <a:t>に関する情報提供サイト②：社外</a:t>
            </a:r>
            <a:r>
              <a:rPr lang="en-US" altLang="ja-JP" dirty="0" smtClean="0"/>
              <a:t>(2)</a:t>
            </a:r>
            <a:endParaRPr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3160175411"/>
              </p:ext>
            </p:extLst>
          </p:nvPr>
        </p:nvGraphicFramePr>
        <p:xfrm>
          <a:off x="266144" y="1249198"/>
          <a:ext cx="8940324" cy="3950000"/>
        </p:xfrm>
        <a:graphic>
          <a:graphicData uri="http://schemas.openxmlformats.org/drawingml/2006/table">
            <a:tbl>
              <a:tblPr/>
              <a:tblGrid>
                <a:gridCol w="2037218">
                  <a:extLst>
                    <a:ext uri="{9D8B030D-6E8A-4147-A177-3AD203B41FA5}">
                      <a16:colId xmlns:a16="http://schemas.microsoft.com/office/drawing/2014/main" val="20000"/>
                    </a:ext>
                  </a:extLst>
                </a:gridCol>
                <a:gridCol w="6903106">
                  <a:extLst>
                    <a:ext uri="{9D8B030D-6E8A-4147-A177-3AD203B41FA5}">
                      <a16:colId xmlns:a16="http://schemas.microsoft.com/office/drawing/2014/main" val="20001"/>
                    </a:ext>
                  </a:extLst>
                </a:gridCol>
              </a:tblGrid>
              <a:tr h="1409018">
                <a:tc>
                  <a:txBody>
                    <a:bodyPr/>
                    <a:lstStyle/>
                    <a:p>
                      <a:pPr marL="66675" algn="l">
                        <a:lnSpc>
                          <a:spcPts val="2000"/>
                        </a:lnSpc>
                        <a:spcAft>
                          <a:spcPts val="0"/>
                        </a:spcAft>
                      </a:pPr>
                      <a:r>
                        <a:rPr lang="en-US" altLang="ja-JP" sz="1400" b="1" kern="100" spc="100" baseline="0" dirty="0" smtClean="0">
                          <a:solidFill>
                            <a:schemeClr val="bg1"/>
                          </a:solidFill>
                          <a:latin typeface="Arial" pitchFamily="34" charset="0"/>
                          <a:ea typeface="メイリオ" pitchFamily="50" charset="-128"/>
                          <a:cs typeface="Times New Roman"/>
                        </a:rPr>
                        <a:t>Linux Foundation SI Forum </a:t>
                      </a:r>
                      <a:r>
                        <a:rPr lang="ja-JP" altLang="en-US" sz="1400" b="1" kern="100" spc="100" baseline="0" dirty="0" smtClean="0">
                          <a:solidFill>
                            <a:schemeClr val="bg1"/>
                          </a:solidFill>
                          <a:latin typeface="Arial" pitchFamily="34" charset="0"/>
                          <a:ea typeface="メイリオ" pitchFamily="50" charset="-128"/>
                          <a:cs typeface="Times New Roman"/>
                        </a:rPr>
                        <a:t>「オープンソースソフトウェア活用動向調査」</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indent="0" algn="just" defTabSz="914400" rtl="0" eaLnBrk="1" fontAlgn="auto" latinLnBrk="0" hangingPunct="1">
                        <a:lnSpc>
                          <a:spcPts val="2000"/>
                        </a:lnSpc>
                        <a:spcBef>
                          <a:spcPts val="0"/>
                        </a:spcBef>
                        <a:spcAft>
                          <a:spcPts val="0"/>
                        </a:spcAft>
                        <a:buClrTx/>
                        <a:buSzTx/>
                        <a:buFontTx/>
                        <a:buNone/>
                        <a:tabLst/>
                        <a:defRPr/>
                      </a:pPr>
                      <a:r>
                        <a:rPr lang="en-US" altLang="ja-JP" sz="1400" b="1" spc="100" baseline="0" dirty="0" smtClean="0">
                          <a:solidFill>
                            <a:schemeClr val="tx1">
                              <a:lumMod val="75000"/>
                              <a:lumOff val="25000"/>
                            </a:schemeClr>
                          </a:solidFill>
                          <a:latin typeface="Arial" pitchFamily="34" charset="0"/>
                          <a:ea typeface="メイリオ" pitchFamily="50" charset="-128"/>
                        </a:rPr>
                        <a:t>Linux Foundation SI Forum</a:t>
                      </a:r>
                      <a:r>
                        <a:rPr lang="ja-JP" altLang="en-US" sz="1400" b="1" spc="100" baseline="0" dirty="0" smtClean="0">
                          <a:solidFill>
                            <a:schemeClr val="tx1">
                              <a:lumMod val="75000"/>
                              <a:lumOff val="25000"/>
                            </a:schemeClr>
                          </a:solidFill>
                          <a:latin typeface="Arial" pitchFamily="34" charset="0"/>
                          <a:ea typeface="メイリオ" pitchFamily="50" charset="-128"/>
                        </a:rPr>
                        <a:t>が毎年実施している調査で，</a:t>
                      </a:r>
                      <a:r>
                        <a:rPr lang="en-US" altLang="ja-JP" sz="1400" b="1" spc="100" baseline="0" dirty="0" smtClean="0">
                          <a:solidFill>
                            <a:schemeClr val="tx1">
                              <a:lumMod val="75000"/>
                              <a:lumOff val="25000"/>
                            </a:schemeClr>
                          </a:solidFill>
                          <a:latin typeface="Arial" pitchFamily="34" charset="0"/>
                          <a:ea typeface="メイリオ" pitchFamily="50" charset="-128"/>
                        </a:rPr>
                        <a:t>500</a:t>
                      </a:r>
                      <a:r>
                        <a:rPr lang="ja-JP" altLang="en-US" sz="1400" b="1" spc="100" baseline="0" dirty="0" smtClean="0">
                          <a:solidFill>
                            <a:schemeClr val="tx1">
                              <a:lumMod val="75000"/>
                              <a:lumOff val="25000"/>
                            </a:schemeClr>
                          </a:solidFill>
                          <a:latin typeface="Arial" pitchFamily="34" charset="0"/>
                          <a:ea typeface="メイリオ" pitchFamily="50" charset="-128"/>
                        </a:rPr>
                        <a:t>種類以上の</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について日立を含む大手</a:t>
                      </a:r>
                      <a:r>
                        <a:rPr lang="en-US" altLang="ja-JP" sz="1400" b="1" spc="100" baseline="0" dirty="0" smtClean="0">
                          <a:solidFill>
                            <a:schemeClr val="tx1">
                              <a:lumMod val="75000"/>
                              <a:lumOff val="25000"/>
                            </a:schemeClr>
                          </a:solidFill>
                          <a:latin typeface="Arial" pitchFamily="34" charset="0"/>
                          <a:ea typeface="メイリオ" pitchFamily="50" charset="-128"/>
                        </a:rPr>
                        <a:t>SI</a:t>
                      </a:r>
                      <a:r>
                        <a:rPr lang="ja-JP" altLang="en-US" sz="1400" b="1" spc="100" baseline="0" dirty="0" smtClean="0">
                          <a:solidFill>
                            <a:schemeClr val="tx1">
                              <a:lumMod val="75000"/>
                              <a:lumOff val="25000"/>
                            </a:schemeClr>
                          </a:solidFill>
                          <a:latin typeface="Arial" pitchFamily="34" charset="0"/>
                          <a:ea typeface="メイリオ" pitchFamily="50" charset="-128"/>
                        </a:rPr>
                        <a:t>企業での導入実績や検証実績の有無などが公開されている。エンタープライズ分野での実績として，</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選定時に活用することができる。</a:t>
                      </a:r>
                    </a:p>
                    <a:p>
                      <a:pPr marL="66675" algn="just">
                        <a:lnSpc>
                          <a:spcPts val="2000"/>
                        </a:lnSpc>
                        <a:spcAft>
                          <a:spcPts val="0"/>
                        </a:spcAft>
                      </a:pPr>
                      <a:r>
                        <a:rPr lang="en-US" sz="1400" b="1" u="sng" kern="100" spc="100" baseline="0" dirty="0" smtClean="0">
                          <a:solidFill>
                            <a:srgbClr val="1892B8"/>
                          </a:solidFill>
                          <a:latin typeface="Arial" pitchFamily="34" charset="0"/>
                          <a:ea typeface="メイリオ" pitchFamily="50" charset="-128"/>
                          <a:cs typeface="Times New Roman"/>
                        </a:rPr>
                        <a:t>https://jp.linux.com/oss/si-forum/since2009oss-fiscal-reports/</a:t>
                      </a:r>
                      <a:endParaRPr lang="en-US" sz="1400" b="1" u="sng" kern="100" spc="100" baseline="0" dirty="0">
                        <a:solidFill>
                          <a:srgbClr val="1892B8"/>
                        </a:solidFill>
                        <a:latin typeface="Arial" pitchFamily="34" charset="0"/>
                        <a:ea typeface="メイリオ" pitchFamily="50" charset="-128"/>
                        <a:cs typeface="Times New Roman"/>
                      </a:endParaRP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0"/>
                  </a:ext>
                </a:extLst>
              </a:tr>
              <a:tr h="1110896">
                <a:tc>
                  <a:txBody>
                    <a:bodyPr/>
                    <a:lstStyle/>
                    <a:p>
                      <a:pPr marL="66675" algn="l">
                        <a:lnSpc>
                          <a:spcPts val="2000"/>
                        </a:lnSpc>
                        <a:spcAft>
                          <a:spcPts val="0"/>
                        </a:spcAft>
                      </a:pPr>
                      <a:r>
                        <a:rPr lang="en-US" altLang="ja-JP" sz="1400" b="1" kern="100" spc="100" baseline="0" dirty="0" smtClean="0">
                          <a:solidFill>
                            <a:schemeClr val="bg1"/>
                          </a:solidFill>
                          <a:latin typeface="Arial" pitchFamily="34" charset="0"/>
                          <a:ea typeface="メイリオ" pitchFamily="50" charset="-128"/>
                          <a:cs typeface="Times New Roman"/>
                        </a:rPr>
                        <a:t>SCSK</a:t>
                      </a:r>
                      <a:r>
                        <a:rPr lang="ja-JP" altLang="en-US" sz="1400" b="1" kern="100" spc="100" baseline="0" dirty="0" smtClean="0">
                          <a:solidFill>
                            <a:schemeClr val="bg1"/>
                          </a:solidFill>
                          <a:latin typeface="Arial" pitchFamily="34" charset="0"/>
                          <a:ea typeface="メイリオ" pitchFamily="50" charset="-128"/>
                          <a:cs typeface="Times New Roman"/>
                        </a:rPr>
                        <a:t>社</a:t>
                      </a:r>
                    </a:p>
                    <a:p>
                      <a:pPr marL="66675" algn="l">
                        <a:lnSpc>
                          <a:spcPts val="2000"/>
                        </a:lnSpc>
                        <a:spcAft>
                          <a:spcPts val="0"/>
                        </a:spcAft>
                      </a:pPr>
                      <a:r>
                        <a:rPr lang="ja-JP" altLang="en-US" sz="1400" b="1" kern="100" spc="100" baseline="0" dirty="0" smtClean="0">
                          <a:solidFill>
                            <a:schemeClr val="bg1"/>
                          </a:solidFill>
                          <a:latin typeface="Arial" pitchFamily="34" charset="0"/>
                          <a:ea typeface="メイリオ" pitchFamily="50" charset="-128"/>
                          <a:cs typeface="Times New Roman"/>
                        </a:rPr>
                        <a:t> 「</a:t>
                      </a:r>
                      <a:r>
                        <a:rPr lang="en-US" altLang="ja-JP" sz="1400" b="1" kern="100" spc="100" baseline="0" dirty="0" smtClean="0">
                          <a:solidFill>
                            <a:schemeClr val="bg1"/>
                          </a:solidFill>
                          <a:latin typeface="Arial" pitchFamily="34" charset="0"/>
                          <a:ea typeface="メイリオ" pitchFamily="50" charset="-128"/>
                          <a:cs typeface="Times New Roman"/>
                        </a:rPr>
                        <a:t>OSS Radar Scope®</a:t>
                      </a:r>
                      <a:r>
                        <a:rPr lang="ja-JP" altLang="en-US" sz="1400" b="1" kern="100" spc="100" baseline="0" dirty="0" smtClean="0">
                          <a:solidFill>
                            <a:schemeClr val="bg1"/>
                          </a:solidFill>
                          <a:latin typeface="Arial" pitchFamily="34" charset="0"/>
                          <a:ea typeface="メイリオ" pitchFamily="50" charset="-128"/>
                          <a:cs typeface="Times New Roman"/>
                        </a:rPr>
                        <a:t>」</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ts val="2000"/>
                        </a:lnSpc>
                        <a:spcAft>
                          <a:spcPts val="0"/>
                        </a:spcAft>
                      </a:pPr>
                      <a:r>
                        <a:rPr lang="en-US" altLang="ja-JP" sz="1400" b="1" spc="100" baseline="0" dirty="0" smtClean="0">
                          <a:solidFill>
                            <a:schemeClr val="tx1">
                              <a:lumMod val="75000"/>
                              <a:lumOff val="25000"/>
                            </a:schemeClr>
                          </a:solidFill>
                          <a:latin typeface="Arial" pitchFamily="34" charset="0"/>
                          <a:ea typeface="メイリオ" pitchFamily="50" charset="-128"/>
                        </a:rPr>
                        <a:t>SCSK</a:t>
                      </a:r>
                      <a:r>
                        <a:rPr lang="ja-JP" altLang="en-US" sz="1400" b="1" spc="100" baseline="0" dirty="0" smtClean="0">
                          <a:solidFill>
                            <a:schemeClr val="tx1">
                              <a:lumMod val="75000"/>
                              <a:lumOff val="25000"/>
                            </a:schemeClr>
                          </a:solidFill>
                          <a:latin typeface="Arial" pitchFamily="34" charset="0"/>
                          <a:ea typeface="メイリオ" pitchFamily="50" charset="-128"/>
                        </a:rPr>
                        <a:t>社が運営している</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の評価公開サービスで，</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の成熟度／品質／サービス／推進組織の安定性などの「外から見てわかる」情報を透明性の高い基準で格付け，提示している。</a:t>
                      </a:r>
                    </a:p>
                    <a:p>
                      <a:pPr marL="66675" algn="just">
                        <a:lnSpc>
                          <a:spcPts val="2000"/>
                        </a:lnSpc>
                        <a:spcAft>
                          <a:spcPts val="0"/>
                        </a:spcAft>
                      </a:pPr>
                      <a:r>
                        <a:rPr lang="en-US" sz="1400" b="1" u="sng" kern="100" spc="100" baseline="0" dirty="0" smtClean="0">
                          <a:solidFill>
                            <a:srgbClr val="0000FF"/>
                          </a:solidFill>
                          <a:latin typeface="Arial" pitchFamily="34" charset="0"/>
                          <a:ea typeface="メイリオ" pitchFamily="50" charset="-128"/>
                          <a:cs typeface="Times New Roman"/>
                          <a:hlinkClick r:id="rId3"/>
                        </a:rPr>
                        <a:t>http://radar.oss.scsk.info/</a:t>
                      </a:r>
                      <a:endParaRPr lang="ja-JP" sz="1400" b="1" kern="100" spc="100" baseline="0" dirty="0">
                        <a:latin typeface="Arial" pitchFamily="34" charset="0"/>
                        <a:ea typeface="メイリオ" pitchFamily="50" charset="-128"/>
                        <a:cs typeface="Times New Roman"/>
                      </a:endParaRP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1"/>
                  </a:ext>
                </a:extLst>
              </a:tr>
              <a:tr h="1110896">
                <a:tc>
                  <a:txBody>
                    <a:bodyPr/>
                    <a:lstStyle/>
                    <a:p>
                      <a:pPr marL="66675" algn="l">
                        <a:lnSpc>
                          <a:spcPts val="2000"/>
                        </a:lnSpc>
                        <a:spcAft>
                          <a:spcPts val="0"/>
                        </a:spcAft>
                      </a:pPr>
                      <a:r>
                        <a:rPr lang="en-US" altLang="ja-JP" sz="1400" b="1" kern="100" spc="100" baseline="0" dirty="0" smtClean="0">
                          <a:solidFill>
                            <a:schemeClr val="bg1"/>
                          </a:solidFill>
                          <a:latin typeface="Arial" pitchFamily="34" charset="0"/>
                          <a:ea typeface="メイリオ" pitchFamily="50" charset="-128"/>
                          <a:cs typeface="Times New Roman"/>
                        </a:rPr>
                        <a:t>Synopsys</a:t>
                      </a:r>
                      <a:r>
                        <a:rPr lang="ja-JP" altLang="en-US" sz="1400" b="1" kern="100" spc="100" baseline="0" dirty="0" smtClean="0">
                          <a:solidFill>
                            <a:schemeClr val="bg1"/>
                          </a:solidFill>
                          <a:latin typeface="Arial" pitchFamily="34" charset="0"/>
                          <a:ea typeface="メイリオ" pitchFamily="50" charset="-128"/>
                          <a:cs typeface="Times New Roman"/>
                        </a:rPr>
                        <a:t>社「</a:t>
                      </a:r>
                      <a:r>
                        <a:rPr lang="en-US" altLang="ja-JP" sz="1400" b="1" kern="100" spc="100" baseline="0" dirty="0" smtClean="0">
                          <a:solidFill>
                            <a:schemeClr val="bg1"/>
                          </a:solidFill>
                          <a:latin typeface="Arial" pitchFamily="34" charset="0"/>
                          <a:ea typeface="メイリオ" pitchFamily="50" charset="-128"/>
                          <a:cs typeface="Times New Roman"/>
                        </a:rPr>
                        <a:t>Open Hub</a:t>
                      </a:r>
                      <a:r>
                        <a:rPr lang="en-US" altLang="ja-JP" sz="1400" b="1" kern="100" spc="100" baseline="30000" dirty="0" smtClean="0">
                          <a:solidFill>
                            <a:schemeClr val="bg1"/>
                          </a:solidFill>
                          <a:latin typeface="Arial" pitchFamily="34" charset="0"/>
                          <a:ea typeface="メイリオ" pitchFamily="50" charset="-128"/>
                          <a:cs typeface="Times New Roman"/>
                        </a:rPr>
                        <a:t>TM</a:t>
                      </a:r>
                      <a:r>
                        <a:rPr lang="ja-JP" altLang="en-US" sz="1400" b="1" kern="100" spc="100" baseline="0" dirty="0" smtClean="0">
                          <a:solidFill>
                            <a:schemeClr val="bg1"/>
                          </a:solidFill>
                          <a:latin typeface="Arial" pitchFamily="34" charset="0"/>
                          <a:ea typeface="メイリオ" pitchFamily="50" charset="-128"/>
                          <a:cs typeface="Times New Roman"/>
                        </a:rPr>
                        <a:t>」</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ts val="2000"/>
                        </a:lnSpc>
                        <a:spcAft>
                          <a:spcPts val="0"/>
                        </a:spcAft>
                      </a:pPr>
                      <a:r>
                        <a:rPr lang="en-US" altLang="ja-JP" sz="1400" b="1" spc="100" baseline="0" dirty="0" smtClean="0">
                          <a:solidFill>
                            <a:schemeClr val="tx1">
                              <a:lumMod val="75000"/>
                              <a:lumOff val="25000"/>
                            </a:schemeClr>
                          </a:solidFill>
                          <a:latin typeface="Arial" pitchFamily="34" charset="0"/>
                          <a:ea typeface="メイリオ" pitchFamily="50" charset="-128"/>
                        </a:rPr>
                        <a:t>Synopsys</a:t>
                      </a:r>
                      <a:r>
                        <a:rPr lang="ja-JP" altLang="en-US" sz="1400" b="1" spc="100" baseline="0" dirty="0" smtClean="0">
                          <a:solidFill>
                            <a:schemeClr val="tx1">
                              <a:lumMod val="75000"/>
                              <a:lumOff val="25000"/>
                            </a:schemeClr>
                          </a:solidFill>
                          <a:latin typeface="Arial" pitchFamily="34" charset="0"/>
                          <a:ea typeface="メイリオ" pitchFamily="50" charset="-128"/>
                        </a:rPr>
                        <a:t>社が運営している</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評価比較サービスで，</a:t>
                      </a:r>
                      <a:r>
                        <a:rPr lang="en-US" altLang="ja-JP" sz="1400" b="1" spc="100" baseline="0" dirty="0" smtClean="0">
                          <a:solidFill>
                            <a:schemeClr val="tx1">
                              <a:lumMod val="75000"/>
                              <a:lumOff val="25000"/>
                            </a:schemeClr>
                          </a:solidFill>
                          <a:latin typeface="Arial" pitchFamily="34" charset="0"/>
                          <a:ea typeface="メイリオ" pitchFamily="50" charset="-128"/>
                        </a:rPr>
                        <a:t>65</a:t>
                      </a:r>
                      <a:r>
                        <a:rPr lang="ja-JP" altLang="en-US" sz="1400" b="1" spc="100" baseline="0" dirty="0" smtClean="0">
                          <a:solidFill>
                            <a:schemeClr val="tx1">
                              <a:lumMod val="75000"/>
                              <a:lumOff val="25000"/>
                            </a:schemeClr>
                          </a:solidFill>
                          <a:latin typeface="Arial" pitchFamily="34" charset="0"/>
                          <a:ea typeface="メイリオ" pitchFamily="50" charset="-128"/>
                        </a:rPr>
                        <a:t>万種類の</a:t>
                      </a: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を網羅しており，ソースコード量の変化やコミット数の増減といったコミュニティの活性度の推移が視覚的にわかりやすく掲載されている。</a:t>
                      </a:r>
                    </a:p>
                    <a:p>
                      <a:pPr marL="66675" algn="just">
                        <a:lnSpc>
                          <a:spcPts val="2000"/>
                        </a:lnSpc>
                        <a:spcAft>
                          <a:spcPts val="0"/>
                        </a:spcAft>
                      </a:pPr>
                      <a:r>
                        <a:rPr lang="en-US" sz="1400" b="1" u="sng" kern="100" spc="100" baseline="0" dirty="0" smtClean="0">
                          <a:solidFill>
                            <a:srgbClr val="0000FF"/>
                          </a:solidFill>
                          <a:latin typeface="Arial" pitchFamily="34" charset="0"/>
                          <a:ea typeface="メイリオ" pitchFamily="50" charset="-128"/>
                          <a:cs typeface="Times New Roman"/>
                          <a:hlinkClick r:id="rId4"/>
                        </a:rPr>
                        <a:t>https://www.openhub.net/</a:t>
                      </a:r>
                      <a:endParaRPr lang="en-US" sz="1400" b="1" u="sng" kern="100" spc="100" baseline="0" dirty="0" smtClean="0">
                        <a:solidFill>
                          <a:srgbClr val="0000FF"/>
                        </a:solidFill>
                        <a:latin typeface="Arial" pitchFamily="34" charset="0"/>
                        <a:ea typeface="メイリオ" pitchFamily="50" charset="-128"/>
                        <a:cs typeface="Times New Roman"/>
                      </a:endParaRP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2"/>
                  </a:ext>
                </a:extLst>
              </a:tr>
            </a:tbl>
          </a:graphicData>
        </a:graphic>
      </p:graphicFrame>
      <p:sp>
        <p:nvSpPr>
          <p:cNvPr id="10" name="Text Box 31"/>
          <p:cNvSpPr txBox="1">
            <a:spLocks noChangeArrowheads="1"/>
          </p:cNvSpPr>
          <p:nvPr/>
        </p:nvSpPr>
        <p:spPr bwMode="gray">
          <a:xfrm>
            <a:off x="431358" y="552085"/>
            <a:ext cx="8596896" cy="288104"/>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コミュニティの活性度などの情報を提供してくれる、社外の提供サイトです。</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の評価を行う際にご参照ください。</a:t>
            </a:r>
          </a:p>
        </p:txBody>
      </p:sp>
      <p:sp>
        <p:nvSpPr>
          <p:cNvPr id="11" name="正方形/長方形 10"/>
          <p:cNvSpPr/>
          <p:nvPr/>
        </p:nvSpPr>
        <p:spPr bwMode="auto">
          <a:xfrm>
            <a:off x="327329" y="670229"/>
            <a:ext cx="99392" cy="99392"/>
          </a:xfrm>
          <a:prstGeom prst="rect">
            <a:avLst/>
          </a:prstGeom>
          <a:solidFill>
            <a:srgbClr val="33B1D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036557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6"/>
            <a:ext cx="8579439" cy="2381190"/>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
        <p:nvSpPr>
          <p:cNvPr id="6" name="正方形/長方形 5"/>
          <p:cNvSpPr/>
          <p:nvPr/>
        </p:nvSpPr>
        <p:spPr bwMode="auto">
          <a:xfrm>
            <a:off x="325925" y="3287210"/>
            <a:ext cx="8845235" cy="188529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smtClean="0"/>
              <a:t>3-1</a:t>
            </a:r>
            <a:r>
              <a:rPr lang="ja-JP" altLang="en-US" dirty="0" smtClean="0"/>
              <a:t> </a:t>
            </a:r>
            <a:r>
              <a:rPr lang="en-US" altLang="ja-JP" dirty="0" smtClean="0"/>
              <a:t>OSS</a:t>
            </a:r>
            <a:r>
              <a:rPr lang="ja-JP" altLang="en-US" dirty="0" smtClean="0"/>
              <a:t>活用におけるポイント</a:t>
            </a:r>
            <a:endParaRPr lang="ja-JP" altLang="en-US" dirty="0"/>
          </a:p>
        </p:txBody>
      </p:sp>
      <p:sp>
        <p:nvSpPr>
          <p:cNvPr id="134" name="正方形/長方形 133"/>
          <p:cNvSpPr/>
          <p:nvPr/>
        </p:nvSpPr>
        <p:spPr bwMode="auto">
          <a:xfrm>
            <a:off x="257440" y="575735"/>
            <a:ext cx="8957732" cy="1035782"/>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35" name="Text Box 31"/>
          <p:cNvSpPr txBox="1">
            <a:spLocks noChangeArrowheads="1"/>
          </p:cNvSpPr>
          <p:nvPr/>
        </p:nvSpPr>
        <p:spPr bwMode="gray">
          <a:xfrm>
            <a:off x="376422" y="715224"/>
            <a:ext cx="8784505"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の活用にあたっては次の４つのポイントがあります。</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次のページからそれぞれのポイントについて説明します。</a:t>
            </a:r>
          </a:p>
        </p:txBody>
      </p:sp>
      <p:cxnSp>
        <p:nvCxnSpPr>
          <p:cNvPr id="136" name="直線コネクタ 135"/>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37" name="直線コネクタ 136"/>
          <p:cNvCxnSpPr/>
          <p:nvPr/>
        </p:nvCxnSpPr>
        <p:spPr bwMode="auto">
          <a:xfrm>
            <a:off x="350573" y="1533620"/>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33" name="グループ化 32"/>
          <p:cNvGrpSpPr/>
          <p:nvPr/>
        </p:nvGrpSpPr>
        <p:grpSpPr>
          <a:xfrm>
            <a:off x="2035900" y="2142925"/>
            <a:ext cx="6359465" cy="2597612"/>
            <a:chOff x="1091583" y="2142925"/>
            <a:chExt cx="6359465" cy="2597612"/>
          </a:xfrm>
        </p:grpSpPr>
        <p:sp>
          <p:nvSpPr>
            <p:cNvPr id="20" name="正方形/長方形 19"/>
            <p:cNvSpPr/>
            <p:nvPr/>
          </p:nvSpPr>
          <p:spPr bwMode="auto">
            <a:xfrm>
              <a:off x="1091584" y="2774454"/>
              <a:ext cx="6359464"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smtClean="0">
                  <a:solidFill>
                    <a:srgbClr val="1588A7"/>
                  </a:solidFill>
                  <a:latin typeface="Arial" pitchFamily="34" charset="0"/>
                  <a:ea typeface="メイリオ" pitchFamily="50" charset="-128"/>
                </a:rPr>
                <a:t>OSS</a:t>
              </a:r>
              <a:r>
                <a:rPr lang="ja-JP" altLang="en-US" sz="2400" b="1" spc="100" dirty="0" smtClean="0">
                  <a:solidFill>
                    <a:srgbClr val="1588A7"/>
                  </a:solidFill>
                  <a:latin typeface="Arial" pitchFamily="34" charset="0"/>
                  <a:ea typeface="メイリオ" pitchFamily="50" charset="-128"/>
                </a:rPr>
                <a:t>の</a:t>
              </a:r>
              <a:r>
                <a:rPr lang="ja-JP" altLang="en-US" sz="3200" b="1" spc="100" dirty="0" smtClean="0">
                  <a:solidFill>
                    <a:srgbClr val="F6167B"/>
                  </a:solidFill>
                  <a:latin typeface="Arial" pitchFamily="34" charset="0"/>
                  <a:ea typeface="メイリオ" pitchFamily="50" charset="-128"/>
                </a:rPr>
                <a:t>ライセンスを遵守する</a:t>
              </a:r>
              <a:endParaRPr lang="en-US" altLang="ja-JP" sz="3200" b="1" spc="100" dirty="0" smtClean="0">
                <a:solidFill>
                  <a:srgbClr val="F6167B"/>
                </a:solidFill>
                <a:latin typeface="Arial" pitchFamily="34" charset="0"/>
                <a:ea typeface="メイリオ" pitchFamily="50" charset="-128"/>
              </a:endParaRPr>
            </a:p>
          </p:txBody>
        </p:sp>
        <p:sp>
          <p:nvSpPr>
            <p:cNvPr id="23" name="正方形/長方形 22"/>
            <p:cNvSpPr/>
            <p:nvPr/>
          </p:nvSpPr>
          <p:spPr bwMode="auto">
            <a:xfrm>
              <a:off x="1091583" y="4102688"/>
              <a:ext cx="6024453"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smtClean="0">
                  <a:solidFill>
                    <a:srgbClr val="1588A7"/>
                  </a:solidFill>
                  <a:latin typeface="Arial" pitchFamily="34" charset="0"/>
                  <a:ea typeface="メイリオ" pitchFamily="50" charset="-128"/>
                </a:rPr>
                <a:t>OSS</a:t>
              </a:r>
              <a:r>
                <a:rPr lang="ja-JP" altLang="en-US" sz="2400" b="1" spc="100" dirty="0" smtClean="0">
                  <a:solidFill>
                    <a:srgbClr val="1588A7"/>
                  </a:solidFill>
                  <a:latin typeface="Arial" pitchFamily="34" charset="0"/>
                  <a:ea typeface="メイリオ" pitchFamily="50" charset="-128"/>
                </a:rPr>
                <a:t>の</a:t>
              </a:r>
              <a:r>
                <a:rPr lang="ja-JP" altLang="en-US" sz="3200" b="1" spc="100" dirty="0" smtClean="0">
                  <a:solidFill>
                    <a:srgbClr val="F6167B"/>
                  </a:solidFill>
                  <a:latin typeface="Arial" pitchFamily="34" charset="0"/>
                  <a:ea typeface="メイリオ" pitchFamily="50" charset="-128"/>
                </a:rPr>
                <a:t>ガイドラインを活用する</a:t>
              </a:r>
              <a:endParaRPr lang="en-US" altLang="ja-JP" sz="3200" b="1" spc="100" dirty="0" smtClean="0">
                <a:solidFill>
                  <a:srgbClr val="F6167B"/>
                </a:solidFill>
                <a:latin typeface="Arial" pitchFamily="34" charset="0"/>
                <a:ea typeface="メイリオ" pitchFamily="50" charset="-128"/>
              </a:endParaRPr>
            </a:p>
          </p:txBody>
        </p:sp>
        <p:sp>
          <p:nvSpPr>
            <p:cNvPr id="26" name="正方形/長方形 25"/>
            <p:cNvSpPr/>
            <p:nvPr/>
          </p:nvSpPr>
          <p:spPr bwMode="auto">
            <a:xfrm>
              <a:off x="1091583" y="2142925"/>
              <a:ext cx="6346121"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kumimoji="1" lang="en-US" altLang="ja-JP" sz="2400" b="1" spc="100" dirty="0" smtClean="0">
                  <a:solidFill>
                    <a:srgbClr val="1588A7"/>
                  </a:solidFill>
                  <a:latin typeface="Arial" pitchFamily="34" charset="0"/>
                  <a:ea typeface="メイリオ" pitchFamily="50" charset="-128"/>
                </a:rPr>
                <a:t>OSS</a:t>
              </a:r>
              <a:r>
                <a:rPr kumimoji="1" lang="ja-JP" altLang="en-US" sz="2400" b="1" spc="100" dirty="0" smtClean="0">
                  <a:solidFill>
                    <a:srgbClr val="1588A7"/>
                  </a:solidFill>
                  <a:latin typeface="Arial" pitchFamily="34" charset="0"/>
                  <a:ea typeface="メイリオ" pitchFamily="50" charset="-128"/>
                </a:rPr>
                <a:t>の</a:t>
              </a:r>
              <a:r>
                <a:rPr kumimoji="1" lang="ja-JP" altLang="en-US" sz="3200" b="1" spc="100" dirty="0" smtClean="0">
                  <a:solidFill>
                    <a:srgbClr val="F6167B"/>
                  </a:solidFill>
                  <a:latin typeface="Arial" pitchFamily="34" charset="0"/>
                  <a:ea typeface="メイリオ" pitchFamily="50" charset="-128"/>
                </a:rPr>
                <a:t>特徴</a:t>
              </a:r>
              <a:r>
                <a:rPr kumimoji="1" lang="ja-JP" altLang="en-US" sz="2400" b="1" spc="100" dirty="0" smtClean="0">
                  <a:solidFill>
                    <a:srgbClr val="F6167B"/>
                  </a:solidFill>
                  <a:latin typeface="Arial" pitchFamily="34" charset="0"/>
                  <a:ea typeface="メイリオ" pitchFamily="50" charset="-128"/>
                </a:rPr>
                <a:t>（＝活用のリスク）</a:t>
              </a:r>
              <a:r>
                <a:rPr kumimoji="1" lang="ja-JP" altLang="en-US" sz="3200" b="1" spc="100" dirty="0" smtClean="0">
                  <a:solidFill>
                    <a:srgbClr val="F6167B"/>
                  </a:solidFill>
                  <a:latin typeface="Arial" pitchFamily="34" charset="0"/>
                  <a:ea typeface="メイリオ" pitchFamily="50" charset="-128"/>
                </a:rPr>
                <a:t>を知る</a:t>
              </a:r>
            </a:p>
          </p:txBody>
        </p:sp>
      </p:grpSp>
      <p:sp>
        <p:nvSpPr>
          <p:cNvPr id="38" name="角丸四角形 37"/>
          <p:cNvSpPr/>
          <p:nvPr/>
        </p:nvSpPr>
        <p:spPr bwMode="auto">
          <a:xfrm>
            <a:off x="968482" y="2857501"/>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smtClean="0">
                <a:solidFill>
                  <a:schemeClr val="bg1"/>
                </a:solidFill>
                <a:latin typeface="Arial Black" pitchFamily="34" charset="0"/>
                <a:ea typeface="メイリオ" pitchFamily="50" charset="-128"/>
              </a:rPr>
              <a:t>ポ</a:t>
            </a:r>
            <a:r>
              <a:rPr kumimoji="1" lang="ja-JP" altLang="en-US" sz="1400" b="1" spc="-100" dirty="0" smtClean="0">
                <a:solidFill>
                  <a:schemeClr val="bg1"/>
                </a:solidFill>
                <a:latin typeface="Arial Black" pitchFamily="34" charset="0"/>
                <a:ea typeface="メイリオ" pitchFamily="50" charset="-128"/>
              </a:rPr>
              <a:t>イント</a:t>
            </a:r>
            <a:r>
              <a:rPr kumimoji="1" lang="en-US" altLang="ja-JP" sz="1400" b="1" spc="-100" dirty="0" smtClean="0">
                <a:solidFill>
                  <a:schemeClr val="bg1"/>
                </a:solidFill>
                <a:latin typeface="Arial Black" pitchFamily="34" charset="0"/>
                <a:ea typeface="メイリオ" pitchFamily="50" charset="-128"/>
              </a:rPr>
              <a:t> </a:t>
            </a:r>
            <a:r>
              <a:rPr kumimoji="1" lang="en-US" altLang="ja-JP" sz="2800" b="1" spc="-100" dirty="0" smtClean="0">
                <a:solidFill>
                  <a:schemeClr val="bg1"/>
                </a:solidFill>
                <a:latin typeface="Arial Black" pitchFamily="34" charset="0"/>
                <a:ea typeface="メイリオ" pitchFamily="50" charset="-128"/>
              </a:rPr>
              <a:t>2</a:t>
            </a:r>
          </a:p>
        </p:txBody>
      </p:sp>
      <p:sp>
        <p:nvSpPr>
          <p:cNvPr id="39" name="角丸四角形 38"/>
          <p:cNvSpPr/>
          <p:nvPr/>
        </p:nvSpPr>
        <p:spPr bwMode="auto">
          <a:xfrm>
            <a:off x="968482" y="3513546"/>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smtClean="0">
                <a:solidFill>
                  <a:schemeClr val="bg1"/>
                </a:solidFill>
                <a:latin typeface="Arial Black" pitchFamily="34" charset="0"/>
                <a:ea typeface="メイリオ" pitchFamily="50" charset="-128"/>
              </a:rPr>
              <a:t>ポ</a:t>
            </a:r>
            <a:r>
              <a:rPr kumimoji="1" lang="ja-JP" altLang="en-US" sz="1400" b="1" spc="-100" dirty="0" smtClean="0">
                <a:solidFill>
                  <a:schemeClr val="bg1"/>
                </a:solidFill>
                <a:latin typeface="Arial Black" pitchFamily="34" charset="0"/>
                <a:ea typeface="メイリオ" pitchFamily="50" charset="-128"/>
              </a:rPr>
              <a:t>イント</a:t>
            </a:r>
            <a:r>
              <a:rPr kumimoji="1" lang="en-US" altLang="ja-JP" sz="1400" b="1" spc="-100" dirty="0" smtClean="0">
                <a:solidFill>
                  <a:schemeClr val="bg1"/>
                </a:solidFill>
                <a:latin typeface="Arial Black" pitchFamily="34" charset="0"/>
                <a:ea typeface="メイリオ" pitchFamily="50" charset="-128"/>
              </a:rPr>
              <a:t> </a:t>
            </a:r>
            <a:r>
              <a:rPr kumimoji="1" lang="en-US" altLang="ja-JP" sz="2800" b="1" spc="-100" dirty="0" smtClean="0">
                <a:solidFill>
                  <a:schemeClr val="bg1"/>
                </a:solidFill>
                <a:latin typeface="Arial Black" pitchFamily="34" charset="0"/>
                <a:ea typeface="メイリオ" pitchFamily="50" charset="-128"/>
              </a:rPr>
              <a:t>3</a:t>
            </a:r>
          </a:p>
        </p:txBody>
      </p:sp>
      <p:sp>
        <p:nvSpPr>
          <p:cNvPr id="40" name="角丸四角形 39"/>
          <p:cNvSpPr/>
          <p:nvPr/>
        </p:nvSpPr>
        <p:spPr bwMode="auto">
          <a:xfrm>
            <a:off x="968482" y="2179684"/>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smtClean="0">
                <a:solidFill>
                  <a:schemeClr val="bg1"/>
                </a:solidFill>
                <a:latin typeface="Arial Black" pitchFamily="34" charset="0"/>
                <a:ea typeface="メイリオ" pitchFamily="50" charset="-128"/>
              </a:rPr>
              <a:t>ポ</a:t>
            </a:r>
            <a:r>
              <a:rPr kumimoji="1" lang="ja-JP" altLang="en-US" sz="1400" b="1" spc="-100" dirty="0" smtClean="0">
                <a:solidFill>
                  <a:schemeClr val="bg1"/>
                </a:solidFill>
                <a:latin typeface="Arial Black" pitchFamily="34" charset="0"/>
                <a:ea typeface="メイリオ" pitchFamily="50" charset="-128"/>
              </a:rPr>
              <a:t>イント</a:t>
            </a:r>
            <a:r>
              <a:rPr kumimoji="1" lang="en-US" altLang="ja-JP" sz="1400" b="1" spc="-100" dirty="0" smtClean="0">
                <a:solidFill>
                  <a:schemeClr val="bg1"/>
                </a:solidFill>
                <a:latin typeface="Arial Black" pitchFamily="34" charset="0"/>
                <a:ea typeface="メイリオ" pitchFamily="50" charset="-128"/>
              </a:rPr>
              <a:t> </a:t>
            </a:r>
            <a:r>
              <a:rPr kumimoji="1" lang="en-US" altLang="ja-JP" sz="2800" b="1" spc="-100" dirty="0" smtClean="0">
                <a:solidFill>
                  <a:schemeClr val="bg1"/>
                </a:solidFill>
                <a:latin typeface="Arial Black" pitchFamily="34" charset="0"/>
                <a:ea typeface="メイリオ" pitchFamily="50" charset="-128"/>
              </a:rPr>
              <a:t>1</a:t>
            </a:r>
          </a:p>
        </p:txBody>
      </p:sp>
      <p:cxnSp>
        <p:nvCxnSpPr>
          <p:cNvPr id="14" name="直線コネクタ 13"/>
          <p:cNvCxnSpPr/>
          <p:nvPr/>
        </p:nvCxnSpPr>
        <p:spPr bwMode="auto">
          <a:xfrm>
            <a:off x="348180" y="1868766"/>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cxnSp>
        <p:nvCxnSpPr>
          <p:cNvPr id="15" name="直線コネクタ 14"/>
          <p:cNvCxnSpPr/>
          <p:nvPr/>
        </p:nvCxnSpPr>
        <p:spPr bwMode="auto">
          <a:xfrm>
            <a:off x="348180" y="4970158"/>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sp>
        <p:nvSpPr>
          <p:cNvPr id="16" name="角丸四角形 15"/>
          <p:cNvSpPr/>
          <p:nvPr/>
        </p:nvSpPr>
        <p:spPr bwMode="auto">
          <a:xfrm>
            <a:off x="968478" y="4177588"/>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smtClean="0">
                <a:solidFill>
                  <a:schemeClr val="bg1"/>
                </a:solidFill>
                <a:latin typeface="Arial Black" pitchFamily="34" charset="0"/>
                <a:ea typeface="メイリオ" pitchFamily="50" charset="-128"/>
              </a:rPr>
              <a:t>ポ</a:t>
            </a:r>
            <a:r>
              <a:rPr kumimoji="1" lang="ja-JP" altLang="en-US" sz="1400" b="1" spc="-100" dirty="0" smtClean="0">
                <a:solidFill>
                  <a:schemeClr val="bg1"/>
                </a:solidFill>
                <a:latin typeface="Arial Black" pitchFamily="34" charset="0"/>
                <a:ea typeface="メイリオ" pitchFamily="50" charset="-128"/>
              </a:rPr>
              <a:t>イント</a:t>
            </a:r>
            <a:r>
              <a:rPr kumimoji="1" lang="en-US" altLang="ja-JP" sz="1400" b="1" spc="-100" dirty="0" smtClean="0">
                <a:solidFill>
                  <a:schemeClr val="bg1"/>
                </a:solidFill>
                <a:latin typeface="Arial Black" pitchFamily="34" charset="0"/>
                <a:ea typeface="メイリオ" pitchFamily="50" charset="-128"/>
              </a:rPr>
              <a:t> </a:t>
            </a:r>
            <a:r>
              <a:rPr lang="en-US" altLang="ja-JP" sz="2800" b="1" spc="-100" dirty="0">
                <a:solidFill>
                  <a:schemeClr val="bg1"/>
                </a:solidFill>
                <a:latin typeface="Arial Black" pitchFamily="34" charset="0"/>
                <a:ea typeface="メイリオ" pitchFamily="50" charset="-128"/>
              </a:rPr>
              <a:t>4</a:t>
            </a:r>
            <a:endParaRPr kumimoji="1" lang="en-US" altLang="ja-JP" sz="2800" b="1" spc="-100" dirty="0" smtClean="0">
              <a:solidFill>
                <a:schemeClr val="bg1"/>
              </a:solidFill>
              <a:latin typeface="Arial Black" pitchFamily="34" charset="0"/>
              <a:ea typeface="メイリオ" pitchFamily="50" charset="-128"/>
            </a:endParaRPr>
          </a:p>
        </p:txBody>
      </p:sp>
      <p:sp>
        <p:nvSpPr>
          <p:cNvPr id="17" name="正方形/長方形 16"/>
          <p:cNvSpPr/>
          <p:nvPr/>
        </p:nvSpPr>
        <p:spPr bwMode="auto">
          <a:xfrm>
            <a:off x="2025010" y="3427778"/>
            <a:ext cx="7135917"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smtClean="0">
                <a:solidFill>
                  <a:srgbClr val="1588A7"/>
                </a:solidFill>
                <a:latin typeface="Arial" pitchFamily="34" charset="0"/>
                <a:ea typeface="メイリオ" pitchFamily="50" charset="-128"/>
              </a:rPr>
              <a:t>OSS</a:t>
            </a:r>
            <a:r>
              <a:rPr lang="ja-JP" altLang="en-US" sz="2400" b="1" spc="100" dirty="0" smtClean="0">
                <a:solidFill>
                  <a:srgbClr val="1588A7"/>
                </a:solidFill>
                <a:latin typeface="Arial" pitchFamily="34" charset="0"/>
                <a:ea typeface="メイリオ" pitchFamily="50" charset="-128"/>
              </a:rPr>
              <a:t>の</a:t>
            </a:r>
            <a:r>
              <a:rPr lang="ja-JP" altLang="en-US" sz="3200" b="1" spc="100" dirty="0" smtClean="0">
                <a:solidFill>
                  <a:srgbClr val="F6167B"/>
                </a:solidFill>
                <a:latin typeface="Arial" pitchFamily="34" charset="0"/>
                <a:ea typeface="メイリオ" pitchFamily="50" charset="-128"/>
              </a:rPr>
              <a:t>活用関連規則を理解し遵守する</a:t>
            </a:r>
            <a:endParaRPr lang="en-US" altLang="ja-JP" sz="3200" b="1" spc="100" dirty="0" smtClean="0">
              <a:solidFill>
                <a:srgbClr val="F6167B"/>
              </a:solidFill>
              <a:latin typeface="Arial" pitchFamily="34" charset="0"/>
              <a:ea typeface="メイリオ" pitchFamily="50" charset="-128"/>
            </a:endParaRPr>
          </a:p>
        </p:txBody>
      </p:sp>
    </p:spTree>
    <p:extLst>
      <p:ext uri="{BB962C8B-B14F-4D97-AF65-F5344CB8AC3E}">
        <p14:creationId xmlns:p14="http://schemas.microsoft.com/office/powerpoint/2010/main" val="433287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p:cNvSpPr/>
          <p:nvPr/>
        </p:nvSpPr>
        <p:spPr bwMode="auto">
          <a:xfrm>
            <a:off x="197644" y="688976"/>
            <a:ext cx="9077325" cy="1848036"/>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 name="タイトル 7"/>
          <p:cNvSpPr>
            <a:spLocks noGrp="1"/>
          </p:cNvSpPr>
          <p:nvPr>
            <p:ph type="title"/>
          </p:nvPr>
        </p:nvSpPr>
        <p:spPr>
          <a:xfrm>
            <a:off x="284027" y="207820"/>
            <a:ext cx="7786257" cy="348557"/>
          </a:xfrm>
        </p:spPr>
        <p:txBody>
          <a:bodyPr/>
          <a:lstStyle/>
          <a:p>
            <a:r>
              <a:rPr lang="en-US" altLang="ja-JP" dirty="0" smtClean="0"/>
              <a:t>3-2</a:t>
            </a:r>
            <a:r>
              <a:rPr lang="ja-JP" altLang="en-US" dirty="0" smtClean="0"/>
              <a:t>            </a:t>
            </a:r>
            <a:r>
              <a:rPr lang="en-US" altLang="ja-JP" dirty="0" smtClean="0"/>
              <a:t>OSS</a:t>
            </a:r>
            <a:r>
              <a:rPr lang="ja-JP" altLang="en-US" dirty="0" smtClean="0"/>
              <a:t>の特徴を知る①</a:t>
            </a:r>
            <a:endParaRPr lang="ja-JP" altLang="en-US" dirty="0"/>
          </a:p>
        </p:txBody>
      </p:sp>
      <p:sp>
        <p:nvSpPr>
          <p:cNvPr id="2" name="円/楕円 1"/>
          <p:cNvSpPr/>
          <p:nvPr/>
        </p:nvSpPr>
        <p:spPr bwMode="auto">
          <a:xfrm>
            <a:off x="1565455" y="2631700"/>
            <a:ext cx="5638800" cy="2628900"/>
          </a:xfrm>
          <a:prstGeom prst="ellipse">
            <a:avLst/>
          </a:prstGeom>
          <a:solidFill>
            <a:srgbClr val="FBE5F4"/>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39" name="テキスト ボックス 38"/>
          <p:cNvSpPr txBox="1"/>
          <p:nvPr/>
        </p:nvSpPr>
        <p:spPr>
          <a:xfrm>
            <a:off x="197644" y="591656"/>
            <a:ext cx="4884277"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smtClean="0">
                <a:solidFill>
                  <a:schemeClr val="bg1"/>
                </a:solidFill>
                <a:latin typeface="Arial" pitchFamily="34" charset="0"/>
                <a:ea typeface="メイリオ" pitchFamily="50" charset="-128"/>
              </a:rPr>
              <a:t>特徴　　権利者が曖昧な場合も多い</a:t>
            </a:r>
          </a:p>
        </p:txBody>
      </p:sp>
      <p:sp>
        <p:nvSpPr>
          <p:cNvPr id="41" name="円/楕円 40"/>
          <p:cNvSpPr/>
          <p:nvPr/>
        </p:nvSpPr>
        <p:spPr bwMode="auto">
          <a:xfrm>
            <a:off x="954868" y="634843"/>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2000" b="1" spc="100" dirty="0" smtClean="0">
                <a:solidFill>
                  <a:srgbClr val="F6167B"/>
                </a:solidFill>
                <a:latin typeface="Arial" pitchFamily="34" charset="0"/>
                <a:ea typeface="メイリオ" pitchFamily="50" charset="-128"/>
              </a:rPr>
              <a:t>1</a:t>
            </a:r>
          </a:p>
        </p:txBody>
      </p:sp>
      <p:sp>
        <p:nvSpPr>
          <p:cNvPr id="45" name="Text Box 31"/>
          <p:cNvSpPr txBox="1">
            <a:spLocks noChangeArrowheads="1"/>
          </p:cNvSpPr>
          <p:nvPr/>
        </p:nvSpPr>
        <p:spPr bwMode="gray">
          <a:xfrm>
            <a:off x="1054333" y="1114173"/>
            <a:ext cx="7363946" cy="310163"/>
          </a:xfrm>
          <a:prstGeom prst="rect">
            <a:avLst/>
          </a:prstGeom>
          <a:noFill/>
          <a:ln w="3175" cap="rnd">
            <a:noFill/>
            <a:miter lim="800000"/>
            <a:headEnd/>
            <a:tailEnd/>
          </a:ln>
          <a:effectLst/>
        </p:spPr>
        <p:txBody>
          <a:bodyPr wrap="square" lIns="72000" tIns="0" rIns="144000" bIns="0" anchor="t">
            <a:noAutofit/>
          </a:bodyPr>
          <a:lstStyle/>
          <a:p>
            <a:pPr>
              <a:lnSpc>
                <a:spcPts val="2600"/>
              </a:lnSpc>
              <a:buClr>
                <a:srgbClr val="C00000"/>
              </a:buClr>
              <a:defRPr/>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開発には企業・個人など、コミュニティの内外から多数の開発者が</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関わっており、</a:t>
            </a:r>
            <a:r>
              <a:rPr lang="ja-JP" altLang="en-US" sz="1600" b="1" spc="100" dirty="0" smtClean="0">
                <a:solidFill>
                  <a:srgbClr val="F6167B"/>
                </a:solidFill>
                <a:latin typeface="Arial" pitchFamily="34" charset="0"/>
                <a:ea typeface="メイリオ" pitchFamily="50" charset="-128"/>
              </a:rPr>
              <a:t>権利者が誰であるかを明確にすることが困難な場合も多い。</a:t>
            </a:r>
          </a:p>
        </p:txBody>
      </p:sp>
      <p:sp>
        <p:nvSpPr>
          <p:cNvPr id="48" name="テキスト ボックス 47"/>
          <p:cNvSpPr txBox="1"/>
          <p:nvPr/>
        </p:nvSpPr>
        <p:spPr>
          <a:xfrm>
            <a:off x="582706" y="1809493"/>
            <a:ext cx="8401750" cy="477500"/>
          </a:xfrm>
          <a:prstGeom prst="roundRect">
            <a:avLst>
              <a:gd name="adj" fmla="val 27980"/>
            </a:avLst>
          </a:prstGeom>
          <a:solidFill>
            <a:srgbClr val="F6167B"/>
          </a:solidFill>
        </p:spPr>
        <p:txBody>
          <a:bodyPr wrap="square" rtlCol="0" anchor="ctr">
            <a:spAutoFit/>
          </a:bodyPr>
          <a:lstStyle/>
          <a:p>
            <a:pPr algn="ctr">
              <a:lnSpc>
                <a:spcPct val="100000"/>
              </a:lnSpc>
            </a:pPr>
            <a:r>
              <a:rPr lang="ja-JP" altLang="en-US" sz="2000" b="1" spc="100" dirty="0" smtClean="0">
                <a:solidFill>
                  <a:schemeClr val="bg1"/>
                </a:solidFill>
                <a:latin typeface="Arial" pitchFamily="34" charset="0"/>
                <a:ea typeface="メイリオ" pitchFamily="50" charset="-128"/>
              </a:rPr>
              <a:t>将来、侵害警告を受けたり、訴訟に巻き込まれるおそれがある</a:t>
            </a:r>
          </a:p>
        </p:txBody>
      </p:sp>
      <p:grpSp>
        <p:nvGrpSpPr>
          <p:cNvPr id="49" name="グループ化 48"/>
          <p:cNvGrpSpPr/>
          <p:nvPr/>
        </p:nvGrpSpPr>
        <p:grpSpPr>
          <a:xfrm>
            <a:off x="920090" y="2872152"/>
            <a:ext cx="1397993" cy="721573"/>
            <a:chOff x="821485" y="1659677"/>
            <a:chExt cx="2131142" cy="1099987"/>
          </a:xfrm>
        </p:grpSpPr>
        <p:sp>
          <p:nvSpPr>
            <p:cNvPr id="50" name="円/楕円 49"/>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51" name="グループ化 47"/>
            <p:cNvGrpSpPr/>
            <p:nvPr/>
          </p:nvGrpSpPr>
          <p:grpSpPr>
            <a:xfrm>
              <a:off x="1171023" y="1659677"/>
              <a:ext cx="1385520" cy="996748"/>
              <a:chOff x="1401098" y="1104897"/>
              <a:chExt cx="1385520" cy="996748"/>
            </a:xfrm>
          </p:grpSpPr>
          <p:grpSp>
            <p:nvGrpSpPr>
              <p:cNvPr id="52" name="グループ化 22"/>
              <p:cNvGrpSpPr/>
              <p:nvPr/>
            </p:nvGrpSpPr>
            <p:grpSpPr>
              <a:xfrm>
                <a:off x="1401098" y="1104897"/>
                <a:ext cx="1385520" cy="996748"/>
                <a:chOff x="-1069258" y="1215510"/>
                <a:chExt cx="2470355" cy="1777182"/>
              </a:xfrm>
            </p:grpSpPr>
            <p:sp>
              <p:nvSpPr>
                <p:cNvPr id="72" name="台形 71"/>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3" name="台形 72"/>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57" name="台形 56"/>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8" name="台形 57"/>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9" name="台形 58"/>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0" name="台形 59"/>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1" name="台形 60"/>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2" name="台形 61"/>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3" name="フリーフォーム 62"/>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74" name="テキスト ボックス 73"/>
          <p:cNvSpPr txBox="1"/>
          <p:nvPr/>
        </p:nvSpPr>
        <p:spPr bwMode="gray">
          <a:xfrm>
            <a:off x="1163895" y="3011154"/>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smtClean="0">
                <a:solidFill>
                  <a:schemeClr val="tx1">
                    <a:lumMod val="65000"/>
                    <a:lumOff val="35000"/>
                  </a:schemeClr>
                </a:solidFill>
                <a:latin typeface="Arial" pitchFamily="34" charset="0"/>
                <a:ea typeface="メイリオ" pitchFamily="50" charset="-128"/>
              </a:rPr>
              <a:t>企業</a:t>
            </a:r>
            <a:r>
              <a:rPr kumimoji="0" lang="en-US" altLang="ja-JP" sz="2000" b="1" kern="0" dirty="0" smtClean="0">
                <a:solidFill>
                  <a:schemeClr val="tx1">
                    <a:lumMod val="65000"/>
                    <a:lumOff val="35000"/>
                  </a:schemeClr>
                </a:solidFill>
                <a:latin typeface="Arial" pitchFamily="34" charset="0"/>
                <a:ea typeface="メイリオ" pitchFamily="50" charset="-128"/>
              </a:rPr>
              <a:t>A</a:t>
            </a:r>
            <a:endParaRPr kumimoji="0" lang="ja-JP" altLang="en-US" sz="2000" b="1" kern="0" dirty="0" smtClean="0">
              <a:solidFill>
                <a:schemeClr val="tx1">
                  <a:lumMod val="65000"/>
                  <a:lumOff val="35000"/>
                </a:schemeClr>
              </a:solidFill>
              <a:latin typeface="Arial" pitchFamily="34" charset="0"/>
              <a:ea typeface="メイリオ" pitchFamily="50" charset="-128"/>
            </a:endParaRPr>
          </a:p>
        </p:txBody>
      </p:sp>
      <p:grpSp>
        <p:nvGrpSpPr>
          <p:cNvPr id="75" name="グループ化 74"/>
          <p:cNvGrpSpPr/>
          <p:nvPr/>
        </p:nvGrpSpPr>
        <p:grpSpPr>
          <a:xfrm>
            <a:off x="739115" y="3662727"/>
            <a:ext cx="1397993" cy="721573"/>
            <a:chOff x="821485" y="1659677"/>
            <a:chExt cx="2131142" cy="1099987"/>
          </a:xfrm>
        </p:grpSpPr>
        <p:sp>
          <p:nvSpPr>
            <p:cNvPr id="76" name="円/楕円 75"/>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77" name="グループ化 47"/>
            <p:cNvGrpSpPr/>
            <p:nvPr/>
          </p:nvGrpSpPr>
          <p:grpSpPr>
            <a:xfrm>
              <a:off x="1171023" y="1659677"/>
              <a:ext cx="1385520" cy="996748"/>
              <a:chOff x="1401098" y="1104897"/>
              <a:chExt cx="1385520" cy="996748"/>
            </a:xfrm>
          </p:grpSpPr>
          <p:grpSp>
            <p:nvGrpSpPr>
              <p:cNvPr id="78" name="グループ化 22"/>
              <p:cNvGrpSpPr/>
              <p:nvPr/>
            </p:nvGrpSpPr>
            <p:grpSpPr>
              <a:xfrm>
                <a:off x="1401098" y="1104897"/>
                <a:ext cx="1385520" cy="996748"/>
                <a:chOff x="-1069258" y="1215510"/>
                <a:chExt cx="2470355" cy="1777182"/>
              </a:xfrm>
            </p:grpSpPr>
            <p:sp>
              <p:nvSpPr>
                <p:cNvPr id="86" name="台形 85"/>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7" name="台形 86"/>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79" name="台形 78"/>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0" name="台形 79"/>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1" name="台形 80"/>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2" name="台形 81"/>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3" name="台形 82"/>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4" name="台形 83"/>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5" name="フリーフォーム 8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88" name="テキスト ボックス 87"/>
          <p:cNvSpPr txBox="1"/>
          <p:nvPr/>
        </p:nvSpPr>
        <p:spPr bwMode="gray">
          <a:xfrm>
            <a:off x="982920" y="3811254"/>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smtClean="0">
                <a:solidFill>
                  <a:schemeClr val="tx1">
                    <a:lumMod val="65000"/>
                    <a:lumOff val="35000"/>
                  </a:schemeClr>
                </a:solidFill>
                <a:latin typeface="Arial" pitchFamily="34" charset="0"/>
                <a:ea typeface="メイリオ" pitchFamily="50" charset="-128"/>
              </a:rPr>
              <a:t>企業</a:t>
            </a:r>
            <a:r>
              <a:rPr kumimoji="0" lang="en-US" altLang="ja-JP" sz="2000" b="1" kern="0" dirty="0" smtClean="0">
                <a:solidFill>
                  <a:schemeClr val="tx1">
                    <a:lumMod val="65000"/>
                    <a:lumOff val="35000"/>
                  </a:schemeClr>
                </a:solidFill>
                <a:latin typeface="Arial" pitchFamily="34" charset="0"/>
                <a:ea typeface="メイリオ" pitchFamily="50" charset="-128"/>
              </a:rPr>
              <a:t>B</a:t>
            </a:r>
            <a:endParaRPr kumimoji="0" lang="ja-JP" altLang="en-US" sz="2000" b="1" kern="0" dirty="0" smtClean="0">
              <a:solidFill>
                <a:schemeClr val="tx1">
                  <a:lumMod val="65000"/>
                  <a:lumOff val="35000"/>
                </a:schemeClr>
              </a:solidFill>
              <a:latin typeface="Arial" pitchFamily="34" charset="0"/>
              <a:ea typeface="メイリオ" pitchFamily="50" charset="-128"/>
            </a:endParaRPr>
          </a:p>
        </p:txBody>
      </p:sp>
      <p:grpSp>
        <p:nvGrpSpPr>
          <p:cNvPr id="89" name="グループ化 88"/>
          <p:cNvGrpSpPr/>
          <p:nvPr/>
        </p:nvGrpSpPr>
        <p:grpSpPr>
          <a:xfrm>
            <a:off x="7656625" y="2706366"/>
            <a:ext cx="1397993" cy="721573"/>
            <a:chOff x="821485" y="1659677"/>
            <a:chExt cx="2131142" cy="1099987"/>
          </a:xfrm>
        </p:grpSpPr>
        <p:sp>
          <p:nvSpPr>
            <p:cNvPr id="90" name="円/楕円 89"/>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91" name="グループ化 47"/>
            <p:cNvGrpSpPr/>
            <p:nvPr/>
          </p:nvGrpSpPr>
          <p:grpSpPr>
            <a:xfrm>
              <a:off x="1171023" y="1659677"/>
              <a:ext cx="1385520" cy="996748"/>
              <a:chOff x="1401098" y="1104897"/>
              <a:chExt cx="1385520" cy="996748"/>
            </a:xfrm>
          </p:grpSpPr>
          <p:grpSp>
            <p:nvGrpSpPr>
              <p:cNvPr id="92" name="グループ化 22"/>
              <p:cNvGrpSpPr/>
              <p:nvPr/>
            </p:nvGrpSpPr>
            <p:grpSpPr>
              <a:xfrm>
                <a:off x="1401098" y="1104897"/>
                <a:ext cx="1385520" cy="996748"/>
                <a:chOff x="-1069258" y="1215510"/>
                <a:chExt cx="2470355" cy="1777182"/>
              </a:xfrm>
            </p:grpSpPr>
            <p:sp>
              <p:nvSpPr>
                <p:cNvPr id="100" name="台形 99"/>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1" name="台形 100"/>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93" name="台形 92"/>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4" name="台形 93"/>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5" name="台形 94"/>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6" name="台形 95"/>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7" name="台形 96"/>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8" name="台形 97"/>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9" name="フリーフォーム 98"/>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102" name="テキスト ボックス 101"/>
          <p:cNvSpPr txBox="1"/>
          <p:nvPr/>
        </p:nvSpPr>
        <p:spPr bwMode="gray">
          <a:xfrm>
            <a:off x="7900430" y="2854421"/>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smtClean="0">
                <a:solidFill>
                  <a:schemeClr val="tx1">
                    <a:lumMod val="65000"/>
                    <a:lumOff val="35000"/>
                  </a:schemeClr>
                </a:solidFill>
                <a:latin typeface="Arial" pitchFamily="34" charset="0"/>
                <a:ea typeface="メイリオ" pitchFamily="50" charset="-128"/>
              </a:rPr>
              <a:t>企業</a:t>
            </a:r>
            <a:r>
              <a:rPr kumimoji="0" lang="en-US" altLang="ja-JP" sz="2000" b="1" kern="0" dirty="0" smtClean="0">
                <a:solidFill>
                  <a:schemeClr val="tx1">
                    <a:lumMod val="65000"/>
                    <a:lumOff val="35000"/>
                  </a:schemeClr>
                </a:solidFill>
                <a:latin typeface="Arial" pitchFamily="34" charset="0"/>
                <a:ea typeface="メイリオ" pitchFamily="50" charset="-128"/>
              </a:rPr>
              <a:t>D</a:t>
            </a:r>
            <a:endParaRPr kumimoji="0" lang="ja-JP" altLang="en-US" sz="2000" b="1" kern="0" dirty="0" smtClean="0">
              <a:solidFill>
                <a:schemeClr val="tx1">
                  <a:lumMod val="65000"/>
                  <a:lumOff val="35000"/>
                </a:schemeClr>
              </a:solidFill>
              <a:latin typeface="Arial" pitchFamily="34" charset="0"/>
              <a:ea typeface="メイリオ" pitchFamily="50" charset="-128"/>
            </a:endParaRPr>
          </a:p>
        </p:txBody>
      </p:sp>
      <p:sp>
        <p:nvSpPr>
          <p:cNvPr id="104" name="テキスト ボックス 103"/>
          <p:cNvSpPr txBox="1"/>
          <p:nvPr/>
        </p:nvSpPr>
        <p:spPr bwMode="gray">
          <a:xfrm>
            <a:off x="3656126" y="2744454"/>
            <a:ext cx="1747970" cy="369332"/>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ja-JP" altLang="en-US" sz="2000" b="1" kern="0" dirty="0" smtClean="0">
                <a:solidFill>
                  <a:srgbClr val="F6167B"/>
                </a:solidFill>
                <a:latin typeface="Arial" pitchFamily="34" charset="0"/>
                <a:ea typeface="メイリオ" pitchFamily="50" charset="-128"/>
              </a:rPr>
              <a:t>コミュニティ</a:t>
            </a:r>
          </a:p>
        </p:txBody>
      </p:sp>
      <p:grpSp>
        <p:nvGrpSpPr>
          <p:cNvPr id="144" name="グループ化 143"/>
          <p:cNvGrpSpPr/>
          <p:nvPr/>
        </p:nvGrpSpPr>
        <p:grpSpPr>
          <a:xfrm>
            <a:off x="3419694" y="3107950"/>
            <a:ext cx="2220835" cy="1667690"/>
            <a:chOff x="3625889" y="3152775"/>
            <a:chExt cx="2220835" cy="1667690"/>
          </a:xfrm>
        </p:grpSpPr>
        <p:grpSp>
          <p:nvGrpSpPr>
            <p:cNvPr id="4" name="グループ化 12"/>
            <p:cNvGrpSpPr/>
            <p:nvPr/>
          </p:nvGrpSpPr>
          <p:grpSpPr>
            <a:xfrm>
              <a:off x="3793331" y="3152775"/>
              <a:ext cx="1885950" cy="1667690"/>
              <a:chOff x="2914558" y="1925512"/>
              <a:chExt cx="2449012" cy="2237056"/>
            </a:xfrm>
          </p:grpSpPr>
          <p:sp>
            <p:nvSpPr>
              <p:cNvPr id="15" name="Puzzle3"/>
              <p:cNvSpPr>
                <a:spLocks noEditPoints="1" noChangeArrowheads="1"/>
              </p:cNvSpPr>
              <p:nvPr/>
            </p:nvSpPr>
            <p:spPr bwMode="auto">
              <a:xfrm>
                <a:off x="4114092" y="1925512"/>
                <a:ext cx="957303" cy="118880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AB3B"/>
              </a:solidFill>
              <a:ln w="28575">
                <a:solidFill>
                  <a:srgbClr val="DDAB3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Puzzle2"/>
              <p:cNvSpPr>
                <a:spLocks noEditPoints="1" noChangeArrowheads="1"/>
              </p:cNvSpPr>
              <p:nvPr/>
            </p:nvSpPr>
            <p:spPr bwMode="auto">
              <a:xfrm>
                <a:off x="3835667" y="2791596"/>
                <a:ext cx="1527903" cy="1082801"/>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94B854"/>
              </a:solidFill>
              <a:ln w="28575">
                <a:solidFill>
                  <a:srgbClr val="94B85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Puzzle4"/>
              <p:cNvSpPr>
                <a:spLocks noEditPoints="1" noChangeArrowheads="1"/>
              </p:cNvSpPr>
              <p:nvPr/>
            </p:nvSpPr>
            <p:spPr bwMode="auto">
              <a:xfrm>
                <a:off x="3244442" y="2778247"/>
                <a:ext cx="921210" cy="1384321"/>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A5C4"/>
              </a:solidFill>
              <a:ln w="28575">
                <a:solidFill>
                  <a:srgbClr val="66A5C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Puzzle1"/>
              <p:cNvSpPr>
                <a:spLocks noEditPoints="1" noChangeArrowheads="1"/>
              </p:cNvSpPr>
              <p:nvPr/>
            </p:nvSpPr>
            <p:spPr bwMode="auto">
              <a:xfrm>
                <a:off x="2914558" y="2285137"/>
                <a:ext cx="1546808" cy="825253"/>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F6167B"/>
              </a:solidFill>
              <a:ln w="28575">
                <a:solidFill>
                  <a:srgbClr val="F6167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106" name="テキスト ボックス 105"/>
            <p:cNvSpPr txBox="1"/>
            <p:nvPr/>
          </p:nvSpPr>
          <p:spPr bwMode="gray">
            <a:xfrm>
              <a:off x="3625889" y="3770354"/>
              <a:ext cx="2220835"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en-US" altLang="ja-JP" sz="2800" b="1" kern="0" dirty="0" smtClean="0">
                  <a:solidFill>
                    <a:schemeClr val="bg1"/>
                  </a:solidFill>
                  <a:latin typeface="Arial Black" pitchFamily="34" charset="0"/>
                  <a:ea typeface="メイリオ" pitchFamily="50" charset="-128"/>
                </a:rPr>
                <a:t>OSS</a:t>
              </a:r>
              <a:endParaRPr kumimoji="0" lang="ja-JP" altLang="en-US" sz="2800" b="1" kern="0" dirty="0" smtClean="0">
                <a:solidFill>
                  <a:schemeClr val="bg1"/>
                </a:solidFill>
                <a:latin typeface="Arial Black" pitchFamily="34" charset="0"/>
                <a:ea typeface="メイリオ" pitchFamily="50" charset="-128"/>
              </a:endParaRPr>
            </a:p>
          </p:txBody>
        </p:sp>
      </p:grpSp>
      <p:grpSp>
        <p:nvGrpSpPr>
          <p:cNvPr id="111" name="グループ化 110"/>
          <p:cNvGrpSpPr/>
          <p:nvPr/>
        </p:nvGrpSpPr>
        <p:grpSpPr>
          <a:xfrm>
            <a:off x="6988956" y="2898400"/>
            <a:ext cx="819150" cy="764540"/>
            <a:chOff x="6962775" y="2838450"/>
            <a:chExt cx="819150" cy="764540"/>
          </a:xfrm>
        </p:grpSpPr>
        <p:sp>
          <p:nvSpPr>
            <p:cNvPr id="107" name="円/楕円 106"/>
            <p:cNvSpPr/>
            <p:nvPr/>
          </p:nvSpPr>
          <p:spPr bwMode="auto">
            <a:xfrm>
              <a:off x="6962775" y="2838450"/>
              <a:ext cx="819150" cy="764540"/>
            </a:xfrm>
            <a:prstGeom prst="ellipse">
              <a:avLst/>
            </a:prstGeom>
            <a:solidFill>
              <a:srgbClr val="DDAB3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8" name="円/楕円 10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9" name="円/楕円 10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0" name="フリーフォーム 109"/>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12" name="グループ化 111"/>
          <p:cNvGrpSpPr/>
          <p:nvPr/>
        </p:nvGrpSpPr>
        <p:grpSpPr>
          <a:xfrm>
            <a:off x="6947080" y="4260475"/>
            <a:ext cx="819150" cy="764540"/>
            <a:chOff x="6962775" y="2838450"/>
            <a:chExt cx="819150" cy="764540"/>
          </a:xfrm>
        </p:grpSpPr>
        <p:sp>
          <p:nvSpPr>
            <p:cNvPr id="113" name="円/楕円 112"/>
            <p:cNvSpPr/>
            <p:nvPr/>
          </p:nvSpPr>
          <p:spPr bwMode="auto">
            <a:xfrm>
              <a:off x="6962775" y="2838450"/>
              <a:ext cx="819150" cy="764540"/>
            </a:xfrm>
            <a:prstGeom prst="ellipse">
              <a:avLst/>
            </a:prstGeom>
            <a:solidFill>
              <a:srgbClr val="94B85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4" name="円/楕円 113"/>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5" name="円/楕円 114"/>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6" name="フリーフォーム 115"/>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17" name="グループ化 116"/>
          <p:cNvGrpSpPr/>
          <p:nvPr/>
        </p:nvGrpSpPr>
        <p:grpSpPr>
          <a:xfrm flipH="1">
            <a:off x="2298880" y="2774575"/>
            <a:ext cx="819150" cy="764540"/>
            <a:chOff x="6962775" y="2838450"/>
            <a:chExt cx="819150" cy="764540"/>
          </a:xfrm>
        </p:grpSpPr>
        <p:sp>
          <p:nvSpPr>
            <p:cNvPr id="118" name="円/楕円 117"/>
            <p:cNvSpPr/>
            <p:nvPr/>
          </p:nvSpPr>
          <p:spPr bwMode="auto">
            <a:xfrm>
              <a:off x="6962775" y="2838450"/>
              <a:ext cx="819150" cy="764540"/>
            </a:xfrm>
            <a:prstGeom prst="ellipse">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9" name="円/楕円 118"/>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0" name="円/楕円 119"/>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1" name="フリーフォーム 120"/>
            <p:cNvSpPr/>
            <p:nvPr/>
          </p:nvSpPr>
          <p:spPr bwMode="auto">
            <a:xfrm flipH="1">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22" name="グループ化 121"/>
          <p:cNvGrpSpPr/>
          <p:nvPr/>
        </p:nvGrpSpPr>
        <p:grpSpPr>
          <a:xfrm flipH="1">
            <a:off x="2451280" y="4231900"/>
            <a:ext cx="819150" cy="764540"/>
            <a:chOff x="6962775" y="2838450"/>
            <a:chExt cx="819150" cy="764540"/>
          </a:xfrm>
        </p:grpSpPr>
        <p:sp>
          <p:nvSpPr>
            <p:cNvPr id="123" name="円/楕円 122"/>
            <p:cNvSpPr/>
            <p:nvPr/>
          </p:nvSpPr>
          <p:spPr bwMode="auto">
            <a:xfrm>
              <a:off x="6962775" y="2838450"/>
              <a:ext cx="819150" cy="764540"/>
            </a:xfrm>
            <a:prstGeom prst="ellipse">
              <a:avLst/>
            </a:prstGeom>
            <a:solidFill>
              <a:srgbClr val="66A5C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4" name="円/楕円 123"/>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5" name="円/楕円 124"/>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6" name="フリーフォーム 125"/>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32" name="グループ化 131"/>
          <p:cNvGrpSpPr/>
          <p:nvPr/>
        </p:nvGrpSpPr>
        <p:grpSpPr>
          <a:xfrm flipH="1">
            <a:off x="1975030" y="3536575"/>
            <a:ext cx="819150" cy="764540"/>
            <a:chOff x="6962775" y="2838450"/>
            <a:chExt cx="819150" cy="764540"/>
          </a:xfrm>
        </p:grpSpPr>
        <p:sp>
          <p:nvSpPr>
            <p:cNvPr id="133" name="円/楕円 132"/>
            <p:cNvSpPr/>
            <p:nvPr/>
          </p:nvSpPr>
          <p:spPr bwMode="auto">
            <a:xfrm>
              <a:off x="6962775" y="2838450"/>
              <a:ext cx="819150" cy="764540"/>
            </a:xfrm>
            <a:prstGeom prst="ellipse">
              <a:avLst/>
            </a:prstGeom>
            <a:solidFill>
              <a:srgbClr val="FA8AB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4" name="円/楕円 133"/>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5" name="円/楕円 134"/>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6" name="フリーフォーム 135"/>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sp>
        <p:nvSpPr>
          <p:cNvPr id="137" name="テキスト ボックス 136"/>
          <p:cNvSpPr txBox="1"/>
          <p:nvPr/>
        </p:nvSpPr>
        <p:spPr bwMode="gray">
          <a:xfrm>
            <a:off x="7840920" y="4678029"/>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smtClean="0">
                <a:solidFill>
                  <a:schemeClr val="tx1">
                    <a:lumMod val="65000"/>
                    <a:lumOff val="35000"/>
                  </a:schemeClr>
                </a:solidFill>
                <a:latin typeface="Arial" pitchFamily="34" charset="0"/>
                <a:ea typeface="メイリオ" pitchFamily="50" charset="-128"/>
              </a:rPr>
              <a:t>個人</a:t>
            </a:r>
            <a:r>
              <a:rPr kumimoji="0" lang="en-US" altLang="ja-JP" sz="2000" b="1" kern="0" dirty="0" smtClean="0">
                <a:solidFill>
                  <a:schemeClr val="tx1">
                    <a:lumMod val="65000"/>
                    <a:lumOff val="35000"/>
                  </a:schemeClr>
                </a:solidFill>
                <a:latin typeface="Arial" pitchFamily="34" charset="0"/>
                <a:ea typeface="メイリオ" pitchFamily="50" charset="-128"/>
              </a:rPr>
              <a:t>E</a:t>
            </a:r>
            <a:endParaRPr kumimoji="0" lang="ja-JP" altLang="en-US" sz="2000" b="1" kern="0" dirty="0" smtClean="0">
              <a:solidFill>
                <a:schemeClr val="tx1">
                  <a:lumMod val="65000"/>
                  <a:lumOff val="35000"/>
                </a:schemeClr>
              </a:solidFill>
              <a:latin typeface="Arial" pitchFamily="34" charset="0"/>
              <a:ea typeface="メイリオ" pitchFamily="50" charset="-128"/>
            </a:endParaRPr>
          </a:p>
        </p:txBody>
      </p:sp>
      <p:sp>
        <p:nvSpPr>
          <p:cNvPr id="138" name="テキスト ボックス 137"/>
          <p:cNvSpPr txBox="1"/>
          <p:nvPr/>
        </p:nvSpPr>
        <p:spPr bwMode="gray">
          <a:xfrm>
            <a:off x="1878270" y="4906629"/>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smtClean="0">
                <a:solidFill>
                  <a:schemeClr val="tx1">
                    <a:lumMod val="65000"/>
                    <a:lumOff val="35000"/>
                  </a:schemeClr>
                </a:solidFill>
                <a:latin typeface="Arial" pitchFamily="34" charset="0"/>
                <a:ea typeface="メイリオ" pitchFamily="50" charset="-128"/>
              </a:rPr>
              <a:t>個人</a:t>
            </a:r>
            <a:r>
              <a:rPr kumimoji="0" lang="en-US" altLang="ja-JP" sz="2000" b="1" kern="0" dirty="0" smtClean="0">
                <a:solidFill>
                  <a:schemeClr val="tx1">
                    <a:lumMod val="65000"/>
                    <a:lumOff val="35000"/>
                  </a:schemeClr>
                </a:solidFill>
                <a:latin typeface="Arial" pitchFamily="34" charset="0"/>
                <a:ea typeface="メイリオ" pitchFamily="50" charset="-128"/>
              </a:rPr>
              <a:t>C</a:t>
            </a:r>
            <a:endParaRPr kumimoji="0" lang="ja-JP" altLang="en-US" sz="2000" b="1" kern="0" dirty="0" smtClean="0">
              <a:solidFill>
                <a:schemeClr val="tx1">
                  <a:lumMod val="65000"/>
                  <a:lumOff val="35000"/>
                </a:schemeClr>
              </a:solidFill>
              <a:latin typeface="Arial" pitchFamily="34" charset="0"/>
              <a:ea typeface="メイリオ" pitchFamily="50" charset="-128"/>
            </a:endParaRPr>
          </a:p>
        </p:txBody>
      </p:sp>
      <p:sp>
        <p:nvSpPr>
          <p:cNvPr id="139" name="上矢印 138"/>
          <p:cNvSpPr/>
          <p:nvPr/>
        </p:nvSpPr>
        <p:spPr bwMode="auto">
          <a:xfrm rot="17419636" flipH="1" flipV="1">
            <a:off x="3277791" y="3100003"/>
            <a:ext cx="288190" cy="576381"/>
          </a:xfrm>
          <a:prstGeom prst="upArrow">
            <a:avLst>
              <a:gd name="adj1" fmla="val 50000"/>
              <a:gd name="adj2" fmla="val 72080"/>
            </a:avLst>
          </a:prstGeom>
          <a:solidFill>
            <a:srgbClr val="F6167B"/>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0" name="上矢印 139"/>
          <p:cNvSpPr/>
          <p:nvPr/>
        </p:nvSpPr>
        <p:spPr bwMode="auto">
          <a:xfrm rot="15858590" flipH="1" flipV="1">
            <a:off x="3049190" y="3557203"/>
            <a:ext cx="288190" cy="576381"/>
          </a:xfrm>
          <a:prstGeom prst="upArrow">
            <a:avLst>
              <a:gd name="adj1" fmla="val 50000"/>
              <a:gd name="adj2" fmla="val 72080"/>
            </a:avLst>
          </a:prstGeom>
          <a:solidFill>
            <a:srgbClr val="FA8ABD"/>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1" name="上矢印 140"/>
          <p:cNvSpPr/>
          <p:nvPr/>
        </p:nvSpPr>
        <p:spPr bwMode="auto">
          <a:xfrm rot="15198471" flipH="1" flipV="1">
            <a:off x="3411141" y="3909627"/>
            <a:ext cx="288190" cy="576381"/>
          </a:xfrm>
          <a:prstGeom prst="upArrow">
            <a:avLst>
              <a:gd name="adj1" fmla="val 50000"/>
              <a:gd name="adj2" fmla="val 72080"/>
            </a:avLst>
          </a:prstGeom>
          <a:solidFill>
            <a:srgbClr val="66A5C4"/>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2" name="上矢印 141"/>
          <p:cNvSpPr/>
          <p:nvPr/>
        </p:nvSpPr>
        <p:spPr bwMode="auto">
          <a:xfrm rot="4542095" flipH="1" flipV="1">
            <a:off x="6078140" y="3223828"/>
            <a:ext cx="288190" cy="576381"/>
          </a:xfrm>
          <a:prstGeom prst="upArrow">
            <a:avLst>
              <a:gd name="adj1" fmla="val 50000"/>
              <a:gd name="adj2" fmla="val 72080"/>
            </a:avLst>
          </a:prstGeom>
          <a:solidFill>
            <a:srgbClr val="DDAB3B"/>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3" name="上矢印 142"/>
          <p:cNvSpPr/>
          <p:nvPr/>
        </p:nvSpPr>
        <p:spPr bwMode="auto">
          <a:xfrm rot="6397620" flipH="1" flipV="1">
            <a:off x="6163866" y="4100128"/>
            <a:ext cx="288190" cy="576381"/>
          </a:xfrm>
          <a:prstGeom prst="upArrow">
            <a:avLst>
              <a:gd name="adj1" fmla="val 50000"/>
              <a:gd name="adj2" fmla="val 72080"/>
            </a:avLst>
          </a:prstGeom>
          <a:solidFill>
            <a:srgbClr val="94B854"/>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5" name="角丸四角形 10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1</a:t>
            </a:r>
            <a:endParaRPr kumimoji="1" lang="en-US" altLang="ja-JP" sz="2000" b="1" spc="100" dirty="0" smtClean="0">
              <a:solidFill>
                <a:schemeClr val="bg1"/>
              </a:solidFill>
              <a:latin typeface="Arial Black" pitchFamily="34" charset="0"/>
              <a:ea typeface="メイリオ" pitchFamily="50" charset="-128"/>
            </a:endParaRPr>
          </a:p>
        </p:txBody>
      </p:sp>
      <p:sp>
        <p:nvSpPr>
          <p:cNvPr id="103" name="下矢印 102"/>
          <p:cNvSpPr/>
          <p:nvPr/>
        </p:nvSpPr>
        <p:spPr bwMode="auto">
          <a:xfrm rot="16200000">
            <a:off x="370775" y="1801899"/>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750807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bwMode="auto">
          <a:xfrm>
            <a:off x="217283" y="2937748"/>
            <a:ext cx="4707802" cy="2335794"/>
          </a:xfrm>
          <a:prstGeom prst="rect">
            <a:avLst/>
          </a:prstGeom>
          <a:solidFill>
            <a:srgbClr val="CCE1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 name="タイトル 7"/>
          <p:cNvSpPr>
            <a:spLocks noGrp="1"/>
          </p:cNvSpPr>
          <p:nvPr>
            <p:ph type="title"/>
          </p:nvPr>
        </p:nvSpPr>
        <p:spPr/>
        <p:txBody>
          <a:bodyPr/>
          <a:lstStyle/>
          <a:p>
            <a:r>
              <a:rPr lang="en-US" altLang="ja-JP" dirty="0" smtClean="0"/>
              <a:t>3-3            OSS</a:t>
            </a:r>
            <a:r>
              <a:rPr lang="ja-JP" altLang="en-US" dirty="0" smtClean="0"/>
              <a:t>の特徴を知る②</a:t>
            </a:r>
            <a:endParaRPr lang="ja-JP" altLang="en-US" dirty="0">
              <a:latin typeface="HGPｺﾞｼｯｸE" pitchFamily="50" charset="-128"/>
              <a:ea typeface="HGPｺﾞｼｯｸE" pitchFamily="50" charset="-128"/>
            </a:endParaRPr>
          </a:p>
        </p:txBody>
      </p:sp>
      <p:sp>
        <p:nvSpPr>
          <p:cNvPr id="13" name="AutoShape 11"/>
          <p:cNvSpPr>
            <a:spLocks noChangeArrowheads="1"/>
          </p:cNvSpPr>
          <p:nvPr/>
        </p:nvSpPr>
        <p:spPr bwMode="auto">
          <a:xfrm>
            <a:off x="5183896" y="3365261"/>
            <a:ext cx="1531588" cy="869884"/>
          </a:xfrm>
          <a:prstGeom prst="flowChartDocument">
            <a:avLst/>
          </a:prstGeom>
          <a:solidFill>
            <a:schemeClr val="bg1">
              <a:lumMod val="95000"/>
            </a:schemeClr>
          </a:solidFill>
          <a:ln w="25400">
            <a:noFill/>
            <a:miter lim="800000"/>
            <a:headEnd/>
            <a:tailEnd/>
          </a:ln>
          <a:effectLst>
            <a:outerShdw dist="107763" dir="2700000" algn="ctr" rotWithShape="0">
              <a:srgbClr val="B2B2B2">
                <a:alpha val="50000"/>
              </a:srgbClr>
            </a:outerShdw>
          </a:effectLst>
        </p:spPr>
        <p:txBody>
          <a:bodyPr wrap="none" lIns="0" rIns="0" anchor="ctr"/>
          <a:lstStyle/>
          <a:p>
            <a:pPr algn="just"/>
            <a:endParaRPr lang="en-US" altLang="ja-JP" sz="800" dirty="0" smtClean="0">
              <a:solidFill>
                <a:schemeClr val="tx1"/>
              </a:solidFill>
              <a:latin typeface="Lucida Console" pitchFamily="49" charset="0"/>
            </a:endParaRPr>
          </a:p>
          <a:p>
            <a:pPr algn="just"/>
            <a:r>
              <a:rPr lang="en-US" altLang="ja-JP" sz="800" dirty="0" smtClean="0">
                <a:solidFill>
                  <a:schemeClr val="tx1"/>
                </a:solidFill>
                <a:latin typeface="Lucida Console" pitchFamily="49" charset="0"/>
              </a:rPr>
              <a:t>#include</a:t>
            </a:r>
            <a:r>
              <a:rPr lang="ja-JP" altLang="en-US" sz="800" dirty="0" smtClean="0">
                <a:solidFill>
                  <a:schemeClr val="tx1"/>
                </a:solidFill>
                <a:latin typeface="Lucida Console" pitchFamily="49" charset="0"/>
              </a:rPr>
              <a:t> </a:t>
            </a:r>
            <a:r>
              <a:rPr lang="en-US" altLang="ja-JP" sz="800" dirty="0" smtClean="0">
                <a:solidFill>
                  <a:schemeClr val="tx1"/>
                </a:solidFill>
                <a:latin typeface="Lucida Console" pitchFamily="49" charset="0"/>
              </a:rPr>
              <a:t>&lt;</a:t>
            </a:r>
            <a:r>
              <a:rPr lang="en-US" altLang="ja-JP" sz="800" dirty="0" err="1" smtClean="0">
                <a:solidFill>
                  <a:schemeClr val="tx1"/>
                </a:solidFill>
                <a:latin typeface="Lucida Console" pitchFamily="49" charset="0"/>
              </a:rPr>
              <a:t>stdio.h</a:t>
            </a:r>
            <a:r>
              <a:rPr lang="en-US" altLang="ja-JP" sz="800" dirty="0" smtClean="0">
                <a:solidFill>
                  <a:schemeClr val="tx1"/>
                </a:solidFill>
                <a:latin typeface="Lucida Console" pitchFamily="49" charset="0"/>
              </a:rPr>
              <a:t>&gt;</a:t>
            </a:r>
          </a:p>
          <a:p>
            <a:pPr algn="just"/>
            <a:r>
              <a:rPr lang="ja-JP" altLang="en-US" sz="800" dirty="0" smtClean="0">
                <a:solidFill>
                  <a:schemeClr val="tx1"/>
                </a:solidFill>
                <a:latin typeface="Lucida Console" pitchFamily="49" charset="0"/>
              </a:rPr>
              <a:t>　</a:t>
            </a:r>
            <a:r>
              <a:rPr lang="en-US" altLang="ja-JP" sz="800" dirty="0" smtClean="0">
                <a:solidFill>
                  <a:schemeClr val="tx1"/>
                </a:solidFill>
                <a:latin typeface="Lucida Console" pitchFamily="49" charset="0"/>
              </a:rPr>
              <a:t>main()</a:t>
            </a:r>
          </a:p>
          <a:p>
            <a:pPr algn="just"/>
            <a:r>
              <a:rPr lang="ja-JP" altLang="en-US" sz="800" dirty="0" smtClean="0">
                <a:solidFill>
                  <a:schemeClr val="tx1"/>
                </a:solidFill>
                <a:latin typeface="Lucida Console" pitchFamily="49" charset="0"/>
              </a:rPr>
              <a:t>　　</a:t>
            </a:r>
            <a:r>
              <a:rPr lang="en-US" altLang="ja-JP" sz="800" dirty="0" smtClean="0">
                <a:solidFill>
                  <a:schemeClr val="tx1"/>
                </a:solidFill>
                <a:latin typeface="Lucida Console" pitchFamily="49" charset="0"/>
              </a:rPr>
              <a:t>“</a:t>
            </a:r>
            <a:r>
              <a:rPr lang="ja-JP" altLang="en-US" sz="800" dirty="0" smtClean="0">
                <a:solidFill>
                  <a:schemeClr val="tx1"/>
                </a:solidFill>
                <a:latin typeface="Lucida Console" pitchFamily="49" charset="0"/>
              </a:rPr>
              <a:t>・・・・・・・・・・・・・</a:t>
            </a:r>
            <a:r>
              <a:rPr lang="en-US" altLang="ja-JP" sz="800" dirty="0" smtClean="0">
                <a:solidFill>
                  <a:schemeClr val="tx1"/>
                </a:solidFill>
                <a:latin typeface="Lucida Console" pitchFamily="49" charset="0"/>
              </a:rPr>
              <a:t>”</a:t>
            </a:r>
          </a:p>
          <a:p>
            <a:pPr algn="ctr"/>
            <a:r>
              <a:rPr lang="ja-JP" altLang="en-US" sz="800" dirty="0" smtClean="0">
                <a:solidFill>
                  <a:schemeClr val="tx1"/>
                </a:solidFill>
                <a:latin typeface="Lucida Console" pitchFamily="49" charset="0"/>
              </a:rPr>
              <a:t>・</a:t>
            </a:r>
            <a:endParaRPr lang="en-US" altLang="ja-JP" sz="800" dirty="0" smtClean="0">
              <a:solidFill>
                <a:schemeClr val="tx1"/>
              </a:solidFill>
              <a:latin typeface="Lucida Console" pitchFamily="49" charset="0"/>
            </a:endParaRPr>
          </a:p>
          <a:p>
            <a:pPr algn="ctr"/>
            <a:r>
              <a:rPr lang="ja-JP" altLang="en-US" sz="800" dirty="0" smtClean="0">
                <a:solidFill>
                  <a:schemeClr val="tx1"/>
                </a:solidFill>
                <a:latin typeface="Lucida Console" pitchFamily="49" charset="0"/>
              </a:rPr>
              <a:t>・</a:t>
            </a:r>
            <a:endParaRPr lang="en-US" altLang="ja-JP" sz="800" dirty="0" smtClean="0">
              <a:solidFill>
                <a:schemeClr val="tx1"/>
              </a:solidFill>
              <a:latin typeface="Lucida Console" pitchFamily="49" charset="0"/>
            </a:endParaRPr>
          </a:p>
        </p:txBody>
      </p:sp>
      <p:sp>
        <p:nvSpPr>
          <p:cNvPr id="20" name="AutoShape 11"/>
          <p:cNvSpPr>
            <a:spLocks noChangeArrowheads="1"/>
          </p:cNvSpPr>
          <p:nvPr/>
        </p:nvSpPr>
        <p:spPr bwMode="auto">
          <a:xfrm>
            <a:off x="7634667" y="3327773"/>
            <a:ext cx="1531588" cy="869884"/>
          </a:xfrm>
          <a:prstGeom prst="flowChartDocument">
            <a:avLst/>
          </a:prstGeom>
          <a:solidFill>
            <a:schemeClr val="bg1">
              <a:lumMod val="95000"/>
            </a:schemeClr>
          </a:solidFill>
          <a:ln w="25400">
            <a:noFill/>
            <a:miter lim="800000"/>
            <a:headEnd/>
            <a:tailEnd/>
          </a:ln>
          <a:effectLst>
            <a:outerShdw dist="107763" dir="2700000" algn="ctr" rotWithShape="0">
              <a:srgbClr val="B2B2B2">
                <a:alpha val="50000"/>
              </a:srgbClr>
            </a:outerShdw>
          </a:effectLst>
        </p:spPr>
        <p:txBody>
          <a:bodyPr wrap="none" lIns="0" rIns="0" anchor="ctr"/>
          <a:lstStyle/>
          <a:p>
            <a:pPr algn="just"/>
            <a:endParaRPr lang="en-US" altLang="ja-JP" sz="800" dirty="0" smtClean="0">
              <a:solidFill>
                <a:schemeClr val="tx1"/>
              </a:solidFill>
              <a:latin typeface="Lucida Console" pitchFamily="49" charset="0"/>
            </a:endParaRPr>
          </a:p>
          <a:p>
            <a:pPr algn="just"/>
            <a:r>
              <a:rPr lang="en-US" altLang="ja-JP" sz="800" dirty="0" smtClean="0">
                <a:solidFill>
                  <a:schemeClr val="tx1"/>
                </a:solidFill>
                <a:latin typeface="Lucida Console" pitchFamily="49" charset="0"/>
              </a:rPr>
              <a:t>#include</a:t>
            </a:r>
            <a:r>
              <a:rPr lang="ja-JP" altLang="en-US" sz="800" dirty="0" smtClean="0">
                <a:solidFill>
                  <a:schemeClr val="tx1"/>
                </a:solidFill>
                <a:latin typeface="Lucida Console" pitchFamily="49" charset="0"/>
              </a:rPr>
              <a:t> </a:t>
            </a:r>
            <a:r>
              <a:rPr lang="en-US" altLang="ja-JP" sz="800" dirty="0" smtClean="0">
                <a:solidFill>
                  <a:schemeClr val="tx1"/>
                </a:solidFill>
                <a:latin typeface="Lucida Console" pitchFamily="49" charset="0"/>
              </a:rPr>
              <a:t>&lt;</a:t>
            </a:r>
            <a:r>
              <a:rPr lang="en-US" altLang="ja-JP" sz="800" dirty="0" err="1" smtClean="0">
                <a:solidFill>
                  <a:schemeClr val="tx1"/>
                </a:solidFill>
                <a:latin typeface="Lucida Console" pitchFamily="49" charset="0"/>
              </a:rPr>
              <a:t>stdio.h</a:t>
            </a:r>
            <a:r>
              <a:rPr lang="en-US" altLang="ja-JP" sz="800" dirty="0" smtClean="0">
                <a:solidFill>
                  <a:schemeClr val="tx1"/>
                </a:solidFill>
                <a:latin typeface="Lucida Console" pitchFamily="49" charset="0"/>
              </a:rPr>
              <a:t>&gt;</a:t>
            </a:r>
          </a:p>
          <a:p>
            <a:pPr algn="just"/>
            <a:r>
              <a:rPr lang="ja-JP" altLang="en-US" sz="800" dirty="0" smtClean="0">
                <a:solidFill>
                  <a:schemeClr val="tx1"/>
                </a:solidFill>
                <a:latin typeface="Lucida Console" pitchFamily="49" charset="0"/>
              </a:rPr>
              <a:t>　</a:t>
            </a:r>
            <a:r>
              <a:rPr lang="en-US" altLang="ja-JP" sz="800" dirty="0" smtClean="0">
                <a:solidFill>
                  <a:schemeClr val="tx1"/>
                </a:solidFill>
                <a:latin typeface="Lucida Console" pitchFamily="49" charset="0"/>
              </a:rPr>
              <a:t>main()</a:t>
            </a:r>
          </a:p>
          <a:p>
            <a:pPr algn="just"/>
            <a:r>
              <a:rPr lang="ja-JP" altLang="en-US" sz="800" dirty="0" smtClean="0">
                <a:solidFill>
                  <a:schemeClr val="tx1"/>
                </a:solidFill>
                <a:latin typeface="Lucida Console" pitchFamily="49" charset="0"/>
              </a:rPr>
              <a:t>　　</a:t>
            </a:r>
            <a:r>
              <a:rPr lang="en-US" altLang="ja-JP" sz="800" dirty="0">
                <a:solidFill>
                  <a:schemeClr val="tx1"/>
                </a:solidFill>
                <a:latin typeface="Lucida Console" pitchFamily="49" charset="0"/>
              </a:rPr>
              <a:t>“</a:t>
            </a:r>
            <a:r>
              <a:rPr lang="ja-JP" altLang="en-US" sz="800" dirty="0">
                <a:solidFill>
                  <a:schemeClr val="tx1"/>
                </a:solidFill>
                <a:latin typeface="Lucida Console" pitchFamily="49" charset="0"/>
              </a:rPr>
              <a:t>・・・・・・・・・・・・・</a:t>
            </a:r>
            <a:r>
              <a:rPr lang="en-US" altLang="ja-JP" sz="800" dirty="0" smtClean="0">
                <a:solidFill>
                  <a:schemeClr val="tx1"/>
                </a:solidFill>
                <a:latin typeface="Lucida Console" pitchFamily="49" charset="0"/>
              </a:rPr>
              <a:t>”</a:t>
            </a:r>
          </a:p>
          <a:p>
            <a:pPr algn="ctr"/>
            <a:r>
              <a:rPr lang="ja-JP" altLang="en-US" sz="800" dirty="0" smtClean="0">
                <a:solidFill>
                  <a:schemeClr val="tx1"/>
                </a:solidFill>
                <a:latin typeface="Lucida Console" pitchFamily="49" charset="0"/>
              </a:rPr>
              <a:t>・</a:t>
            </a:r>
            <a:endParaRPr lang="en-US" altLang="ja-JP" sz="800" dirty="0" smtClean="0">
              <a:solidFill>
                <a:schemeClr val="tx1"/>
              </a:solidFill>
              <a:latin typeface="Lucida Console" pitchFamily="49" charset="0"/>
            </a:endParaRPr>
          </a:p>
          <a:p>
            <a:pPr algn="ctr"/>
            <a:r>
              <a:rPr lang="ja-JP" altLang="en-US" sz="800" dirty="0" smtClean="0">
                <a:solidFill>
                  <a:schemeClr val="tx1"/>
                </a:solidFill>
                <a:latin typeface="Lucida Console" pitchFamily="49" charset="0"/>
              </a:rPr>
              <a:t>・</a:t>
            </a:r>
            <a:endParaRPr lang="en-US" altLang="ja-JP" sz="800" dirty="0" smtClean="0">
              <a:solidFill>
                <a:schemeClr val="tx1"/>
              </a:solidFill>
              <a:latin typeface="Lucida Console" pitchFamily="49" charset="0"/>
            </a:endParaRPr>
          </a:p>
        </p:txBody>
      </p:sp>
      <p:sp>
        <p:nvSpPr>
          <p:cNvPr id="2" name="テキスト ボックス 1"/>
          <p:cNvSpPr txBox="1"/>
          <p:nvPr/>
        </p:nvSpPr>
        <p:spPr bwMode="gray">
          <a:xfrm>
            <a:off x="5136959" y="2962681"/>
            <a:ext cx="1457433" cy="461665"/>
          </a:xfrm>
          <a:prstGeom prst="rect">
            <a:avLst/>
          </a:prstGeom>
          <a:noFill/>
          <a:ln w="3175" cap="rnd">
            <a:noFill/>
            <a:miter lim="800000"/>
            <a:headEnd/>
            <a:tailEnd/>
          </a:ln>
          <a:effectLst/>
        </p:spPr>
        <p:txBody>
          <a:bodyPr wrap="square" rtlCol="0">
            <a:spAutoFit/>
          </a:bodyPr>
          <a:lstStyle/>
          <a:p>
            <a:pPr fontAlgn="auto">
              <a:lnSpc>
                <a:spcPct val="100000"/>
              </a:lnSpc>
              <a:spcBef>
                <a:spcPts val="0"/>
              </a:spcBef>
              <a:spcAft>
                <a:spcPts val="300"/>
              </a:spcAft>
              <a:buClr>
                <a:srgbClr val="C00000"/>
              </a:buClr>
            </a:pPr>
            <a:r>
              <a:rPr kumimoji="0" lang="ja-JP" altLang="en-US" sz="1200" b="1" kern="0" dirty="0">
                <a:solidFill>
                  <a:schemeClr val="tx1">
                    <a:lumMod val="75000"/>
                    <a:lumOff val="25000"/>
                  </a:schemeClr>
                </a:solidFill>
                <a:latin typeface="Arial" pitchFamily="34" charset="0"/>
                <a:ea typeface="メイリオ" pitchFamily="50" charset="-128"/>
              </a:rPr>
              <a:t>公</a:t>
            </a:r>
            <a:r>
              <a:rPr kumimoji="0" lang="ja-JP" altLang="en-US" sz="1200" b="1" kern="0" dirty="0" smtClean="0">
                <a:solidFill>
                  <a:schemeClr val="tx1">
                    <a:lumMod val="75000"/>
                    <a:lumOff val="25000"/>
                  </a:schemeClr>
                </a:solidFill>
                <a:latin typeface="Arial" pitchFamily="34" charset="0"/>
                <a:ea typeface="メイリオ" pitchFamily="50" charset="-128"/>
              </a:rPr>
              <a:t>開</a:t>
            </a:r>
            <a:r>
              <a:rPr kumimoji="0" lang="ja-JP" altLang="en-US" sz="1200" b="1" kern="0" dirty="0">
                <a:solidFill>
                  <a:schemeClr val="tx1">
                    <a:lumMod val="75000"/>
                    <a:lumOff val="25000"/>
                  </a:schemeClr>
                </a:solidFill>
                <a:latin typeface="Arial" pitchFamily="34" charset="0"/>
                <a:ea typeface="メイリオ" pitchFamily="50" charset="-128"/>
              </a:rPr>
              <a:t>されてい</a:t>
            </a:r>
            <a:r>
              <a:rPr kumimoji="0" lang="ja-JP" altLang="en-US" sz="1200" b="1" kern="0" dirty="0" smtClean="0">
                <a:solidFill>
                  <a:schemeClr val="tx1">
                    <a:lumMod val="75000"/>
                    <a:lumOff val="25000"/>
                  </a:schemeClr>
                </a:solidFill>
                <a:latin typeface="Arial" pitchFamily="34" charset="0"/>
                <a:ea typeface="メイリオ" pitchFamily="50" charset="-128"/>
              </a:rPr>
              <a:t>るコード</a:t>
            </a:r>
          </a:p>
        </p:txBody>
      </p:sp>
      <p:sp>
        <p:nvSpPr>
          <p:cNvPr id="21" name="テキスト ボックス 20"/>
          <p:cNvSpPr txBox="1"/>
          <p:nvPr/>
        </p:nvSpPr>
        <p:spPr bwMode="gray">
          <a:xfrm>
            <a:off x="7618102" y="2962681"/>
            <a:ext cx="1457433" cy="276999"/>
          </a:xfrm>
          <a:prstGeom prst="rect">
            <a:avLst/>
          </a:prstGeom>
          <a:noFill/>
          <a:ln w="3175" cap="rnd">
            <a:noFill/>
            <a:miter lim="800000"/>
            <a:headEnd/>
            <a:tailEnd/>
          </a:ln>
          <a:effectLst/>
        </p:spPr>
        <p:txBody>
          <a:bodyPr wrap="square" rtlCol="0">
            <a:spAutoFit/>
          </a:bodyPr>
          <a:lstStyle/>
          <a:p>
            <a:pPr fontAlgn="auto">
              <a:lnSpc>
                <a:spcPct val="100000"/>
              </a:lnSpc>
              <a:spcBef>
                <a:spcPts val="0"/>
              </a:spcBef>
              <a:spcAft>
                <a:spcPts val="300"/>
              </a:spcAft>
              <a:buClr>
                <a:srgbClr val="C00000"/>
              </a:buClr>
            </a:pPr>
            <a:r>
              <a:rPr kumimoji="0" lang="ja-JP" altLang="en-US" sz="1200" b="1" kern="0" dirty="0" smtClean="0">
                <a:solidFill>
                  <a:schemeClr val="tx1">
                    <a:lumMod val="75000"/>
                    <a:lumOff val="25000"/>
                  </a:schemeClr>
                </a:solidFill>
                <a:latin typeface="Arial" pitchFamily="34" charset="0"/>
                <a:ea typeface="メイリオ" pitchFamily="50" charset="-128"/>
              </a:rPr>
              <a:t>開発したコード</a:t>
            </a:r>
          </a:p>
        </p:txBody>
      </p:sp>
      <p:sp>
        <p:nvSpPr>
          <p:cNvPr id="16" name="正方形/長方形 15"/>
          <p:cNvSpPr/>
          <p:nvPr/>
        </p:nvSpPr>
        <p:spPr bwMode="auto">
          <a:xfrm>
            <a:off x="197644" y="688975"/>
            <a:ext cx="9077325" cy="2176145"/>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 name="Text Box 31"/>
          <p:cNvSpPr txBox="1">
            <a:spLocks noChangeArrowheads="1"/>
          </p:cNvSpPr>
          <p:nvPr/>
        </p:nvSpPr>
        <p:spPr bwMode="gray">
          <a:xfrm>
            <a:off x="854090" y="1066972"/>
            <a:ext cx="8209446" cy="31016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600" b="1" spc="100" dirty="0" smtClean="0">
                <a:solidFill>
                  <a:schemeClr val="tx1">
                    <a:lumMod val="75000"/>
                    <a:lumOff val="25000"/>
                  </a:schemeClr>
                </a:solidFill>
                <a:latin typeface="Arial" pitchFamily="34" charset="0"/>
                <a:ea typeface="メイリオ" pitchFamily="50" charset="-128"/>
              </a:rPr>
              <a:t>誰でもソースコードを見て</a:t>
            </a: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を活用し、開発生産性の向上を図ることができる一方で、開発したプログラムのソースコードに、公開されている</a:t>
            </a: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のソースコードが意図しないで混入していた場合･･･</a:t>
            </a:r>
          </a:p>
        </p:txBody>
      </p:sp>
      <p:sp>
        <p:nvSpPr>
          <p:cNvPr id="29" name="Text Box 31"/>
          <p:cNvSpPr txBox="1">
            <a:spLocks noChangeArrowheads="1"/>
          </p:cNvSpPr>
          <p:nvPr/>
        </p:nvSpPr>
        <p:spPr bwMode="gray">
          <a:xfrm>
            <a:off x="361273" y="3145205"/>
            <a:ext cx="4506552" cy="791515"/>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当社では、通常プログラムの開発時には素材とした</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技術情報、要員、開発履歴を記録し、開発プログラムの</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構成管理を行うこととしています。</a:t>
            </a:r>
            <a:br>
              <a:rPr lang="ja-JP" altLang="en-US" sz="1200" b="1" spc="100" dirty="0" smtClean="0">
                <a:solidFill>
                  <a:schemeClr val="tx1">
                    <a:lumMod val="75000"/>
                    <a:lumOff val="25000"/>
                  </a:schemeClr>
                </a:solidFill>
                <a:latin typeface="Arial" pitchFamily="34" charset="0"/>
                <a:ea typeface="メイリオ" pitchFamily="50" charset="-128"/>
              </a:rPr>
            </a:b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をプログラムの開発素材として活用する際は、</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の名称、バージョン、ライセンスを記録し、</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記録した以外の</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を活用しないでプログラム開発を</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行うことが大切です。</a:t>
            </a:r>
          </a:p>
        </p:txBody>
      </p:sp>
      <p:sp>
        <p:nvSpPr>
          <p:cNvPr id="26" name="テキスト ボックス 25"/>
          <p:cNvSpPr txBox="1"/>
          <p:nvPr/>
        </p:nvSpPr>
        <p:spPr bwMode="gray">
          <a:xfrm>
            <a:off x="6692205" y="3744795"/>
            <a:ext cx="1036878" cy="276999"/>
          </a:xfrm>
          <a:prstGeom prst="rect">
            <a:avLst/>
          </a:prstGeom>
          <a:noFill/>
          <a:ln w="3175" cap="rnd">
            <a:noFill/>
            <a:miter lim="800000"/>
            <a:headEnd/>
            <a:tailEnd/>
          </a:ln>
          <a:effectLst/>
        </p:spPr>
        <p:txBody>
          <a:bodyPr wrap="square" rtlCol="0">
            <a:spAutoFit/>
          </a:bodyPr>
          <a:lstStyle/>
          <a:p>
            <a:pPr algn="ctr" fontAlgn="auto">
              <a:lnSpc>
                <a:spcPct val="100000"/>
              </a:lnSpc>
              <a:spcBef>
                <a:spcPts val="0"/>
              </a:spcBef>
              <a:spcAft>
                <a:spcPts val="300"/>
              </a:spcAft>
              <a:buClr>
                <a:srgbClr val="C00000"/>
              </a:buClr>
            </a:pPr>
            <a:r>
              <a:rPr kumimoji="0" lang="ja-JP" altLang="en-US" sz="1200" b="1" kern="0" dirty="0">
                <a:solidFill>
                  <a:srgbClr val="F6167B"/>
                </a:solidFill>
                <a:latin typeface="Arial" pitchFamily="34" charset="0"/>
                <a:ea typeface="メイリオ" pitchFamily="50" charset="-128"/>
              </a:rPr>
              <a:t>引用</a:t>
            </a:r>
            <a:r>
              <a:rPr kumimoji="0" lang="ja-JP" altLang="en-US" sz="1200" b="1" kern="0" dirty="0" smtClean="0">
                <a:solidFill>
                  <a:srgbClr val="F6167B"/>
                </a:solidFill>
                <a:latin typeface="Arial" pitchFamily="34" charset="0"/>
                <a:ea typeface="メイリオ" pitchFamily="50" charset="-128"/>
              </a:rPr>
              <a:t>したら</a:t>
            </a:r>
          </a:p>
        </p:txBody>
      </p:sp>
      <p:grpSp>
        <p:nvGrpSpPr>
          <p:cNvPr id="38" name="グループ化 37"/>
          <p:cNvGrpSpPr/>
          <p:nvPr/>
        </p:nvGrpSpPr>
        <p:grpSpPr>
          <a:xfrm>
            <a:off x="5015132" y="3958290"/>
            <a:ext cx="3102003" cy="1119042"/>
            <a:chOff x="3008192" y="4031541"/>
            <a:chExt cx="3102003" cy="1103558"/>
          </a:xfrm>
          <a:solidFill>
            <a:srgbClr val="71C9E5"/>
          </a:solidFill>
          <a:effectLst>
            <a:outerShdw blurRad="50800" dist="38100" dir="2700000" algn="tl" rotWithShape="0">
              <a:prstClr val="black">
                <a:alpha val="40000"/>
              </a:prstClr>
            </a:outerShdw>
          </a:effectLst>
        </p:grpSpPr>
        <p:sp>
          <p:nvSpPr>
            <p:cNvPr id="39" name="二等辺三角形 38"/>
            <p:cNvSpPr/>
            <p:nvPr/>
          </p:nvSpPr>
          <p:spPr bwMode="auto">
            <a:xfrm rot="1783705" flipH="1">
              <a:off x="4777043" y="4031541"/>
              <a:ext cx="235862" cy="71754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40" name="角丸四角形 39"/>
            <p:cNvSpPr/>
            <p:nvPr/>
          </p:nvSpPr>
          <p:spPr bwMode="auto">
            <a:xfrm>
              <a:off x="3008192" y="4429591"/>
              <a:ext cx="3102003" cy="705508"/>
            </a:xfrm>
            <a:prstGeom prst="roundRect">
              <a:avLst>
                <a:gd name="adj" fmla="val 9050"/>
              </a:avLst>
            </a:prstGeom>
            <a:grpFill/>
            <a:ln w="9525">
              <a:noFill/>
              <a:miter lim="800000"/>
              <a:headEnd/>
              <a:tailEnd/>
            </a:ln>
            <a:effectLst/>
          </p:spPr>
          <p:txBody>
            <a:bodyPr wrap="square" lIns="108000" tIns="72000" rIns="108000" bIns="72000" rtlCol="0" anchor="ctr" anchorCtr="0">
              <a:noAutofit/>
            </a:bodyPr>
            <a:lstStyle/>
            <a:p>
              <a:pPr>
                <a:lnSpc>
                  <a:spcPct val="150000"/>
                </a:lnSpc>
              </a:pPr>
              <a:r>
                <a:rPr lang="ja-JP" altLang="en-US" sz="1400" b="1" spc="100" dirty="0">
                  <a:solidFill>
                    <a:schemeClr val="tx1">
                      <a:lumMod val="75000"/>
                      <a:lumOff val="25000"/>
                    </a:schemeClr>
                  </a:solidFill>
                  <a:latin typeface="Arial" pitchFamily="34" charset="0"/>
                  <a:ea typeface="メイリオ" pitchFamily="50" charset="-128"/>
                </a:rPr>
                <a:t>引用</a:t>
              </a:r>
              <a:r>
                <a:rPr lang="ja-JP" altLang="en-US" sz="1400" b="1" spc="100" dirty="0" smtClean="0">
                  <a:solidFill>
                    <a:schemeClr val="tx1">
                      <a:lumMod val="75000"/>
                      <a:lumOff val="25000"/>
                    </a:schemeClr>
                  </a:solidFill>
                  <a:latin typeface="Arial" pitchFamily="34" charset="0"/>
                  <a:ea typeface="メイリオ" pitchFamily="50" charset="-128"/>
                </a:rPr>
                <a:t>した</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の名称</a:t>
              </a: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バージョン</a:t>
              </a:r>
              <a:r>
                <a:rPr lang="ja-JP" altLang="en-US" sz="1400" b="1" spc="100" dirty="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ライセンスの告知等が必要！</a:t>
              </a:r>
              <a:endParaRPr kumimoji="1" lang="ja-JP" altLang="en-US" sz="1400" b="1" spc="100" dirty="0" smtClean="0">
                <a:solidFill>
                  <a:schemeClr val="tx1">
                    <a:lumMod val="75000"/>
                    <a:lumOff val="25000"/>
                  </a:schemeClr>
                </a:solidFill>
                <a:latin typeface="Arial" pitchFamily="34" charset="0"/>
                <a:ea typeface="メイリオ" pitchFamily="50" charset="-128"/>
              </a:endParaRPr>
            </a:p>
          </p:txBody>
        </p:sp>
      </p:grpSp>
      <p:pic>
        <p:nvPicPr>
          <p:cNvPr id="43" name="図 42" descr="1.png"/>
          <p:cNvPicPr>
            <a:picLocks noChangeAspect="1"/>
          </p:cNvPicPr>
          <p:nvPr/>
        </p:nvPicPr>
        <p:blipFill>
          <a:blip r:embed="rId3"/>
          <a:srcRect l="28933" t="32704" r="25558" b="22013"/>
          <a:stretch>
            <a:fillRect/>
          </a:stretch>
        </p:blipFill>
        <p:spPr>
          <a:xfrm>
            <a:off x="8096033" y="4303060"/>
            <a:ext cx="1086142" cy="1080739"/>
          </a:xfrm>
          <a:prstGeom prst="rect">
            <a:avLst/>
          </a:prstGeom>
        </p:spPr>
      </p:pic>
      <p:cxnSp>
        <p:nvCxnSpPr>
          <p:cNvPr id="48" name="直線コネクタ 47"/>
          <p:cNvCxnSpPr/>
          <p:nvPr/>
        </p:nvCxnSpPr>
        <p:spPr bwMode="auto">
          <a:xfrm>
            <a:off x="287199" y="3014490"/>
            <a:ext cx="4574512" cy="0"/>
          </a:xfrm>
          <a:prstGeom prst="line">
            <a:avLst/>
          </a:prstGeom>
          <a:noFill/>
          <a:ln w="19050" cap="flat" cmpd="sng" algn="ctr">
            <a:solidFill>
              <a:srgbClr val="87BAD3"/>
            </a:solidFill>
            <a:prstDash val="dash"/>
            <a:round/>
            <a:headEnd type="none" w="med" len="med"/>
            <a:tailEnd type="none" w="med" len="med"/>
          </a:ln>
          <a:effectLst/>
        </p:spPr>
      </p:cxnSp>
      <p:cxnSp>
        <p:nvCxnSpPr>
          <p:cNvPr id="50" name="直線コネクタ 49"/>
          <p:cNvCxnSpPr/>
          <p:nvPr/>
        </p:nvCxnSpPr>
        <p:spPr bwMode="auto">
          <a:xfrm>
            <a:off x="287199" y="5203919"/>
            <a:ext cx="4574512" cy="0"/>
          </a:xfrm>
          <a:prstGeom prst="line">
            <a:avLst/>
          </a:prstGeom>
          <a:noFill/>
          <a:ln w="19050" cap="flat" cmpd="sng" algn="ctr">
            <a:solidFill>
              <a:srgbClr val="87BAD3"/>
            </a:solidFill>
            <a:prstDash val="dash"/>
            <a:round/>
            <a:headEnd type="none" w="med" len="med"/>
            <a:tailEnd type="none" w="med" len="med"/>
          </a:ln>
          <a:effectLst/>
        </p:spPr>
      </p:cxnSp>
      <p:sp>
        <p:nvSpPr>
          <p:cNvPr id="35" name="テキスト ボックス 34"/>
          <p:cNvSpPr txBox="1"/>
          <p:nvPr/>
        </p:nvSpPr>
        <p:spPr>
          <a:xfrm>
            <a:off x="197644" y="591656"/>
            <a:ext cx="5474182"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smtClean="0">
                <a:solidFill>
                  <a:schemeClr val="bg1"/>
                </a:solidFill>
                <a:latin typeface="Arial" pitchFamily="34" charset="0"/>
                <a:ea typeface="メイリオ" pitchFamily="50" charset="-128"/>
              </a:rPr>
              <a:t>特徴　　</a:t>
            </a:r>
            <a:r>
              <a:rPr lang="ja-JP" altLang="en-US" sz="2200" b="1" spc="100" dirty="0" smtClean="0">
                <a:solidFill>
                  <a:schemeClr val="bg1"/>
                </a:solidFill>
                <a:latin typeface="Arial" pitchFamily="34" charset="0"/>
                <a:ea typeface="メイリオ" pitchFamily="50" charset="-128"/>
              </a:rPr>
              <a:t>ソースコードが公開されている</a:t>
            </a:r>
            <a:endParaRPr kumimoji="1" lang="ja-JP" altLang="en-US" sz="2200" b="1" spc="100" dirty="0" smtClean="0">
              <a:solidFill>
                <a:schemeClr val="bg1"/>
              </a:solidFill>
              <a:latin typeface="Arial" pitchFamily="34" charset="0"/>
              <a:ea typeface="メイリオ" pitchFamily="50" charset="-128"/>
            </a:endParaRPr>
          </a:p>
        </p:txBody>
      </p:sp>
      <p:sp>
        <p:nvSpPr>
          <p:cNvPr id="37" name="円/楕円 36"/>
          <p:cNvSpPr/>
          <p:nvPr/>
        </p:nvSpPr>
        <p:spPr bwMode="auto">
          <a:xfrm>
            <a:off x="957202" y="642400"/>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2000" b="1" spc="100" dirty="0" smtClean="0">
                <a:solidFill>
                  <a:srgbClr val="F6167B"/>
                </a:solidFill>
                <a:latin typeface="Arial" pitchFamily="34" charset="0"/>
                <a:ea typeface="メイリオ" pitchFamily="50" charset="-128"/>
              </a:rPr>
              <a:t>2</a:t>
            </a:r>
          </a:p>
        </p:txBody>
      </p:sp>
      <p:sp>
        <p:nvSpPr>
          <p:cNvPr id="41" name="角丸四角形 40"/>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1</a:t>
            </a:r>
            <a:endParaRPr kumimoji="1" lang="en-US" altLang="ja-JP" sz="2000" b="1" spc="100" dirty="0" smtClean="0">
              <a:solidFill>
                <a:schemeClr val="bg1"/>
              </a:solidFill>
              <a:latin typeface="Arial Black" pitchFamily="34" charset="0"/>
              <a:ea typeface="メイリオ" pitchFamily="50" charset="-128"/>
            </a:endParaRPr>
          </a:p>
        </p:txBody>
      </p:sp>
      <p:sp>
        <p:nvSpPr>
          <p:cNvPr id="34" name="テキスト ボックス 33"/>
          <p:cNvSpPr txBox="1"/>
          <p:nvPr/>
        </p:nvSpPr>
        <p:spPr>
          <a:xfrm>
            <a:off x="582706" y="2230848"/>
            <a:ext cx="8401750" cy="477500"/>
          </a:xfrm>
          <a:prstGeom prst="roundRect">
            <a:avLst>
              <a:gd name="adj" fmla="val 27980"/>
            </a:avLst>
          </a:prstGeom>
          <a:solidFill>
            <a:srgbClr val="F6167B"/>
          </a:solidFill>
        </p:spPr>
        <p:txBody>
          <a:bodyPr wrap="square" rtlCol="0" anchor="ctr">
            <a:spAutoFit/>
          </a:bodyPr>
          <a:lstStyle/>
          <a:p>
            <a:pPr algn="ctr">
              <a:lnSpc>
                <a:spcPct val="100000"/>
              </a:lnSpc>
            </a:pPr>
            <a:r>
              <a:rPr lang="en-US" altLang="ja-JP" sz="2000" b="1" spc="100" dirty="0" smtClean="0">
                <a:solidFill>
                  <a:schemeClr val="bg1"/>
                </a:solidFill>
                <a:latin typeface="Arial" pitchFamily="34" charset="0"/>
                <a:ea typeface="メイリオ" pitchFamily="50" charset="-128"/>
              </a:rPr>
              <a:t>OSS</a:t>
            </a:r>
            <a:r>
              <a:rPr lang="ja-JP" altLang="en-US" sz="2000" b="1" spc="100" dirty="0" smtClean="0">
                <a:solidFill>
                  <a:schemeClr val="bg1"/>
                </a:solidFill>
                <a:latin typeface="Arial" pitchFamily="34" charset="0"/>
                <a:ea typeface="メイリオ" pitchFamily="50" charset="-128"/>
              </a:rPr>
              <a:t>の著作権者から著作権侵害の訴えを受けるおそれがある</a:t>
            </a:r>
          </a:p>
        </p:txBody>
      </p:sp>
      <p:sp>
        <p:nvSpPr>
          <p:cNvPr id="36" name="下矢印 35"/>
          <p:cNvSpPr/>
          <p:nvPr/>
        </p:nvSpPr>
        <p:spPr bwMode="auto">
          <a:xfrm rot="16200000">
            <a:off x="370775" y="2223254"/>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 name="右矢印 2"/>
          <p:cNvSpPr/>
          <p:nvPr/>
        </p:nvSpPr>
        <p:spPr bwMode="auto">
          <a:xfrm>
            <a:off x="6977575" y="3446887"/>
            <a:ext cx="457200" cy="297908"/>
          </a:xfrm>
          <a:prstGeom prst="rightArrow">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6812697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グループ化 290"/>
          <p:cNvGrpSpPr/>
          <p:nvPr/>
        </p:nvGrpSpPr>
        <p:grpSpPr>
          <a:xfrm>
            <a:off x="2995503" y="3928404"/>
            <a:ext cx="1986059" cy="979836"/>
            <a:chOff x="4245405" y="3699292"/>
            <a:chExt cx="1986059" cy="979836"/>
          </a:xfrm>
        </p:grpSpPr>
        <p:grpSp>
          <p:nvGrpSpPr>
            <p:cNvPr id="292" name="グループ化 110"/>
            <p:cNvGrpSpPr/>
            <p:nvPr/>
          </p:nvGrpSpPr>
          <p:grpSpPr>
            <a:xfrm>
              <a:off x="4245405" y="3699292"/>
              <a:ext cx="1986059" cy="979836"/>
              <a:chOff x="821485" y="1659677"/>
              <a:chExt cx="2131142" cy="1051417"/>
            </a:xfrm>
          </p:grpSpPr>
          <p:sp>
            <p:nvSpPr>
              <p:cNvPr id="294" name="円/楕円 293"/>
              <p:cNvSpPr/>
              <p:nvPr/>
            </p:nvSpPr>
            <p:spPr bwMode="auto">
              <a:xfrm>
                <a:off x="821485" y="244562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95" name="グループ化 47"/>
              <p:cNvGrpSpPr/>
              <p:nvPr/>
            </p:nvGrpSpPr>
            <p:grpSpPr>
              <a:xfrm>
                <a:off x="1171023" y="1659677"/>
                <a:ext cx="1385520" cy="996748"/>
                <a:chOff x="1401098" y="1104897"/>
                <a:chExt cx="1385520" cy="996748"/>
              </a:xfrm>
            </p:grpSpPr>
            <p:grpSp>
              <p:nvGrpSpPr>
                <p:cNvPr id="296" name="グループ化 22"/>
                <p:cNvGrpSpPr/>
                <p:nvPr/>
              </p:nvGrpSpPr>
              <p:grpSpPr>
                <a:xfrm>
                  <a:off x="1401098" y="1104897"/>
                  <a:ext cx="1385520" cy="996748"/>
                  <a:chOff x="-1069258" y="1215510"/>
                  <a:chExt cx="2470355" cy="1777182"/>
                </a:xfrm>
              </p:grpSpPr>
              <p:sp>
                <p:nvSpPr>
                  <p:cNvPr id="304" name="台形 303"/>
                  <p:cNvSpPr/>
                  <p:nvPr/>
                </p:nvSpPr>
                <p:spPr bwMode="auto">
                  <a:xfrm rot="16200000">
                    <a:off x="-1013950" y="1160202"/>
                    <a:ext cx="1777181" cy="1887797"/>
                  </a:xfrm>
                  <a:prstGeom prst="trapezoid">
                    <a:avLst>
                      <a:gd name="adj" fmla="val 9232"/>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5" name="台形 304"/>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97" name="台形 296"/>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8" name="台形 297"/>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9" name="台形 298"/>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0" name="台形 299"/>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1" name="台形 300"/>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2" name="台形 301"/>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3" name="フリーフォーム 302"/>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93" name="テキスト ボックス 292"/>
            <p:cNvSpPr txBox="1"/>
            <p:nvPr/>
          </p:nvSpPr>
          <p:spPr bwMode="gray">
            <a:xfrm>
              <a:off x="4641414" y="3899066"/>
              <a:ext cx="1082171"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ja-JP" altLang="en-US" sz="2800" b="1" kern="0" dirty="0" smtClean="0">
                  <a:solidFill>
                    <a:srgbClr val="E94C37"/>
                  </a:solidFill>
                  <a:latin typeface="Arial" pitchFamily="34" charset="0"/>
                  <a:ea typeface="メイリオ" pitchFamily="50" charset="-128"/>
                </a:rPr>
                <a:t>当社</a:t>
              </a:r>
            </a:p>
          </p:txBody>
        </p:sp>
      </p:grpSp>
      <p:sp>
        <p:nvSpPr>
          <p:cNvPr id="8" name="タイトル 7"/>
          <p:cNvSpPr>
            <a:spLocks noGrp="1"/>
          </p:cNvSpPr>
          <p:nvPr>
            <p:ph type="title"/>
          </p:nvPr>
        </p:nvSpPr>
        <p:spPr>
          <a:xfrm>
            <a:off x="284027" y="207820"/>
            <a:ext cx="7786257" cy="348557"/>
          </a:xfrm>
        </p:spPr>
        <p:txBody>
          <a:bodyPr/>
          <a:lstStyle/>
          <a:p>
            <a:r>
              <a:rPr lang="en-US" altLang="ja-JP" dirty="0" smtClean="0"/>
              <a:t>3-4</a:t>
            </a:r>
            <a:r>
              <a:rPr lang="ja-JP" altLang="en-US" dirty="0" smtClean="0"/>
              <a:t>            </a:t>
            </a:r>
            <a:r>
              <a:rPr lang="en-US" altLang="ja-JP" dirty="0" smtClean="0"/>
              <a:t>OSS</a:t>
            </a:r>
            <a:r>
              <a:rPr lang="ja-JP" altLang="en-US" dirty="0" smtClean="0"/>
              <a:t>の特徴を知る③</a:t>
            </a:r>
            <a:endParaRPr lang="ja-JP" altLang="en-US" dirty="0"/>
          </a:p>
        </p:txBody>
      </p:sp>
      <p:sp>
        <p:nvSpPr>
          <p:cNvPr id="45" name="正方形/長方形 44"/>
          <p:cNvSpPr/>
          <p:nvPr/>
        </p:nvSpPr>
        <p:spPr bwMode="auto">
          <a:xfrm>
            <a:off x="197644" y="688976"/>
            <a:ext cx="9077325" cy="2376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3" name="Text Box 31"/>
          <p:cNvSpPr txBox="1">
            <a:spLocks noChangeArrowheads="1"/>
          </p:cNvSpPr>
          <p:nvPr/>
        </p:nvSpPr>
        <p:spPr bwMode="gray">
          <a:xfrm>
            <a:off x="371474" y="1117001"/>
            <a:ext cx="4637477" cy="756000"/>
          </a:xfrm>
          <a:prstGeom prst="roundRect">
            <a:avLst>
              <a:gd name="adj" fmla="val 6721"/>
            </a:avLst>
          </a:prstGeom>
          <a:solidFill>
            <a:srgbClr val="B4D3E2"/>
          </a:solidFill>
          <a:ln w="28575" cap="rnd">
            <a:noFill/>
            <a:prstDash val="sysDash"/>
            <a:miter lim="800000"/>
            <a:headEnd/>
            <a:tailEnd/>
          </a:ln>
          <a:effectLst/>
        </p:spPr>
        <p:txBody>
          <a:bodyPr wrap="square" lIns="72000" tIns="0" rIns="144000" bIns="0" anchor="ctr">
            <a:noAutofit/>
          </a:bodyPr>
          <a:lstStyle/>
          <a:p>
            <a:pPr marL="216000" indent="-216000">
              <a:lnSpc>
                <a:spcPct val="150000"/>
              </a:lnSpc>
              <a:buClr>
                <a:srgbClr val="1588A7"/>
              </a:buClr>
              <a:buSzPct val="86000"/>
              <a:buFont typeface="Wingdings" pitchFamily="2" charset="2"/>
              <a:buChar char="l"/>
              <a:defRPr/>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は商用ソフトウェアで実施されるような品質テストや第三者の権利調査は期待出来ない場合が多い</a:t>
            </a:r>
          </a:p>
        </p:txBody>
      </p:sp>
      <p:sp>
        <p:nvSpPr>
          <p:cNvPr id="55" name="テキスト ボックス 54"/>
          <p:cNvSpPr txBox="1"/>
          <p:nvPr/>
        </p:nvSpPr>
        <p:spPr>
          <a:xfrm>
            <a:off x="5293360" y="1117001"/>
            <a:ext cx="3697200" cy="756000"/>
          </a:xfrm>
          <a:prstGeom prst="roundRect">
            <a:avLst>
              <a:gd name="adj" fmla="val 11966"/>
            </a:avLst>
          </a:prstGeom>
          <a:solidFill>
            <a:srgbClr val="F6167B"/>
          </a:solidFill>
        </p:spPr>
        <p:txBody>
          <a:bodyPr wrap="square" lIns="144000" rtlCol="0" anchor="ctr">
            <a:noAutofit/>
          </a:bodyPr>
          <a:lstStyle/>
          <a:p>
            <a:pPr>
              <a:lnSpc>
                <a:spcPct val="100000"/>
              </a:lnSpc>
            </a:pPr>
            <a:r>
              <a:rPr lang="ja-JP" altLang="en-US" sz="1600" b="1" spc="100" dirty="0" smtClean="0">
                <a:solidFill>
                  <a:schemeClr val="bg1"/>
                </a:solidFill>
                <a:latin typeface="Arial" pitchFamily="34" charset="0"/>
                <a:ea typeface="メイリオ" pitchFamily="50" charset="-128"/>
              </a:rPr>
              <a:t>品質や第三者の権利侵害について</a:t>
            </a:r>
            <a:r>
              <a:rPr lang="en-US" altLang="ja-JP" sz="1600" b="1" spc="100" dirty="0" smtClean="0">
                <a:solidFill>
                  <a:schemeClr val="bg1"/>
                </a:solidFill>
                <a:latin typeface="Arial" pitchFamily="34" charset="0"/>
                <a:ea typeface="メイリオ" pitchFamily="50" charset="-128"/>
              </a:rPr>
              <a:t>OSS</a:t>
            </a:r>
            <a:r>
              <a:rPr lang="ja-JP" altLang="en-US" sz="1600" b="1" spc="100" dirty="0" smtClean="0">
                <a:solidFill>
                  <a:schemeClr val="bg1"/>
                </a:solidFill>
                <a:latin typeface="Arial" pitchFamily="34" charset="0"/>
                <a:ea typeface="メイリオ" pitchFamily="50" charset="-128"/>
              </a:rPr>
              <a:t>提供元からの保証はない</a:t>
            </a:r>
          </a:p>
        </p:txBody>
      </p:sp>
      <p:sp>
        <p:nvSpPr>
          <p:cNvPr id="57" name="テキスト ボックス 56"/>
          <p:cNvSpPr txBox="1"/>
          <p:nvPr/>
        </p:nvSpPr>
        <p:spPr>
          <a:xfrm>
            <a:off x="5293360" y="1944197"/>
            <a:ext cx="3698240" cy="936000"/>
          </a:xfrm>
          <a:prstGeom prst="roundRect">
            <a:avLst>
              <a:gd name="adj" fmla="val 9820"/>
            </a:avLst>
          </a:prstGeom>
          <a:solidFill>
            <a:srgbClr val="F6167B"/>
          </a:solidFill>
        </p:spPr>
        <p:txBody>
          <a:bodyPr wrap="square" lIns="144000" rtlCol="0" anchor="ctr">
            <a:noAutofit/>
          </a:bodyPr>
          <a:lstStyle/>
          <a:p>
            <a:pPr>
              <a:lnSpc>
                <a:spcPct val="100000"/>
              </a:lnSpc>
            </a:pPr>
            <a:r>
              <a:rPr lang="ja-JP" altLang="en-US" sz="1600" b="1" spc="100" dirty="0" smtClean="0">
                <a:solidFill>
                  <a:schemeClr val="bg1"/>
                </a:solidFill>
                <a:latin typeface="Arial" pitchFamily="34" charset="0"/>
                <a:ea typeface="メイリオ" pitchFamily="50" charset="-128"/>
              </a:rPr>
              <a:t>結果、損害が生じても</a:t>
            </a:r>
            <a:r>
              <a:rPr lang="en-US" altLang="ja-JP" sz="1600" b="1" spc="100" dirty="0" smtClean="0">
                <a:solidFill>
                  <a:schemeClr val="bg1"/>
                </a:solidFill>
                <a:latin typeface="Arial" pitchFamily="34" charset="0"/>
                <a:ea typeface="メイリオ" pitchFamily="50" charset="-128"/>
              </a:rPr>
              <a:t>OSS</a:t>
            </a:r>
            <a:r>
              <a:rPr lang="ja-JP" altLang="en-US" sz="1600" b="1" spc="100" dirty="0" smtClean="0">
                <a:solidFill>
                  <a:schemeClr val="bg1"/>
                </a:solidFill>
                <a:latin typeface="Arial" pitchFamily="34" charset="0"/>
                <a:ea typeface="メイリオ" pitchFamily="50" charset="-128"/>
              </a:rPr>
              <a:t>提供元からの補償はない</a:t>
            </a:r>
          </a:p>
        </p:txBody>
      </p:sp>
      <p:sp>
        <p:nvSpPr>
          <p:cNvPr id="63" name="Text Box 31"/>
          <p:cNvSpPr txBox="1">
            <a:spLocks noChangeArrowheads="1"/>
          </p:cNvSpPr>
          <p:nvPr/>
        </p:nvSpPr>
        <p:spPr bwMode="gray">
          <a:xfrm>
            <a:off x="371475" y="1944197"/>
            <a:ext cx="4637476" cy="936000"/>
          </a:xfrm>
          <a:prstGeom prst="roundRect">
            <a:avLst>
              <a:gd name="adj" fmla="val 6721"/>
            </a:avLst>
          </a:prstGeom>
          <a:solidFill>
            <a:srgbClr val="B4D3E2"/>
          </a:solidFill>
          <a:ln w="28575" cap="rnd">
            <a:noFill/>
            <a:prstDash val="sysDash"/>
            <a:miter lim="800000"/>
            <a:headEnd/>
            <a:tailEnd/>
          </a:ln>
          <a:effectLst/>
        </p:spPr>
        <p:txBody>
          <a:bodyPr wrap="square" lIns="72000" tIns="0" rIns="144000" bIns="0" anchor="ctr">
            <a:noAutofit/>
          </a:bodyPr>
          <a:lstStyle/>
          <a:p>
            <a:pPr marL="216000" indent="-216000">
              <a:lnSpc>
                <a:spcPct val="150000"/>
              </a:lnSpc>
              <a:buClr>
                <a:srgbClr val="1588A7"/>
              </a:buClr>
              <a:buSzPct val="86000"/>
              <a:buFont typeface="Wingdings" pitchFamily="2" charset="2"/>
              <a:buChar char="l"/>
              <a:defRPr/>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を利用した製品に不具合が生じたり、</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使用や販売について第三者から知財権侵害の訴訟が</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提起される可能性がある</a:t>
            </a:r>
          </a:p>
        </p:txBody>
      </p:sp>
      <p:grpSp>
        <p:nvGrpSpPr>
          <p:cNvPr id="139" name="グループ化 138"/>
          <p:cNvGrpSpPr/>
          <p:nvPr/>
        </p:nvGrpSpPr>
        <p:grpSpPr>
          <a:xfrm>
            <a:off x="153909" y="3150380"/>
            <a:ext cx="1706880" cy="924560"/>
            <a:chOff x="375920" y="3556000"/>
            <a:chExt cx="1706880" cy="924560"/>
          </a:xfrm>
        </p:grpSpPr>
        <p:grpSp>
          <p:nvGrpSpPr>
            <p:cNvPr id="95" name="グループ化 94"/>
            <p:cNvGrpSpPr/>
            <p:nvPr/>
          </p:nvGrpSpPr>
          <p:grpSpPr>
            <a:xfrm>
              <a:off x="375920" y="3556000"/>
              <a:ext cx="1706880" cy="924560"/>
              <a:chOff x="-2600960" y="2824480"/>
              <a:chExt cx="1463040" cy="894080"/>
            </a:xfrm>
          </p:grpSpPr>
          <p:sp>
            <p:nvSpPr>
              <p:cNvPr id="90" name="円/楕円 89"/>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1" name="円/楕円 90"/>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2" name="円/楕円 91"/>
              <p:cNvSpPr/>
              <p:nvPr/>
            </p:nvSpPr>
            <p:spPr bwMode="auto">
              <a:xfrm rot="20505470">
                <a:off x="-1950720" y="29362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3" name="円/楕円 92"/>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4" name="円/楕円 93"/>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96" name="テキスト ボックス 95"/>
            <p:cNvSpPr txBox="1"/>
            <p:nvPr/>
          </p:nvSpPr>
          <p:spPr>
            <a:xfrm>
              <a:off x="421640" y="3779520"/>
              <a:ext cx="1579880" cy="480131"/>
            </a:xfrm>
            <a:prstGeom prst="rect">
              <a:avLst/>
            </a:prstGeom>
            <a:noFill/>
          </p:spPr>
          <p:txBody>
            <a:bodyPr wrap="square" rtlCol="0">
              <a:spAutoFit/>
            </a:bodyPr>
            <a:lstStyle/>
            <a:p>
              <a:pPr algn="ctr"/>
              <a:r>
                <a:rPr kumimoji="1" lang="en-US" altLang="ja-JP" sz="1400" b="1" spc="100" dirty="0" smtClean="0">
                  <a:solidFill>
                    <a:schemeClr val="bg1"/>
                  </a:solidFill>
                  <a:latin typeface="Arial" pitchFamily="34" charset="0"/>
                  <a:ea typeface="メイリオ" pitchFamily="50" charset="-128"/>
                </a:rPr>
                <a:t>OSS</a:t>
              </a:r>
            </a:p>
            <a:p>
              <a:pPr algn="ctr"/>
              <a:r>
                <a:rPr lang="ja-JP" altLang="en-US" sz="1400" b="1" spc="100" dirty="0" smtClean="0">
                  <a:solidFill>
                    <a:schemeClr val="bg1"/>
                  </a:solidFill>
                  <a:latin typeface="Arial" pitchFamily="34" charset="0"/>
                  <a:ea typeface="メイリオ" pitchFamily="50" charset="-128"/>
                </a:rPr>
                <a:t>コミュニティ</a:t>
              </a:r>
              <a:endParaRPr kumimoji="1" lang="ja-JP" altLang="en-US" sz="1400" b="1" spc="100" dirty="0" smtClean="0">
                <a:solidFill>
                  <a:schemeClr val="bg1"/>
                </a:solidFill>
                <a:latin typeface="Arial" pitchFamily="34" charset="0"/>
                <a:ea typeface="メイリオ" pitchFamily="50" charset="-128"/>
              </a:endParaRPr>
            </a:p>
          </p:txBody>
        </p:sp>
      </p:grpSp>
      <p:grpSp>
        <p:nvGrpSpPr>
          <p:cNvPr id="142" name="グループ化 141"/>
          <p:cNvGrpSpPr/>
          <p:nvPr/>
        </p:nvGrpSpPr>
        <p:grpSpPr>
          <a:xfrm>
            <a:off x="7618159" y="3978419"/>
            <a:ext cx="1397993" cy="685363"/>
            <a:chOff x="6236765" y="3699295"/>
            <a:chExt cx="1397993" cy="685363"/>
          </a:xfrm>
        </p:grpSpPr>
        <p:grpSp>
          <p:nvGrpSpPr>
            <p:cNvPr id="125" name="グループ化 124"/>
            <p:cNvGrpSpPr/>
            <p:nvPr/>
          </p:nvGrpSpPr>
          <p:grpSpPr>
            <a:xfrm>
              <a:off x="6236765" y="3699295"/>
              <a:ext cx="1397993" cy="685363"/>
              <a:chOff x="821485" y="1659677"/>
              <a:chExt cx="2131142" cy="1044788"/>
            </a:xfrm>
          </p:grpSpPr>
          <p:sp>
            <p:nvSpPr>
              <p:cNvPr id="126" name="円/楕円 125"/>
              <p:cNvSpPr/>
              <p:nvPr/>
            </p:nvSpPr>
            <p:spPr bwMode="auto">
              <a:xfrm>
                <a:off x="821485" y="2438993"/>
                <a:ext cx="2131142" cy="265472"/>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27" name="グループ化 47"/>
              <p:cNvGrpSpPr/>
              <p:nvPr/>
            </p:nvGrpSpPr>
            <p:grpSpPr>
              <a:xfrm>
                <a:off x="1171023" y="1659677"/>
                <a:ext cx="1385520" cy="996748"/>
                <a:chOff x="1401098" y="1104897"/>
                <a:chExt cx="1385520" cy="996748"/>
              </a:xfrm>
            </p:grpSpPr>
            <p:grpSp>
              <p:nvGrpSpPr>
                <p:cNvPr id="128" name="グループ化 22"/>
                <p:cNvGrpSpPr/>
                <p:nvPr/>
              </p:nvGrpSpPr>
              <p:grpSpPr>
                <a:xfrm>
                  <a:off x="1401098" y="1104897"/>
                  <a:ext cx="1385520" cy="996748"/>
                  <a:chOff x="-1069258" y="1215510"/>
                  <a:chExt cx="2470355" cy="1777182"/>
                </a:xfrm>
              </p:grpSpPr>
              <p:sp>
                <p:nvSpPr>
                  <p:cNvPr id="136" name="台形 135"/>
                  <p:cNvSpPr/>
                  <p:nvPr/>
                </p:nvSpPr>
                <p:spPr bwMode="auto">
                  <a:xfrm rot="16200000">
                    <a:off x="-1013950" y="1160202"/>
                    <a:ext cx="1777181" cy="1887797"/>
                  </a:xfrm>
                  <a:prstGeom prst="trapezoid">
                    <a:avLst>
                      <a:gd name="adj" fmla="val 9232"/>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7" name="台形 136"/>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29" name="台形 128"/>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0" name="台形 129"/>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1" name="台形 130"/>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2" name="台形 131"/>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3" name="台形 132"/>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4" name="台形 133"/>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5" name="フリーフォーム 13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138" name="テキスト ボックス 137"/>
            <p:cNvSpPr txBox="1"/>
            <p:nvPr/>
          </p:nvSpPr>
          <p:spPr bwMode="gray">
            <a:xfrm>
              <a:off x="6460250" y="3929739"/>
              <a:ext cx="919089" cy="291618"/>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ja-JP" altLang="en-US" sz="1400" b="1" kern="0" dirty="0" smtClean="0">
                  <a:solidFill>
                    <a:schemeClr val="tx1">
                      <a:lumMod val="65000"/>
                      <a:lumOff val="35000"/>
                    </a:schemeClr>
                  </a:solidFill>
                  <a:latin typeface="Arial" pitchFamily="34" charset="0"/>
                  <a:ea typeface="メイリオ" pitchFamily="50" charset="-128"/>
                </a:rPr>
                <a:t>お客様</a:t>
              </a:r>
            </a:p>
          </p:txBody>
        </p:sp>
      </p:grpSp>
      <p:grpSp>
        <p:nvGrpSpPr>
          <p:cNvPr id="147" name="グループ化 146"/>
          <p:cNvGrpSpPr/>
          <p:nvPr/>
        </p:nvGrpSpPr>
        <p:grpSpPr>
          <a:xfrm>
            <a:off x="8749630" y="3693488"/>
            <a:ext cx="457200" cy="434795"/>
            <a:chOff x="-1615440" y="3464560"/>
            <a:chExt cx="599440" cy="570065"/>
          </a:xfrm>
          <a:solidFill>
            <a:schemeClr val="bg1">
              <a:lumMod val="75000"/>
            </a:schemeClr>
          </a:solidFill>
        </p:grpSpPr>
        <p:sp>
          <p:nvSpPr>
            <p:cNvPr id="143" name="円/楕円 142"/>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4" name="円/楕円 143"/>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5" name="円/楕円 144"/>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46" name="フリーフォーム 145"/>
            <p:cNvSpPr/>
            <p:nvPr/>
          </p:nvSpPr>
          <p:spPr bwMode="auto">
            <a:xfrm>
              <a:off x="-1615440" y="3657600"/>
              <a:ext cx="396240" cy="377025"/>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48" name="グループ化 147"/>
          <p:cNvGrpSpPr/>
          <p:nvPr/>
        </p:nvGrpSpPr>
        <p:grpSpPr>
          <a:xfrm rot="16871732">
            <a:off x="7545789" y="3742398"/>
            <a:ext cx="331654" cy="315400"/>
            <a:chOff x="-1615440" y="3464560"/>
            <a:chExt cx="599440" cy="570063"/>
          </a:xfrm>
          <a:solidFill>
            <a:schemeClr val="bg1">
              <a:lumMod val="75000"/>
            </a:schemeClr>
          </a:solidFill>
        </p:grpSpPr>
        <p:sp>
          <p:nvSpPr>
            <p:cNvPr id="149" name="円/楕円 148"/>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50" name="円/楕円 149"/>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51" name="円/楕円 150"/>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52" name="フリーフォーム 151"/>
            <p:cNvSpPr/>
            <p:nvPr/>
          </p:nvSpPr>
          <p:spPr bwMode="auto">
            <a:xfrm rot="21086569">
              <a:off x="-1615440" y="3657599"/>
              <a:ext cx="396240" cy="377024"/>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77" name="グループ化 176"/>
          <p:cNvGrpSpPr/>
          <p:nvPr/>
        </p:nvGrpSpPr>
        <p:grpSpPr>
          <a:xfrm>
            <a:off x="8474697" y="4720620"/>
            <a:ext cx="797196" cy="619399"/>
            <a:chOff x="-1579249" y="3803488"/>
            <a:chExt cx="937804" cy="728646"/>
          </a:xfrm>
        </p:grpSpPr>
        <p:grpSp>
          <p:nvGrpSpPr>
            <p:cNvPr id="175" name="グループ化 174"/>
            <p:cNvGrpSpPr/>
            <p:nvPr/>
          </p:nvGrpSpPr>
          <p:grpSpPr>
            <a:xfrm>
              <a:off x="-1239935" y="3803488"/>
              <a:ext cx="291973" cy="532266"/>
              <a:chOff x="-1172318" y="3777483"/>
              <a:chExt cx="434566" cy="792214"/>
            </a:xfrm>
            <a:gradFill flip="none" rotWithShape="1">
              <a:gsLst>
                <a:gs pos="0">
                  <a:schemeClr val="tx1"/>
                </a:gs>
                <a:gs pos="50000">
                  <a:schemeClr val="tx1">
                    <a:lumMod val="50000"/>
                    <a:lumOff val="50000"/>
                  </a:schemeClr>
                </a:gs>
                <a:gs pos="100000">
                  <a:schemeClr val="bg1">
                    <a:lumMod val="50000"/>
                  </a:schemeClr>
                </a:gs>
              </a:gsLst>
              <a:lin ang="5400000" scaled="1"/>
              <a:tileRect/>
            </a:gradFill>
          </p:grpSpPr>
          <p:sp>
            <p:nvSpPr>
              <p:cNvPr id="173" name="円/楕円 172"/>
              <p:cNvSpPr/>
              <p:nvPr/>
            </p:nvSpPr>
            <p:spPr bwMode="auto">
              <a:xfrm>
                <a:off x="-1127052" y="3777483"/>
                <a:ext cx="344033" cy="344032"/>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4" name="フローチャート : 論理積ゲート 173"/>
              <p:cNvSpPr/>
              <p:nvPr/>
            </p:nvSpPr>
            <p:spPr bwMode="auto">
              <a:xfrm rot="16200000">
                <a:off x="-1213059" y="4094391"/>
                <a:ext cx="516047" cy="434566"/>
              </a:xfrm>
              <a:prstGeom prst="flowChartDelay">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76" name="テキスト ボックス 175"/>
            <p:cNvSpPr txBox="1"/>
            <p:nvPr/>
          </p:nvSpPr>
          <p:spPr bwMode="gray">
            <a:xfrm>
              <a:off x="-1579249" y="4195648"/>
              <a:ext cx="937804" cy="336486"/>
            </a:xfrm>
            <a:prstGeom prst="roundRect">
              <a:avLst/>
            </a:prstGeom>
            <a:solidFill>
              <a:srgbClr val="000000">
                <a:alpha val="69804"/>
              </a:srgbClr>
            </a:solidFill>
            <a:ln w="3175" cap="rnd">
              <a:noFill/>
              <a:miter lim="800000"/>
              <a:headEnd/>
              <a:tailEnd/>
            </a:ln>
            <a:effectLst/>
          </p:spPr>
          <p:txBody>
            <a:bodyPr wrap="square" rtlCol="0" anchor="ctr">
              <a:spAutoFit/>
            </a:bodyPr>
            <a:lstStyle/>
            <a:p>
              <a:pPr algn="ctr" fontAlgn="auto">
                <a:spcBef>
                  <a:spcPts val="0"/>
                </a:spcBef>
                <a:spcAft>
                  <a:spcPts val="300"/>
                </a:spcAft>
                <a:buClr>
                  <a:srgbClr val="C00000"/>
                </a:buClr>
              </a:pPr>
              <a:r>
                <a:rPr kumimoji="0" lang="ja-JP" altLang="en-US" sz="1200" b="1" kern="0" dirty="0" smtClean="0">
                  <a:solidFill>
                    <a:schemeClr val="bg1"/>
                  </a:solidFill>
                  <a:latin typeface="Arial" pitchFamily="34" charset="0"/>
                  <a:ea typeface="メイリオ" pitchFamily="50" charset="-128"/>
                </a:rPr>
                <a:t>第三者</a:t>
              </a:r>
            </a:p>
          </p:txBody>
        </p:sp>
      </p:grpSp>
      <p:sp>
        <p:nvSpPr>
          <p:cNvPr id="185" name="Line 8"/>
          <p:cNvSpPr>
            <a:spLocks noChangeShapeType="1"/>
          </p:cNvSpPr>
          <p:nvPr/>
        </p:nvSpPr>
        <p:spPr bwMode="auto">
          <a:xfrm flipV="1">
            <a:off x="4458878" y="4364808"/>
            <a:ext cx="3507714" cy="0"/>
          </a:xfrm>
          <a:prstGeom prst="line">
            <a:avLst/>
          </a:prstGeom>
          <a:noFill/>
          <a:ln w="76200" cap="rnd">
            <a:solidFill>
              <a:schemeClr val="bg1">
                <a:lumMod val="50000"/>
              </a:schemeClr>
            </a:solidFill>
            <a:prstDash val="solid"/>
            <a:round/>
            <a:headEnd/>
            <a:tailEnd type="triangle" w="med" len="med"/>
          </a:ln>
          <a:effectLst/>
        </p:spPr>
        <p:txBody>
          <a:bodyPr wrap="none"/>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600" dirty="0">
              <a:latin typeface="HGPｺﾞｼｯｸE" pitchFamily="50" charset="-128"/>
              <a:ea typeface="HGPｺﾞｼｯｸE" pitchFamily="50" charset="-128"/>
            </a:endParaRPr>
          </a:p>
        </p:txBody>
      </p:sp>
      <p:grpSp>
        <p:nvGrpSpPr>
          <p:cNvPr id="186" name="グループ化 185"/>
          <p:cNvGrpSpPr/>
          <p:nvPr/>
        </p:nvGrpSpPr>
        <p:grpSpPr>
          <a:xfrm>
            <a:off x="5557027" y="3997181"/>
            <a:ext cx="1579880" cy="590665"/>
            <a:chOff x="5932394" y="4077162"/>
            <a:chExt cx="1579880" cy="590665"/>
          </a:xfrm>
        </p:grpSpPr>
        <p:sp>
          <p:nvSpPr>
            <p:cNvPr id="187" name="円柱 186"/>
            <p:cNvSpPr/>
            <p:nvPr/>
          </p:nvSpPr>
          <p:spPr bwMode="auto">
            <a:xfrm>
              <a:off x="6201626" y="4077162"/>
              <a:ext cx="996019" cy="585382"/>
            </a:xfrm>
            <a:prstGeom prst="can">
              <a:avLst/>
            </a:prstGeom>
            <a:solidFill>
              <a:srgbClr val="F3919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8" name="テキスト ボックス 187"/>
            <p:cNvSpPr txBox="1"/>
            <p:nvPr/>
          </p:nvSpPr>
          <p:spPr>
            <a:xfrm>
              <a:off x="5932394" y="4176667"/>
              <a:ext cx="1579880" cy="491160"/>
            </a:xfrm>
            <a:prstGeom prst="rect">
              <a:avLst/>
            </a:prstGeom>
            <a:noFill/>
          </p:spPr>
          <p:txBody>
            <a:bodyPr wrap="square" rtlCol="0">
              <a:spAutoFit/>
            </a:bodyPr>
            <a:lstStyle/>
            <a:p>
              <a:pPr algn="ctr">
                <a:lnSpc>
                  <a:spcPts val="1000"/>
                </a:lnSpc>
              </a:pPr>
              <a:r>
                <a:rPr lang="ja-JP" altLang="en-US" sz="1400" b="1" spc="100" dirty="0" smtClean="0">
                  <a:solidFill>
                    <a:schemeClr val="tx1">
                      <a:lumMod val="75000"/>
                      <a:lumOff val="25000"/>
                    </a:schemeClr>
                  </a:solidFill>
                  <a:latin typeface="Arial" pitchFamily="34" charset="0"/>
                  <a:ea typeface="メイリオ" pitchFamily="50" charset="-128"/>
                </a:rPr>
                <a:t>当社製品</a:t>
              </a:r>
              <a:endParaRPr lang="en-US" altLang="ja-JP" sz="1400" b="1" spc="100" dirty="0" smtClean="0">
                <a:solidFill>
                  <a:schemeClr val="tx1">
                    <a:lumMod val="75000"/>
                    <a:lumOff val="25000"/>
                  </a:schemeClr>
                </a:solidFill>
                <a:latin typeface="Arial" pitchFamily="34" charset="0"/>
                <a:ea typeface="メイリオ" pitchFamily="50" charset="-128"/>
              </a:endParaRPr>
            </a:p>
            <a:p>
              <a:pPr algn="ctr">
                <a:lnSpc>
                  <a:spcPts val="1000"/>
                </a:lnSpc>
              </a:pPr>
              <a:r>
                <a:rPr lang="ja-JP" altLang="en-US" sz="1200" b="1" spc="100" dirty="0" smtClean="0">
                  <a:solidFill>
                    <a:schemeClr val="tx1">
                      <a:lumMod val="75000"/>
                      <a:lumOff val="25000"/>
                    </a:schemeClr>
                  </a:solidFill>
                  <a:latin typeface="Arial" pitchFamily="34" charset="0"/>
                  <a:ea typeface="メイリオ" pitchFamily="50" charset="-128"/>
                </a:rPr>
                <a:t>＋</a:t>
              </a:r>
              <a:endParaRPr lang="en-US" altLang="ja-JP" sz="1200" b="1" spc="100" dirty="0" smtClean="0">
                <a:solidFill>
                  <a:schemeClr val="tx1">
                    <a:lumMod val="75000"/>
                    <a:lumOff val="25000"/>
                  </a:schemeClr>
                </a:solidFill>
                <a:latin typeface="Arial" pitchFamily="34" charset="0"/>
                <a:ea typeface="メイリオ" pitchFamily="50" charset="-128"/>
              </a:endParaRPr>
            </a:p>
            <a:p>
              <a:pPr algn="ctr">
                <a:lnSpc>
                  <a:spcPts val="1000"/>
                </a:lnSpc>
              </a:pPr>
              <a:r>
                <a:rPr lang="en-US" altLang="ja-JP" sz="1200" b="1" spc="100" dirty="0" smtClean="0">
                  <a:solidFill>
                    <a:schemeClr val="tx1">
                      <a:lumMod val="75000"/>
                      <a:lumOff val="25000"/>
                    </a:schemeClr>
                  </a:solidFill>
                  <a:latin typeface="Arial" pitchFamily="34" charset="0"/>
                  <a:ea typeface="メイリオ" pitchFamily="50" charset="-128"/>
                </a:rPr>
                <a:t>OSS</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grpSp>
        <p:nvGrpSpPr>
          <p:cNvPr id="196" name="グループ化 195"/>
          <p:cNvGrpSpPr/>
          <p:nvPr/>
        </p:nvGrpSpPr>
        <p:grpSpPr>
          <a:xfrm rot="16876908">
            <a:off x="3397213" y="3438988"/>
            <a:ext cx="433155" cy="474798"/>
            <a:chOff x="5533731" y="3555188"/>
            <a:chExt cx="433155" cy="474798"/>
          </a:xfrm>
        </p:grpSpPr>
        <p:sp>
          <p:nvSpPr>
            <p:cNvPr id="193" name="フリーフォーム 192"/>
            <p:cNvSpPr/>
            <p:nvPr/>
          </p:nvSpPr>
          <p:spPr bwMode="auto">
            <a:xfrm>
              <a:off x="5694442" y="3653022"/>
              <a:ext cx="234471" cy="182040"/>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94" name="フリーフォーム 193"/>
            <p:cNvSpPr/>
            <p:nvPr/>
          </p:nvSpPr>
          <p:spPr bwMode="auto">
            <a:xfrm rot="19628643">
              <a:off x="5533731" y="3555188"/>
              <a:ext cx="217180" cy="168615"/>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95" name="フリーフォーム 194"/>
            <p:cNvSpPr/>
            <p:nvPr/>
          </p:nvSpPr>
          <p:spPr bwMode="auto">
            <a:xfrm rot="2243938">
              <a:off x="5749706" y="3861371"/>
              <a:ext cx="217180" cy="168615"/>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98" name="テキスト ボックス 197"/>
          <p:cNvSpPr txBox="1"/>
          <p:nvPr/>
        </p:nvSpPr>
        <p:spPr>
          <a:xfrm>
            <a:off x="6755740" y="3811479"/>
            <a:ext cx="835888" cy="871208"/>
          </a:xfrm>
          <a:prstGeom prst="star12">
            <a:avLst/>
          </a:prstGeom>
          <a:solidFill>
            <a:srgbClr val="FFC000"/>
          </a:solidFill>
          <a:ln w="28575">
            <a:solidFill>
              <a:schemeClr val="bg1"/>
            </a:solidFill>
          </a:ln>
          <a:effectLst>
            <a:outerShdw blurRad="50800" dist="38100" dir="2700000" algn="tl" rotWithShape="0">
              <a:prstClr val="black">
                <a:alpha val="40000"/>
              </a:prstClr>
            </a:outerShdw>
          </a:effectLst>
        </p:spPr>
        <p:txBody>
          <a:bodyPr wrap="none" lIns="0" tIns="0" rIns="0" bIns="0" rtlCol="0" anchor="ctr">
            <a:noAutofit/>
          </a:bodyPr>
          <a:lstStyle/>
          <a:p>
            <a:pPr algn="ctr"/>
            <a:r>
              <a:rPr kumimoji="1" lang="en-US" altLang="ja-JP" sz="1200" b="1" spc="100" dirty="0" smtClean="0">
                <a:solidFill>
                  <a:srgbClr val="E86030"/>
                </a:solidFill>
                <a:latin typeface="Arial" pitchFamily="34" charset="0"/>
                <a:ea typeface="メイリオ" pitchFamily="50" charset="-128"/>
              </a:rPr>
              <a:t>OSS</a:t>
            </a:r>
            <a:br>
              <a:rPr kumimoji="1" lang="en-US" altLang="ja-JP" sz="1200" b="1" spc="100" dirty="0" smtClean="0">
                <a:solidFill>
                  <a:srgbClr val="E86030"/>
                </a:solidFill>
                <a:latin typeface="Arial" pitchFamily="34" charset="0"/>
                <a:ea typeface="メイリオ" pitchFamily="50" charset="-128"/>
              </a:rPr>
            </a:br>
            <a:r>
              <a:rPr kumimoji="1" lang="ja-JP" altLang="en-US" sz="1200" b="1" spc="100" dirty="0" smtClean="0">
                <a:solidFill>
                  <a:srgbClr val="E86030"/>
                </a:solidFill>
                <a:latin typeface="Arial" pitchFamily="34" charset="0"/>
                <a:ea typeface="メイリオ" pitchFamily="50" charset="-128"/>
              </a:rPr>
              <a:t>による</a:t>
            </a:r>
            <a:endParaRPr kumimoji="1" lang="en-US" altLang="ja-JP" sz="1200" b="1" spc="100" dirty="0" smtClean="0">
              <a:solidFill>
                <a:srgbClr val="E86030"/>
              </a:solidFill>
              <a:latin typeface="Arial" pitchFamily="34" charset="0"/>
              <a:ea typeface="メイリオ" pitchFamily="50" charset="-128"/>
            </a:endParaRPr>
          </a:p>
          <a:p>
            <a:pPr algn="ctr"/>
            <a:r>
              <a:rPr kumimoji="1" lang="ja-JP" altLang="en-US" sz="1200" b="1" spc="100" dirty="0" smtClean="0">
                <a:solidFill>
                  <a:srgbClr val="E86030"/>
                </a:solidFill>
                <a:latin typeface="Arial" pitchFamily="34" charset="0"/>
                <a:ea typeface="メイリオ" pitchFamily="50" charset="-128"/>
              </a:rPr>
              <a:t>不具合</a:t>
            </a:r>
          </a:p>
        </p:txBody>
      </p:sp>
      <p:sp>
        <p:nvSpPr>
          <p:cNvPr id="285" name="フリーフォーム 284"/>
          <p:cNvSpPr/>
          <p:nvPr/>
        </p:nvSpPr>
        <p:spPr bwMode="auto">
          <a:xfrm rot="466721">
            <a:off x="962148" y="4016397"/>
            <a:ext cx="2469771" cy="366687"/>
          </a:xfrm>
          <a:custGeom>
            <a:avLst/>
            <a:gdLst>
              <a:gd name="connsiteX0" fmla="*/ 0 w 543208"/>
              <a:gd name="connsiteY0" fmla="*/ 0 h 362138"/>
              <a:gd name="connsiteX1" fmla="*/ 543208 w 543208"/>
              <a:gd name="connsiteY1" fmla="*/ 362138 h 362138"/>
              <a:gd name="connsiteX0" fmla="*/ 0 w 543208"/>
              <a:gd name="connsiteY0" fmla="*/ 0 h 362138"/>
              <a:gd name="connsiteX1" fmla="*/ 543208 w 543208"/>
              <a:gd name="connsiteY1" fmla="*/ 362138 h 362138"/>
              <a:gd name="connsiteX0" fmla="*/ 0 w 543208"/>
              <a:gd name="connsiteY0" fmla="*/ 0 h 362138"/>
              <a:gd name="connsiteX1" fmla="*/ 543208 w 543208"/>
              <a:gd name="connsiteY1" fmla="*/ 362138 h 362138"/>
              <a:gd name="connsiteX0" fmla="*/ 0 w 543208"/>
              <a:gd name="connsiteY0" fmla="*/ 0 h 900913"/>
              <a:gd name="connsiteX1" fmla="*/ 543208 w 543208"/>
              <a:gd name="connsiteY1" fmla="*/ 362138 h 900913"/>
              <a:gd name="connsiteX0" fmla="*/ 0 w 543208"/>
              <a:gd name="connsiteY0" fmla="*/ 0 h 1237131"/>
              <a:gd name="connsiteX1" fmla="*/ 543208 w 543208"/>
              <a:gd name="connsiteY1" fmla="*/ 362138 h 1237131"/>
              <a:gd name="connsiteX0" fmla="*/ 0 w 549042"/>
              <a:gd name="connsiteY0" fmla="*/ 0 h 1619208"/>
              <a:gd name="connsiteX1" fmla="*/ 549042 w 549042"/>
              <a:gd name="connsiteY1" fmla="*/ 744215 h 1619208"/>
              <a:gd name="connsiteX0" fmla="*/ 0 w 549042"/>
              <a:gd name="connsiteY0" fmla="*/ 0 h 1619208"/>
              <a:gd name="connsiteX1" fmla="*/ 549042 w 549042"/>
              <a:gd name="connsiteY1" fmla="*/ 744215 h 1619208"/>
            </a:gdLst>
            <a:ahLst/>
            <a:cxnLst>
              <a:cxn ang="0">
                <a:pos x="connsiteX0" y="connsiteY0"/>
              </a:cxn>
              <a:cxn ang="0">
                <a:pos x="connsiteX1" y="connsiteY1"/>
              </a:cxn>
            </a:cxnLst>
            <a:rect l="l" t="t" r="r" b="b"/>
            <a:pathLst>
              <a:path w="549042" h="1619208">
                <a:moveTo>
                  <a:pt x="0" y="0"/>
                </a:moveTo>
                <a:cubicBezTo>
                  <a:pt x="94732" y="1476192"/>
                  <a:pt x="300441" y="1619208"/>
                  <a:pt x="549042" y="744215"/>
                </a:cubicBezTo>
              </a:path>
            </a:pathLst>
          </a:custGeom>
          <a:noFill/>
          <a:ln w="76200" cap="flat" cmpd="sng" algn="ctr">
            <a:solidFill>
              <a:schemeClr val="bg1">
                <a:lumMod val="50000"/>
              </a:schemeClr>
            </a:solidFill>
            <a:prstDash val="sysDot"/>
            <a:round/>
            <a:headEnd type="none" w="med" len="med"/>
            <a:tailEnd type="triangle" w="med" len="med"/>
          </a:ln>
          <a:effectLst/>
        </p:spPr>
        <p:txBody>
          <a:bodyPr rtlCol="0" anchor="ctr"/>
          <a:lstStyle/>
          <a:p>
            <a:pPr algn="ctr"/>
            <a:endParaRPr kumimoji="1" lang="ja-JP" altLang="en-US"/>
          </a:p>
        </p:txBody>
      </p:sp>
      <p:grpSp>
        <p:nvGrpSpPr>
          <p:cNvPr id="321" name="グループ化 320"/>
          <p:cNvGrpSpPr/>
          <p:nvPr/>
        </p:nvGrpSpPr>
        <p:grpSpPr>
          <a:xfrm>
            <a:off x="199177" y="4001618"/>
            <a:ext cx="2290525" cy="861587"/>
            <a:chOff x="253498" y="4163086"/>
            <a:chExt cx="2290525" cy="861587"/>
          </a:xfrm>
        </p:grpSpPr>
        <p:grpSp>
          <p:nvGrpSpPr>
            <p:cNvPr id="290" name="グループ化 289"/>
            <p:cNvGrpSpPr/>
            <p:nvPr/>
          </p:nvGrpSpPr>
          <p:grpSpPr>
            <a:xfrm>
              <a:off x="253498" y="4163086"/>
              <a:ext cx="2236206" cy="861587"/>
              <a:chOff x="253498" y="4163086"/>
              <a:chExt cx="2236206" cy="861587"/>
            </a:xfrm>
            <a:effectLst>
              <a:outerShdw blurRad="50800" dist="38100" dir="2700000" algn="tl" rotWithShape="0">
                <a:prstClr val="black">
                  <a:alpha val="40000"/>
                </a:prstClr>
              </a:outerShdw>
            </a:effectLst>
          </p:grpSpPr>
          <p:sp>
            <p:nvSpPr>
              <p:cNvPr id="287" name="二等辺三角形 286"/>
              <p:cNvSpPr/>
              <p:nvPr/>
            </p:nvSpPr>
            <p:spPr bwMode="auto">
              <a:xfrm>
                <a:off x="596020" y="4163086"/>
                <a:ext cx="318381" cy="679008"/>
              </a:xfrm>
              <a:prstGeom prst="triangle">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8" name="角丸四角形 287"/>
              <p:cNvSpPr/>
              <p:nvPr/>
            </p:nvSpPr>
            <p:spPr bwMode="auto">
              <a:xfrm>
                <a:off x="253498" y="4549909"/>
                <a:ext cx="2236206" cy="474764"/>
              </a:xfrm>
              <a:prstGeom prst="roundRect">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89" name="テキスト ボックス 288"/>
            <p:cNvSpPr txBox="1"/>
            <p:nvPr/>
          </p:nvSpPr>
          <p:spPr>
            <a:xfrm>
              <a:off x="336706" y="4645005"/>
              <a:ext cx="2207317" cy="3139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600" b="1" spc="100" dirty="0" smtClean="0">
                  <a:solidFill>
                    <a:srgbClr val="F6167B"/>
                  </a:solidFill>
                  <a:latin typeface="Arial Unicode MS" pitchFamily="50" charset="-128"/>
                  <a:ea typeface="メイリオ" pitchFamily="50" charset="-128"/>
                </a:rPr>
                <a:t>無保証・無補償です</a:t>
              </a:r>
              <a:endParaRPr kumimoji="1" lang="en-US" altLang="ja-JP" sz="1600" b="1" spc="100" dirty="0" smtClean="0">
                <a:solidFill>
                  <a:srgbClr val="F6167B"/>
                </a:solidFill>
                <a:latin typeface="Arial Unicode MS" pitchFamily="50" charset="-128"/>
                <a:ea typeface="メイリオ" pitchFamily="50" charset="-128"/>
              </a:endParaRPr>
            </a:p>
          </p:txBody>
        </p:sp>
      </p:grpSp>
      <p:sp>
        <p:nvSpPr>
          <p:cNvPr id="320" name="テキスト ボックス 319"/>
          <p:cNvSpPr txBox="1"/>
          <p:nvPr/>
        </p:nvSpPr>
        <p:spPr>
          <a:xfrm>
            <a:off x="2462328" y="4051261"/>
            <a:ext cx="873404" cy="3416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80000" indent="-180000"/>
            <a:r>
              <a:rPr kumimoji="1" lang="ja-JP" altLang="en-US" b="1" spc="100" dirty="0" smtClean="0">
                <a:solidFill>
                  <a:srgbClr val="7C3464"/>
                </a:solidFill>
                <a:latin typeface="Arial Unicode MS" pitchFamily="50" charset="-128"/>
                <a:ea typeface="メイリオ" pitchFamily="50" charset="-128"/>
              </a:rPr>
              <a:t>利用</a:t>
            </a:r>
            <a:endParaRPr kumimoji="1" lang="en-US" altLang="ja-JP" b="1" spc="100" dirty="0" smtClean="0">
              <a:solidFill>
                <a:srgbClr val="7C3464"/>
              </a:solidFill>
              <a:latin typeface="Arial Unicode MS" pitchFamily="50" charset="-128"/>
              <a:ea typeface="メイリオ" pitchFamily="50" charset="-128"/>
            </a:endParaRPr>
          </a:p>
        </p:txBody>
      </p:sp>
      <p:sp>
        <p:nvSpPr>
          <p:cNvPr id="329" name="フリーフォーム 328"/>
          <p:cNvSpPr/>
          <p:nvPr/>
        </p:nvSpPr>
        <p:spPr bwMode="auto">
          <a:xfrm rot="1270237" flipH="1">
            <a:off x="1482975" y="3324126"/>
            <a:ext cx="486729" cy="412474"/>
          </a:xfrm>
          <a:custGeom>
            <a:avLst/>
            <a:gdLst>
              <a:gd name="connsiteX0" fmla="*/ 1509000 w 2785559"/>
              <a:gd name="connsiteY0" fmla="*/ 2652666 h 2824682"/>
              <a:gd name="connsiteX1" fmla="*/ 2160850 w 2785559"/>
              <a:gd name="connsiteY1" fmla="*/ 2073244 h 2824682"/>
              <a:gd name="connsiteX2" fmla="*/ 2178957 w 2785559"/>
              <a:gd name="connsiteY2" fmla="*/ 2046084 h 2824682"/>
              <a:gd name="connsiteX3" fmla="*/ 2188010 w 2785559"/>
              <a:gd name="connsiteY3" fmla="*/ 2037030 h 2824682"/>
              <a:gd name="connsiteX4" fmla="*/ 2378133 w 2785559"/>
              <a:gd name="connsiteY4" fmla="*/ 1683945 h 2824682"/>
              <a:gd name="connsiteX5" fmla="*/ 2685951 w 2785559"/>
              <a:gd name="connsiteY5" fmla="*/ 1457608 h 2824682"/>
              <a:gd name="connsiteX6" fmla="*/ 2477721 w 2785559"/>
              <a:gd name="connsiteY6" fmla="*/ 1068309 h 2824682"/>
              <a:gd name="connsiteX7" fmla="*/ 2097476 w 2785559"/>
              <a:gd name="connsiteY7" fmla="*/ 1312753 h 2824682"/>
              <a:gd name="connsiteX8" fmla="*/ 1834925 w 2785559"/>
              <a:gd name="connsiteY8" fmla="*/ 1665838 h 2824682"/>
              <a:gd name="connsiteX9" fmla="*/ 1762497 w 2785559"/>
              <a:gd name="connsiteY9" fmla="*/ 434567 h 2824682"/>
              <a:gd name="connsiteX10" fmla="*/ 1735337 w 2785559"/>
              <a:gd name="connsiteY10" fmla="*/ 172016 h 2824682"/>
              <a:gd name="connsiteX11" fmla="*/ 1309824 w 2785559"/>
              <a:gd name="connsiteY11" fmla="*/ 235391 h 2824682"/>
              <a:gd name="connsiteX12" fmla="*/ 1291717 w 2785559"/>
              <a:gd name="connsiteY12" fmla="*/ 0 h 2824682"/>
              <a:gd name="connsiteX13" fmla="*/ 739456 w 2785559"/>
              <a:gd name="connsiteY13" fmla="*/ 172016 h 2824682"/>
              <a:gd name="connsiteX14" fmla="*/ 603654 w 2785559"/>
              <a:gd name="connsiteY14" fmla="*/ 172016 h 2824682"/>
              <a:gd name="connsiteX15" fmla="*/ 259622 w 2785559"/>
              <a:gd name="connsiteY15" fmla="*/ 443620 h 2824682"/>
              <a:gd name="connsiteX16" fmla="*/ 386371 w 2785559"/>
              <a:gd name="connsiteY16" fmla="*/ 778599 h 2824682"/>
              <a:gd name="connsiteX17" fmla="*/ 42339 w 2785559"/>
              <a:gd name="connsiteY17" fmla="*/ 1059256 h 2824682"/>
              <a:gd name="connsiteX18" fmla="*/ 60446 w 2785559"/>
              <a:gd name="connsiteY18" fmla="*/ 1213165 h 2824682"/>
              <a:gd name="connsiteX19" fmla="*/ 522173 w 2785559"/>
              <a:gd name="connsiteY19" fmla="*/ 1865014 h 2824682"/>
              <a:gd name="connsiteX20" fmla="*/ 1011060 w 2785559"/>
              <a:gd name="connsiteY20" fmla="*/ 2806575 h 2824682"/>
              <a:gd name="connsiteX21" fmla="*/ 1264557 w 2785559"/>
              <a:gd name="connsiteY21" fmla="*/ 2824682 h 2824682"/>
              <a:gd name="connsiteX22" fmla="*/ 1509000 w 2785559"/>
              <a:gd name="connsiteY22" fmla="*/ 2652666 h 2824682"/>
              <a:gd name="connsiteX0" fmla="*/ 1509000 w 2785559"/>
              <a:gd name="connsiteY0" fmla="*/ 2652666 h 2824682"/>
              <a:gd name="connsiteX1" fmla="*/ 2160850 w 2785559"/>
              <a:gd name="connsiteY1" fmla="*/ 2073244 h 2824682"/>
              <a:gd name="connsiteX2" fmla="*/ 2178957 w 2785559"/>
              <a:gd name="connsiteY2" fmla="*/ 2046084 h 2824682"/>
              <a:gd name="connsiteX3" fmla="*/ 2378133 w 2785559"/>
              <a:gd name="connsiteY3" fmla="*/ 1683945 h 2824682"/>
              <a:gd name="connsiteX4" fmla="*/ 2685951 w 2785559"/>
              <a:gd name="connsiteY4" fmla="*/ 1457608 h 2824682"/>
              <a:gd name="connsiteX5" fmla="*/ 2477721 w 2785559"/>
              <a:gd name="connsiteY5" fmla="*/ 1068309 h 2824682"/>
              <a:gd name="connsiteX6" fmla="*/ 2097476 w 2785559"/>
              <a:gd name="connsiteY6" fmla="*/ 1312753 h 2824682"/>
              <a:gd name="connsiteX7" fmla="*/ 1834925 w 2785559"/>
              <a:gd name="connsiteY7" fmla="*/ 1665838 h 2824682"/>
              <a:gd name="connsiteX8" fmla="*/ 1762497 w 2785559"/>
              <a:gd name="connsiteY8" fmla="*/ 434567 h 2824682"/>
              <a:gd name="connsiteX9" fmla="*/ 1735337 w 2785559"/>
              <a:gd name="connsiteY9" fmla="*/ 172016 h 2824682"/>
              <a:gd name="connsiteX10" fmla="*/ 1309824 w 2785559"/>
              <a:gd name="connsiteY10" fmla="*/ 235391 h 2824682"/>
              <a:gd name="connsiteX11" fmla="*/ 1291717 w 2785559"/>
              <a:gd name="connsiteY11" fmla="*/ 0 h 2824682"/>
              <a:gd name="connsiteX12" fmla="*/ 739456 w 2785559"/>
              <a:gd name="connsiteY12" fmla="*/ 172016 h 2824682"/>
              <a:gd name="connsiteX13" fmla="*/ 603654 w 2785559"/>
              <a:gd name="connsiteY13" fmla="*/ 172016 h 2824682"/>
              <a:gd name="connsiteX14" fmla="*/ 259622 w 2785559"/>
              <a:gd name="connsiteY14" fmla="*/ 443620 h 2824682"/>
              <a:gd name="connsiteX15" fmla="*/ 386371 w 2785559"/>
              <a:gd name="connsiteY15" fmla="*/ 778599 h 2824682"/>
              <a:gd name="connsiteX16" fmla="*/ 42339 w 2785559"/>
              <a:gd name="connsiteY16" fmla="*/ 1059256 h 2824682"/>
              <a:gd name="connsiteX17" fmla="*/ 60446 w 2785559"/>
              <a:gd name="connsiteY17" fmla="*/ 1213165 h 2824682"/>
              <a:gd name="connsiteX18" fmla="*/ 522173 w 2785559"/>
              <a:gd name="connsiteY18" fmla="*/ 1865014 h 2824682"/>
              <a:gd name="connsiteX19" fmla="*/ 1011060 w 2785559"/>
              <a:gd name="connsiteY19" fmla="*/ 2806575 h 2824682"/>
              <a:gd name="connsiteX20" fmla="*/ 1264557 w 2785559"/>
              <a:gd name="connsiteY20" fmla="*/ 2824682 h 2824682"/>
              <a:gd name="connsiteX21" fmla="*/ 1509000 w 2785559"/>
              <a:gd name="connsiteY21"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06575"/>
              <a:gd name="connsiteX1" fmla="*/ 2178957 w 2785559"/>
              <a:gd name="connsiteY1" fmla="*/ 2046084 h 2806575"/>
              <a:gd name="connsiteX2" fmla="*/ 2378133 w 2785559"/>
              <a:gd name="connsiteY2" fmla="*/ 1683945 h 2806575"/>
              <a:gd name="connsiteX3" fmla="*/ 2685951 w 2785559"/>
              <a:gd name="connsiteY3" fmla="*/ 1457608 h 2806575"/>
              <a:gd name="connsiteX4" fmla="*/ 2477721 w 2785559"/>
              <a:gd name="connsiteY4" fmla="*/ 1068309 h 2806575"/>
              <a:gd name="connsiteX5" fmla="*/ 2097476 w 2785559"/>
              <a:gd name="connsiteY5" fmla="*/ 1312753 h 2806575"/>
              <a:gd name="connsiteX6" fmla="*/ 1834925 w 2785559"/>
              <a:gd name="connsiteY6" fmla="*/ 1665838 h 2806575"/>
              <a:gd name="connsiteX7" fmla="*/ 1762497 w 2785559"/>
              <a:gd name="connsiteY7" fmla="*/ 434567 h 2806575"/>
              <a:gd name="connsiteX8" fmla="*/ 1735337 w 2785559"/>
              <a:gd name="connsiteY8" fmla="*/ 172016 h 2806575"/>
              <a:gd name="connsiteX9" fmla="*/ 1309824 w 2785559"/>
              <a:gd name="connsiteY9" fmla="*/ 235391 h 2806575"/>
              <a:gd name="connsiteX10" fmla="*/ 1291717 w 2785559"/>
              <a:gd name="connsiteY10" fmla="*/ 0 h 2806575"/>
              <a:gd name="connsiteX11" fmla="*/ 739456 w 2785559"/>
              <a:gd name="connsiteY11" fmla="*/ 172016 h 2806575"/>
              <a:gd name="connsiteX12" fmla="*/ 603654 w 2785559"/>
              <a:gd name="connsiteY12" fmla="*/ 172016 h 2806575"/>
              <a:gd name="connsiteX13" fmla="*/ 259622 w 2785559"/>
              <a:gd name="connsiteY13" fmla="*/ 443620 h 2806575"/>
              <a:gd name="connsiteX14" fmla="*/ 386371 w 2785559"/>
              <a:gd name="connsiteY14" fmla="*/ 778599 h 2806575"/>
              <a:gd name="connsiteX15" fmla="*/ 42339 w 2785559"/>
              <a:gd name="connsiteY15" fmla="*/ 1059256 h 2806575"/>
              <a:gd name="connsiteX16" fmla="*/ 60446 w 2785559"/>
              <a:gd name="connsiteY16" fmla="*/ 1213165 h 2806575"/>
              <a:gd name="connsiteX17" fmla="*/ 522173 w 2785559"/>
              <a:gd name="connsiteY17" fmla="*/ 1865014 h 2806575"/>
              <a:gd name="connsiteX18" fmla="*/ 1011060 w 2785559"/>
              <a:gd name="connsiteY18" fmla="*/ 2806575 h 2806575"/>
              <a:gd name="connsiteX19" fmla="*/ 1509000 w 2785559"/>
              <a:gd name="connsiteY19" fmla="*/ 2652666 h 2806575"/>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24240 w 2800799"/>
              <a:gd name="connsiteY0" fmla="*/ 2652666 h 2856872"/>
              <a:gd name="connsiteX1" fmla="*/ 2194197 w 2800799"/>
              <a:gd name="connsiteY1" fmla="*/ 2046084 h 2856872"/>
              <a:gd name="connsiteX2" fmla="*/ 2393373 w 2800799"/>
              <a:gd name="connsiteY2" fmla="*/ 1683945 h 2856872"/>
              <a:gd name="connsiteX3" fmla="*/ 2701191 w 2800799"/>
              <a:gd name="connsiteY3" fmla="*/ 1457608 h 2856872"/>
              <a:gd name="connsiteX4" fmla="*/ 2492961 w 2800799"/>
              <a:gd name="connsiteY4" fmla="*/ 1068309 h 2856872"/>
              <a:gd name="connsiteX5" fmla="*/ 2112716 w 2800799"/>
              <a:gd name="connsiteY5" fmla="*/ 1312753 h 2856872"/>
              <a:gd name="connsiteX6" fmla="*/ 1850165 w 2800799"/>
              <a:gd name="connsiteY6" fmla="*/ 1665838 h 2856872"/>
              <a:gd name="connsiteX7" fmla="*/ 1777737 w 2800799"/>
              <a:gd name="connsiteY7" fmla="*/ 434567 h 2856872"/>
              <a:gd name="connsiteX8" fmla="*/ 1750577 w 2800799"/>
              <a:gd name="connsiteY8" fmla="*/ 172016 h 2856872"/>
              <a:gd name="connsiteX9" fmla="*/ 1325064 w 2800799"/>
              <a:gd name="connsiteY9" fmla="*/ 235391 h 2856872"/>
              <a:gd name="connsiteX10" fmla="*/ 1306957 w 2800799"/>
              <a:gd name="connsiteY10" fmla="*/ 0 h 2856872"/>
              <a:gd name="connsiteX11" fmla="*/ 754696 w 2800799"/>
              <a:gd name="connsiteY11" fmla="*/ 172016 h 2856872"/>
              <a:gd name="connsiteX12" fmla="*/ 618894 w 2800799"/>
              <a:gd name="connsiteY12" fmla="*/ 172016 h 2856872"/>
              <a:gd name="connsiteX13" fmla="*/ 274862 w 2800799"/>
              <a:gd name="connsiteY13" fmla="*/ 443620 h 2856872"/>
              <a:gd name="connsiteX14" fmla="*/ 401611 w 2800799"/>
              <a:gd name="connsiteY14" fmla="*/ 778599 h 2856872"/>
              <a:gd name="connsiteX15" fmla="*/ 57579 w 2800799"/>
              <a:gd name="connsiteY15" fmla="*/ 1059256 h 2856872"/>
              <a:gd name="connsiteX16" fmla="*/ 75686 w 2800799"/>
              <a:gd name="connsiteY16" fmla="*/ 1213165 h 2856872"/>
              <a:gd name="connsiteX17" fmla="*/ 537413 w 2800799"/>
              <a:gd name="connsiteY17" fmla="*/ 1865014 h 2856872"/>
              <a:gd name="connsiteX18" fmla="*/ 1026300 w 2800799"/>
              <a:gd name="connsiteY18" fmla="*/ 2806575 h 2856872"/>
              <a:gd name="connsiteX19" fmla="*/ 1524240 w 2800799"/>
              <a:gd name="connsiteY19" fmla="*/ 2652666 h 2856872"/>
              <a:gd name="connsiteX0" fmla="*/ 1448554 w 2725113"/>
              <a:gd name="connsiteY0" fmla="*/ 2652666 h 2856872"/>
              <a:gd name="connsiteX1" fmla="*/ 2118511 w 2725113"/>
              <a:gd name="connsiteY1" fmla="*/ 2046084 h 2856872"/>
              <a:gd name="connsiteX2" fmla="*/ 2317687 w 2725113"/>
              <a:gd name="connsiteY2" fmla="*/ 1683945 h 2856872"/>
              <a:gd name="connsiteX3" fmla="*/ 2625505 w 2725113"/>
              <a:gd name="connsiteY3" fmla="*/ 1457608 h 2856872"/>
              <a:gd name="connsiteX4" fmla="*/ 2417275 w 2725113"/>
              <a:gd name="connsiteY4" fmla="*/ 1068309 h 2856872"/>
              <a:gd name="connsiteX5" fmla="*/ 2037030 w 2725113"/>
              <a:gd name="connsiteY5" fmla="*/ 1312753 h 2856872"/>
              <a:gd name="connsiteX6" fmla="*/ 1774479 w 2725113"/>
              <a:gd name="connsiteY6" fmla="*/ 1665838 h 2856872"/>
              <a:gd name="connsiteX7" fmla="*/ 1702051 w 2725113"/>
              <a:gd name="connsiteY7" fmla="*/ 434567 h 2856872"/>
              <a:gd name="connsiteX8" fmla="*/ 1674891 w 2725113"/>
              <a:gd name="connsiteY8" fmla="*/ 172016 h 2856872"/>
              <a:gd name="connsiteX9" fmla="*/ 1249378 w 2725113"/>
              <a:gd name="connsiteY9" fmla="*/ 235391 h 2856872"/>
              <a:gd name="connsiteX10" fmla="*/ 1231271 w 2725113"/>
              <a:gd name="connsiteY10" fmla="*/ 0 h 2856872"/>
              <a:gd name="connsiteX11" fmla="*/ 679010 w 2725113"/>
              <a:gd name="connsiteY11" fmla="*/ 172016 h 2856872"/>
              <a:gd name="connsiteX12" fmla="*/ 543208 w 2725113"/>
              <a:gd name="connsiteY12" fmla="*/ 172016 h 2856872"/>
              <a:gd name="connsiteX13" fmla="*/ 199176 w 2725113"/>
              <a:gd name="connsiteY13" fmla="*/ 443620 h 2856872"/>
              <a:gd name="connsiteX14" fmla="*/ 325925 w 2725113"/>
              <a:gd name="connsiteY14" fmla="*/ 778599 h 2856872"/>
              <a:gd name="connsiteX15" fmla="*/ 0 w 2725113"/>
              <a:gd name="connsiteY15" fmla="*/ 1213165 h 2856872"/>
              <a:gd name="connsiteX16" fmla="*/ 461727 w 2725113"/>
              <a:gd name="connsiteY16" fmla="*/ 1865014 h 2856872"/>
              <a:gd name="connsiteX17" fmla="*/ 950614 w 2725113"/>
              <a:gd name="connsiteY17" fmla="*/ 2806575 h 2856872"/>
              <a:gd name="connsiteX18" fmla="*/ 1448554 w 2725113"/>
              <a:gd name="connsiteY18" fmla="*/ 2652666 h 2856872"/>
              <a:gd name="connsiteX0" fmla="*/ 1382514 w 2659073"/>
              <a:gd name="connsiteY0" fmla="*/ 2652666 h 2856872"/>
              <a:gd name="connsiteX1" fmla="*/ 2052471 w 2659073"/>
              <a:gd name="connsiteY1" fmla="*/ 2046084 h 2856872"/>
              <a:gd name="connsiteX2" fmla="*/ 2251647 w 2659073"/>
              <a:gd name="connsiteY2" fmla="*/ 1683945 h 2856872"/>
              <a:gd name="connsiteX3" fmla="*/ 2559465 w 2659073"/>
              <a:gd name="connsiteY3" fmla="*/ 1457608 h 2856872"/>
              <a:gd name="connsiteX4" fmla="*/ 2351235 w 2659073"/>
              <a:gd name="connsiteY4" fmla="*/ 1068309 h 2856872"/>
              <a:gd name="connsiteX5" fmla="*/ 1970990 w 2659073"/>
              <a:gd name="connsiteY5" fmla="*/ 1312753 h 2856872"/>
              <a:gd name="connsiteX6" fmla="*/ 1708439 w 2659073"/>
              <a:gd name="connsiteY6" fmla="*/ 1665838 h 2856872"/>
              <a:gd name="connsiteX7" fmla="*/ 1636011 w 2659073"/>
              <a:gd name="connsiteY7" fmla="*/ 434567 h 2856872"/>
              <a:gd name="connsiteX8" fmla="*/ 1608851 w 2659073"/>
              <a:gd name="connsiteY8" fmla="*/ 172016 h 2856872"/>
              <a:gd name="connsiteX9" fmla="*/ 1183338 w 2659073"/>
              <a:gd name="connsiteY9" fmla="*/ 235391 h 2856872"/>
              <a:gd name="connsiteX10" fmla="*/ 1165231 w 2659073"/>
              <a:gd name="connsiteY10" fmla="*/ 0 h 2856872"/>
              <a:gd name="connsiteX11" fmla="*/ 612970 w 2659073"/>
              <a:gd name="connsiteY11" fmla="*/ 172016 h 2856872"/>
              <a:gd name="connsiteX12" fmla="*/ 477168 w 2659073"/>
              <a:gd name="connsiteY12" fmla="*/ 172016 h 2856872"/>
              <a:gd name="connsiteX13" fmla="*/ 133136 w 2659073"/>
              <a:gd name="connsiteY13" fmla="*/ 443620 h 2856872"/>
              <a:gd name="connsiteX14" fmla="*/ 259885 w 2659073"/>
              <a:gd name="connsiteY14" fmla="*/ 778599 h 2856872"/>
              <a:gd name="connsiteX15" fmla="*/ 0 w 2659073"/>
              <a:gd name="connsiteY15" fmla="*/ 1213165 h 2856872"/>
              <a:gd name="connsiteX16" fmla="*/ 395687 w 2659073"/>
              <a:gd name="connsiteY16" fmla="*/ 1865014 h 2856872"/>
              <a:gd name="connsiteX17" fmla="*/ 884574 w 2659073"/>
              <a:gd name="connsiteY17" fmla="*/ 2806575 h 2856872"/>
              <a:gd name="connsiteX18" fmla="*/ 1382514 w 2659073"/>
              <a:gd name="connsiteY18" fmla="*/ 2652666 h 2856872"/>
              <a:gd name="connsiteX0" fmla="*/ 1516958 w 2793517"/>
              <a:gd name="connsiteY0" fmla="*/ 2652666 h 2856872"/>
              <a:gd name="connsiteX1" fmla="*/ 2186915 w 2793517"/>
              <a:gd name="connsiteY1" fmla="*/ 2046084 h 2856872"/>
              <a:gd name="connsiteX2" fmla="*/ 2386091 w 2793517"/>
              <a:gd name="connsiteY2" fmla="*/ 1683945 h 2856872"/>
              <a:gd name="connsiteX3" fmla="*/ 2693909 w 2793517"/>
              <a:gd name="connsiteY3" fmla="*/ 1457608 h 2856872"/>
              <a:gd name="connsiteX4" fmla="*/ 2485679 w 2793517"/>
              <a:gd name="connsiteY4" fmla="*/ 1068309 h 2856872"/>
              <a:gd name="connsiteX5" fmla="*/ 2105434 w 2793517"/>
              <a:gd name="connsiteY5" fmla="*/ 1312753 h 2856872"/>
              <a:gd name="connsiteX6" fmla="*/ 1842883 w 2793517"/>
              <a:gd name="connsiteY6" fmla="*/ 1665838 h 2856872"/>
              <a:gd name="connsiteX7" fmla="*/ 1770455 w 2793517"/>
              <a:gd name="connsiteY7" fmla="*/ 434567 h 2856872"/>
              <a:gd name="connsiteX8" fmla="*/ 1743295 w 2793517"/>
              <a:gd name="connsiteY8" fmla="*/ 172016 h 2856872"/>
              <a:gd name="connsiteX9" fmla="*/ 1317782 w 2793517"/>
              <a:gd name="connsiteY9" fmla="*/ 235391 h 2856872"/>
              <a:gd name="connsiteX10" fmla="*/ 1299675 w 2793517"/>
              <a:gd name="connsiteY10" fmla="*/ 0 h 2856872"/>
              <a:gd name="connsiteX11" fmla="*/ 747414 w 2793517"/>
              <a:gd name="connsiteY11" fmla="*/ 172016 h 2856872"/>
              <a:gd name="connsiteX12" fmla="*/ 611612 w 2793517"/>
              <a:gd name="connsiteY12" fmla="*/ 172016 h 2856872"/>
              <a:gd name="connsiteX13" fmla="*/ 267580 w 2793517"/>
              <a:gd name="connsiteY13" fmla="*/ 443620 h 2856872"/>
              <a:gd name="connsiteX14" fmla="*/ 394329 w 2793517"/>
              <a:gd name="connsiteY14" fmla="*/ 778599 h 2856872"/>
              <a:gd name="connsiteX15" fmla="*/ 0 w 2793517"/>
              <a:gd name="connsiteY15" fmla="*/ 848109 h 2856872"/>
              <a:gd name="connsiteX16" fmla="*/ 134444 w 2793517"/>
              <a:gd name="connsiteY16" fmla="*/ 1213165 h 2856872"/>
              <a:gd name="connsiteX17" fmla="*/ 530131 w 2793517"/>
              <a:gd name="connsiteY17" fmla="*/ 1865014 h 2856872"/>
              <a:gd name="connsiteX18" fmla="*/ 1019018 w 2793517"/>
              <a:gd name="connsiteY18" fmla="*/ 2806575 h 2856872"/>
              <a:gd name="connsiteX19" fmla="*/ 1516958 w 2793517"/>
              <a:gd name="connsiteY19" fmla="*/ 2652666 h 2856872"/>
              <a:gd name="connsiteX0" fmla="*/ 1516958 w 2793517"/>
              <a:gd name="connsiteY0" fmla="*/ 2652666 h 2856872"/>
              <a:gd name="connsiteX1" fmla="*/ 2186915 w 2793517"/>
              <a:gd name="connsiteY1" fmla="*/ 2046084 h 2856872"/>
              <a:gd name="connsiteX2" fmla="*/ 2386091 w 2793517"/>
              <a:gd name="connsiteY2" fmla="*/ 1683945 h 2856872"/>
              <a:gd name="connsiteX3" fmla="*/ 2693909 w 2793517"/>
              <a:gd name="connsiteY3" fmla="*/ 1457608 h 2856872"/>
              <a:gd name="connsiteX4" fmla="*/ 2485679 w 2793517"/>
              <a:gd name="connsiteY4" fmla="*/ 1068309 h 2856872"/>
              <a:gd name="connsiteX5" fmla="*/ 2105434 w 2793517"/>
              <a:gd name="connsiteY5" fmla="*/ 1312753 h 2856872"/>
              <a:gd name="connsiteX6" fmla="*/ 1842883 w 2793517"/>
              <a:gd name="connsiteY6" fmla="*/ 1665838 h 2856872"/>
              <a:gd name="connsiteX7" fmla="*/ 1770455 w 2793517"/>
              <a:gd name="connsiteY7" fmla="*/ 434567 h 2856872"/>
              <a:gd name="connsiteX8" fmla="*/ 1743295 w 2793517"/>
              <a:gd name="connsiteY8" fmla="*/ 172016 h 2856872"/>
              <a:gd name="connsiteX9" fmla="*/ 1317782 w 2793517"/>
              <a:gd name="connsiteY9" fmla="*/ 235391 h 2856872"/>
              <a:gd name="connsiteX10" fmla="*/ 1299675 w 2793517"/>
              <a:gd name="connsiteY10" fmla="*/ 0 h 2856872"/>
              <a:gd name="connsiteX11" fmla="*/ 747414 w 2793517"/>
              <a:gd name="connsiteY11" fmla="*/ 172016 h 2856872"/>
              <a:gd name="connsiteX12" fmla="*/ 611612 w 2793517"/>
              <a:gd name="connsiteY12" fmla="*/ 172016 h 2856872"/>
              <a:gd name="connsiteX13" fmla="*/ 267580 w 2793517"/>
              <a:gd name="connsiteY13" fmla="*/ 443620 h 2856872"/>
              <a:gd name="connsiteX14" fmla="*/ 394329 w 2793517"/>
              <a:gd name="connsiteY14" fmla="*/ 778599 h 2856872"/>
              <a:gd name="connsiteX15" fmla="*/ 0 w 2793517"/>
              <a:gd name="connsiteY15" fmla="*/ 848109 h 2856872"/>
              <a:gd name="connsiteX16" fmla="*/ 48084 w 2793517"/>
              <a:gd name="connsiteY16" fmla="*/ 1136965 h 2856872"/>
              <a:gd name="connsiteX17" fmla="*/ 530131 w 2793517"/>
              <a:gd name="connsiteY17" fmla="*/ 1865014 h 2856872"/>
              <a:gd name="connsiteX18" fmla="*/ 1019018 w 2793517"/>
              <a:gd name="connsiteY18" fmla="*/ 2806575 h 2856872"/>
              <a:gd name="connsiteX19" fmla="*/ 1516958 w 2793517"/>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28885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120238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953464 w 2827501"/>
              <a:gd name="connsiteY12" fmla="*/ 53517 h 2900479"/>
              <a:gd name="connsiteX13" fmla="*/ 781398 w 2827501"/>
              <a:gd name="connsiteY13" fmla="*/ 332463 h 2900479"/>
              <a:gd name="connsiteX14" fmla="*/ 301564 w 2827501"/>
              <a:gd name="connsiteY14" fmla="*/ 487227 h 2900479"/>
              <a:gd name="connsiteX15" fmla="*/ 428313 w 2827501"/>
              <a:gd name="connsiteY15" fmla="*/ 822206 h 2900479"/>
              <a:gd name="connsiteX16" fmla="*/ 33984 w 2827501"/>
              <a:gd name="connsiteY16" fmla="*/ 891716 h 2900479"/>
              <a:gd name="connsiteX17" fmla="*/ 82068 w 2827501"/>
              <a:gd name="connsiteY17" fmla="*/ 1180572 h 2900479"/>
              <a:gd name="connsiteX18" fmla="*/ 564115 w 2827501"/>
              <a:gd name="connsiteY18" fmla="*/ 1908621 h 2900479"/>
              <a:gd name="connsiteX19" fmla="*/ 1053002 w 2827501"/>
              <a:gd name="connsiteY19" fmla="*/ 2850182 h 2900479"/>
              <a:gd name="connsiteX20" fmla="*/ 1550942 w 2827501"/>
              <a:gd name="connsiteY20"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953464 w 2827501"/>
              <a:gd name="connsiteY12" fmla="*/ 53517 h 2900479"/>
              <a:gd name="connsiteX13" fmla="*/ 781398 w 2827501"/>
              <a:gd name="connsiteY13" fmla="*/ 332463 h 2900479"/>
              <a:gd name="connsiteX14" fmla="*/ 301564 w 2827501"/>
              <a:gd name="connsiteY14" fmla="*/ 487227 h 2900479"/>
              <a:gd name="connsiteX15" fmla="*/ 428313 w 2827501"/>
              <a:gd name="connsiteY15" fmla="*/ 822206 h 2900479"/>
              <a:gd name="connsiteX16" fmla="*/ 33984 w 2827501"/>
              <a:gd name="connsiteY16" fmla="*/ 891716 h 2900479"/>
              <a:gd name="connsiteX17" fmla="*/ 82068 w 2827501"/>
              <a:gd name="connsiteY17" fmla="*/ 1180572 h 2900479"/>
              <a:gd name="connsiteX18" fmla="*/ 564115 w 2827501"/>
              <a:gd name="connsiteY18" fmla="*/ 1908621 h 2900479"/>
              <a:gd name="connsiteX19" fmla="*/ 1053002 w 2827501"/>
              <a:gd name="connsiteY19" fmla="*/ 2850182 h 2900479"/>
              <a:gd name="connsiteX20" fmla="*/ 1550942 w 2827501"/>
              <a:gd name="connsiteY20"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958544 w 2827501"/>
              <a:gd name="connsiteY10" fmla="*/ 53517 h 2900479"/>
              <a:gd name="connsiteX11" fmla="*/ 95346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45127 h 2949333"/>
              <a:gd name="connsiteX1" fmla="*/ 2220899 w 2827501"/>
              <a:gd name="connsiteY1" fmla="*/ 2138545 h 2949333"/>
              <a:gd name="connsiteX2" fmla="*/ 2420075 w 2827501"/>
              <a:gd name="connsiteY2" fmla="*/ 1776406 h 2949333"/>
              <a:gd name="connsiteX3" fmla="*/ 2727893 w 2827501"/>
              <a:gd name="connsiteY3" fmla="*/ 1550069 h 2949333"/>
              <a:gd name="connsiteX4" fmla="*/ 2519663 w 2827501"/>
              <a:gd name="connsiteY4" fmla="*/ 1160770 h 2949333"/>
              <a:gd name="connsiteX5" fmla="*/ 2139418 w 2827501"/>
              <a:gd name="connsiteY5" fmla="*/ 1405214 h 2949333"/>
              <a:gd name="connsiteX6" fmla="*/ 1876867 w 2827501"/>
              <a:gd name="connsiteY6" fmla="*/ 1758299 h 2949333"/>
              <a:gd name="connsiteX7" fmla="*/ 1804439 w 2827501"/>
              <a:gd name="connsiteY7" fmla="*/ 527028 h 2949333"/>
              <a:gd name="connsiteX8" fmla="*/ 1777279 w 2827501"/>
              <a:gd name="connsiteY8" fmla="*/ 264477 h 2949333"/>
              <a:gd name="connsiteX9" fmla="*/ 1351766 w 2827501"/>
              <a:gd name="connsiteY9" fmla="*/ 327852 h 2949333"/>
              <a:gd name="connsiteX10" fmla="*/ 958544 w 2827501"/>
              <a:gd name="connsiteY10" fmla="*/ 102371 h 2949333"/>
              <a:gd name="connsiteX11" fmla="*/ 953464 w 2827501"/>
              <a:gd name="connsiteY11" fmla="*/ 102371 h 2949333"/>
              <a:gd name="connsiteX12" fmla="*/ 781398 w 2827501"/>
              <a:gd name="connsiteY12" fmla="*/ 381317 h 2949333"/>
              <a:gd name="connsiteX13" fmla="*/ 301564 w 2827501"/>
              <a:gd name="connsiteY13" fmla="*/ 536081 h 2949333"/>
              <a:gd name="connsiteX14" fmla="*/ 428313 w 2827501"/>
              <a:gd name="connsiteY14" fmla="*/ 871060 h 2949333"/>
              <a:gd name="connsiteX15" fmla="*/ 33984 w 2827501"/>
              <a:gd name="connsiteY15" fmla="*/ 940570 h 2949333"/>
              <a:gd name="connsiteX16" fmla="*/ 82068 w 2827501"/>
              <a:gd name="connsiteY16" fmla="*/ 1229426 h 2949333"/>
              <a:gd name="connsiteX17" fmla="*/ 564115 w 2827501"/>
              <a:gd name="connsiteY17" fmla="*/ 1957475 h 2949333"/>
              <a:gd name="connsiteX18" fmla="*/ 1053002 w 2827501"/>
              <a:gd name="connsiteY18" fmla="*/ 2899036 h 2949333"/>
              <a:gd name="connsiteX19" fmla="*/ 1550942 w 2827501"/>
              <a:gd name="connsiteY19" fmla="*/ 2745127 h 2949333"/>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958544 w 2827501"/>
              <a:gd name="connsiteY10" fmla="*/ 5351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0207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7319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7319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836836 h 3041042"/>
              <a:gd name="connsiteX1" fmla="*/ 2220899 w 2805803"/>
              <a:gd name="connsiteY1" fmla="*/ 2230254 h 3041042"/>
              <a:gd name="connsiteX2" fmla="*/ 2420075 w 2805803"/>
              <a:gd name="connsiteY2" fmla="*/ 1939235 h 3041042"/>
              <a:gd name="connsiteX3" fmla="*/ 2727893 w 2805803"/>
              <a:gd name="connsiteY3" fmla="*/ 1641778 h 3041042"/>
              <a:gd name="connsiteX4" fmla="*/ 2519663 w 2805803"/>
              <a:gd name="connsiteY4" fmla="*/ 1252479 h 3041042"/>
              <a:gd name="connsiteX5" fmla="*/ 2139418 w 2805803"/>
              <a:gd name="connsiteY5" fmla="*/ 1496923 h 3041042"/>
              <a:gd name="connsiteX6" fmla="*/ 1876867 w 2805803"/>
              <a:gd name="connsiteY6" fmla="*/ 1850008 h 3041042"/>
              <a:gd name="connsiteX7" fmla="*/ 1804439 w 2805803"/>
              <a:gd name="connsiteY7" fmla="*/ 618737 h 3041042"/>
              <a:gd name="connsiteX8" fmla="*/ 1777279 w 2805803"/>
              <a:gd name="connsiteY8" fmla="*/ 356186 h 3041042"/>
              <a:gd name="connsiteX9" fmla="*/ 1351766 w 2805803"/>
              <a:gd name="connsiteY9" fmla="*/ 419561 h 3041042"/>
              <a:gd name="connsiteX10" fmla="*/ 958544 w 2805803"/>
              <a:gd name="connsiteY10" fmla="*/ 128040 h 3041042"/>
              <a:gd name="connsiteX11" fmla="*/ 781398 w 2805803"/>
              <a:gd name="connsiteY11" fmla="*/ 473026 h 3041042"/>
              <a:gd name="connsiteX12" fmla="*/ 301564 w 2805803"/>
              <a:gd name="connsiteY12" fmla="*/ 627790 h 3041042"/>
              <a:gd name="connsiteX13" fmla="*/ 428313 w 2805803"/>
              <a:gd name="connsiteY13" fmla="*/ 962769 h 3041042"/>
              <a:gd name="connsiteX14" fmla="*/ 33984 w 2805803"/>
              <a:gd name="connsiteY14" fmla="*/ 1032279 h 3041042"/>
              <a:gd name="connsiteX15" fmla="*/ 82068 w 2805803"/>
              <a:gd name="connsiteY15" fmla="*/ 1321135 h 3041042"/>
              <a:gd name="connsiteX16" fmla="*/ 564115 w 2805803"/>
              <a:gd name="connsiteY16" fmla="*/ 2049184 h 3041042"/>
              <a:gd name="connsiteX17" fmla="*/ 1053002 w 2805803"/>
              <a:gd name="connsiteY17" fmla="*/ 2990745 h 3041042"/>
              <a:gd name="connsiteX18" fmla="*/ 1550942 w 2805803"/>
              <a:gd name="connsiteY18" fmla="*/ 2836836 h 304104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5803" h="2959762">
                <a:moveTo>
                  <a:pt x="1550942" y="2755556"/>
                </a:moveTo>
                <a:cubicBezTo>
                  <a:pt x="1799661" y="2817522"/>
                  <a:pt x="2124580" y="2701688"/>
                  <a:pt x="2220899" y="2148974"/>
                </a:cubicBezTo>
                <a:cubicBezTo>
                  <a:pt x="2257113" y="2084091"/>
                  <a:pt x="2335576" y="1956034"/>
                  <a:pt x="2420075" y="1857955"/>
                </a:cubicBezTo>
                <a:cubicBezTo>
                  <a:pt x="2643946" y="1658578"/>
                  <a:pt x="2670021" y="1695677"/>
                  <a:pt x="2727893" y="1560498"/>
                </a:cubicBezTo>
                <a:cubicBezTo>
                  <a:pt x="2805803" y="1354532"/>
                  <a:pt x="2695753" y="1245085"/>
                  <a:pt x="2519663" y="1171199"/>
                </a:cubicBezTo>
                <a:cubicBezTo>
                  <a:pt x="2342115" y="1100280"/>
                  <a:pt x="2164566" y="1268122"/>
                  <a:pt x="2139418" y="1415643"/>
                </a:cubicBezTo>
                <a:cubicBezTo>
                  <a:pt x="2087461" y="1584138"/>
                  <a:pt x="1964384" y="1651033"/>
                  <a:pt x="1876867" y="1768728"/>
                </a:cubicBezTo>
                <a:lnTo>
                  <a:pt x="1804439" y="537457"/>
                </a:lnTo>
                <a:lnTo>
                  <a:pt x="1777279" y="274906"/>
                </a:lnTo>
                <a:cubicBezTo>
                  <a:pt x="1701481" y="67431"/>
                  <a:pt x="1356444" y="144436"/>
                  <a:pt x="1351766" y="338281"/>
                </a:cubicBezTo>
                <a:cubicBezTo>
                  <a:pt x="1317212" y="125961"/>
                  <a:pt x="1094698" y="0"/>
                  <a:pt x="958544" y="46760"/>
                </a:cubicBezTo>
                <a:cubicBezTo>
                  <a:pt x="807603" y="70911"/>
                  <a:pt x="758815" y="243261"/>
                  <a:pt x="781398" y="391746"/>
                </a:cubicBezTo>
                <a:cubicBezTo>
                  <a:pt x="660182" y="59283"/>
                  <a:pt x="157211" y="293013"/>
                  <a:pt x="301564" y="546510"/>
                </a:cubicBezTo>
                <a:lnTo>
                  <a:pt x="428313" y="881489"/>
                </a:lnTo>
                <a:cubicBezTo>
                  <a:pt x="342590" y="818299"/>
                  <a:pt x="160347" y="668749"/>
                  <a:pt x="33984" y="950999"/>
                </a:cubicBezTo>
                <a:cubicBezTo>
                  <a:pt x="24612" y="1052364"/>
                  <a:pt x="0" y="1092770"/>
                  <a:pt x="82068" y="1239855"/>
                </a:cubicBezTo>
                <a:lnTo>
                  <a:pt x="564115" y="1967904"/>
                </a:lnTo>
                <a:cubicBezTo>
                  <a:pt x="727077" y="2281758"/>
                  <a:pt x="702080" y="2712451"/>
                  <a:pt x="1053002" y="2909465"/>
                </a:cubicBezTo>
                <a:cubicBezTo>
                  <a:pt x="1229142" y="2959762"/>
                  <a:pt x="1440842" y="2903379"/>
                  <a:pt x="1550942" y="2755556"/>
                </a:cubicBezTo>
                <a:close/>
              </a:path>
            </a:pathLst>
          </a:custGeom>
          <a:solidFill>
            <a:srgbClr val="CCE1EC"/>
          </a:solidFill>
          <a:ln w="57150">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332" name="グループ化 331"/>
          <p:cNvGrpSpPr/>
          <p:nvPr/>
        </p:nvGrpSpPr>
        <p:grpSpPr>
          <a:xfrm rot="571762">
            <a:off x="2061569" y="3377756"/>
            <a:ext cx="225800" cy="293898"/>
            <a:chOff x="2219795" y="3340791"/>
            <a:chExt cx="91475" cy="187746"/>
          </a:xfrm>
        </p:grpSpPr>
        <p:sp>
          <p:nvSpPr>
            <p:cNvPr id="330" name="月 329"/>
            <p:cNvSpPr/>
            <p:nvPr/>
          </p:nvSpPr>
          <p:spPr bwMode="auto">
            <a:xfrm rot="11178896">
              <a:off x="2219795" y="3340791"/>
              <a:ext cx="47374" cy="183471"/>
            </a:xfrm>
            <a:prstGeom prst="moon">
              <a:avLst>
                <a:gd name="adj" fmla="val 22507"/>
              </a:avLst>
            </a:prstGeom>
            <a:solidFill>
              <a:schemeClr val="tx1">
                <a:lumMod val="50000"/>
                <a:lumOff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31" name="月 330"/>
            <p:cNvSpPr/>
            <p:nvPr/>
          </p:nvSpPr>
          <p:spPr bwMode="auto">
            <a:xfrm rot="11178896">
              <a:off x="2263896" y="3345065"/>
              <a:ext cx="47374" cy="183472"/>
            </a:xfrm>
            <a:prstGeom prst="moon">
              <a:avLst>
                <a:gd name="adj" fmla="val 23292"/>
              </a:avLst>
            </a:prstGeom>
            <a:solidFill>
              <a:schemeClr val="tx1">
                <a:lumMod val="50000"/>
                <a:lumOff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65" name="グループ化 364"/>
          <p:cNvGrpSpPr/>
          <p:nvPr/>
        </p:nvGrpSpPr>
        <p:grpSpPr>
          <a:xfrm rot="16788629">
            <a:off x="4015248" y="3273718"/>
            <a:ext cx="796705" cy="838049"/>
            <a:chOff x="-1339913" y="1959472"/>
            <a:chExt cx="796705" cy="838049"/>
          </a:xfrm>
        </p:grpSpPr>
        <p:sp>
          <p:nvSpPr>
            <p:cNvPr id="363" name="アーチ 362"/>
            <p:cNvSpPr/>
            <p:nvPr/>
          </p:nvSpPr>
          <p:spPr bwMode="auto">
            <a:xfrm>
              <a:off x="-1339913" y="2000816"/>
              <a:ext cx="796705" cy="796705"/>
            </a:xfrm>
            <a:prstGeom prst="blockArc">
              <a:avLst>
                <a:gd name="adj1" fmla="val 14693117"/>
                <a:gd name="adj2" fmla="val 1716625"/>
                <a:gd name="adj3" fmla="val 21523"/>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4" name="二等辺三角形 363"/>
            <p:cNvSpPr/>
            <p:nvPr/>
          </p:nvSpPr>
          <p:spPr bwMode="auto">
            <a:xfrm rot="15556100">
              <a:off x="-1334979" y="1964099"/>
              <a:ext cx="342377" cy="333123"/>
            </a:xfrm>
            <a:prstGeom prst="triangle">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66" name="グループ化 365"/>
          <p:cNvGrpSpPr/>
          <p:nvPr/>
        </p:nvGrpSpPr>
        <p:grpSpPr>
          <a:xfrm rot="3980081" flipV="1">
            <a:off x="4078159" y="4376732"/>
            <a:ext cx="796705" cy="838049"/>
            <a:chOff x="-1339913" y="1959472"/>
            <a:chExt cx="796705" cy="838049"/>
          </a:xfrm>
        </p:grpSpPr>
        <p:sp>
          <p:nvSpPr>
            <p:cNvPr id="367" name="アーチ 366"/>
            <p:cNvSpPr/>
            <p:nvPr/>
          </p:nvSpPr>
          <p:spPr bwMode="auto">
            <a:xfrm>
              <a:off x="-1339913" y="2000816"/>
              <a:ext cx="796705" cy="796705"/>
            </a:xfrm>
            <a:prstGeom prst="blockArc">
              <a:avLst>
                <a:gd name="adj1" fmla="val 14693117"/>
                <a:gd name="adj2" fmla="val 1716625"/>
                <a:gd name="adj3" fmla="val 21523"/>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8" name="二等辺三角形 367"/>
            <p:cNvSpPr/>
            <p:nvPr/>
          </p:nvSpPr>
          <p:spPr bwMode="auto">
            <a:xfrm rot="15556100">
              <a:off x="-1334979" y="1964099"/>
              <a:ext cx="342377" cy="333123"/>
            </a:xfrm>
            <a:prstGeom prst="triangle">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386" name="正方形/長方形 385"/>
          <p:cNvSpPr/>
          <p:nvPr/>
        </p:nvSpPr>
        <p:spPr bwMode="auto">
          <a:xfrm>
            <a:off x="4326900" y="3239961"/>
            <a:ext cx="4968000" cy="366461"/>
          </a:xfrm>
          <a:prstGeom prst="rect">
            <a:avLst/>
          </a:prstGeom>
          <a:solidFill>
            <a:srgbClr val="E94C37"/>
          </a:solidFill>
          <a:ln w="1270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1" name="テキスト ボックス 100"/>
          <p:cNvSpPr txBox="1"/>
          <p:nvPr/>
        </p:nvSpPr>
        <p:spPr>
          <a:xfrm>
            <a:off x="197644" y="591656"/>
            <a:ext cx="3442488"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smtClean="0">
                <a:solidFill>
                  <a:schemeClr val="bg1"/>
                </a:solidFill>
                <a:latin typeface="Arial" pitchFamily="34" charset="0"/>
                <a:ea typeface="メイリオ" pitchFamily="50" charset="-128"/>
              </a:rPr>
              <a:t>特徴　　無保証・無補償</a:t>
            </a:r>
          </a:p>
        </p:txBody>
      </p:sp>
      <p:sp>
        <p:nvSpPr>
          <p:cNvPr id="106" name="円/楕円 105"/>
          <p:cNvSpPr/>
          <p:nvPr/>
        </p:nvSpPr>
        <p:spPr bwMode="auto">
          <a:xfrm>
            <a:off x="957202" y="642400"/>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lang="en-US" altLang="ja-JP" sz="2000" b="1" spc="100" dirty="0" smtClean="0">
                <a:solidFill>
                  <a:srgbClr val="F6167B"/>
                </a:solidFill>
                <a:latin typeface="Arial" pitchFamily="34" charset="0"/>
                <a:ea typeface="メイリオ" pitchFamily="50" charset="-128"/>
              </a:rPr>
              <a:t>3</a:t>
            </a:r>
            <a:endParaRPr kumimoji="1" lang="en-US" altLang="ja-JP" sz="2000" b="1" spc="100" dirty="0" smtClean="0">
              <a:solidFill>
                <a:srgbClr val="F6167B"/>
              </a:solidFill>
              <a:latin typeface="Arial" pitchFamily="34" charset="0"/>
              <a:ea typeface="メイリオ" pitchFamily="50" charset="-128"/>
            </a:endParaRPr>
          </a:p>
        </p:txBody>
      </p:sp>
      <p:sp>
        <p:nvSpPr>
          <p:cNvPr id="108" name="フリーフォーム 107"/>
          <p:cNvSpPr/>
          <p:nvPr/>
        </p:nvSpPr>
        <p:spPr bwMode="auto">
          <a:xfrm>
            <a:off x="7749765" y="3349782"/>
            <a:ext cx="380245" cy="805758"/>
          </a:xfrm>
          <a:custGeom>
            <a:avLst/>
            <a:gdLst>
              <a:gd name="connsiteX0" fmla="*/ 81481 w 380245"/>
              <a:gd name="connsiteY0" fmla="*/ 0 h 760491"/>
              <a:gd name="connsiteX1" fmla="*/ 0 w 380245"/>
              <a:gd name="connsiteY1" fmla="*/ 389299 h 760491"/>
              <a:gd name="connsiteX2" fmla="*/ 190122 w 380245"/>
              <a:gd name="connsiteY2" fmla="*/ 307818 h 760491"/>
              <a:gd name="connsiteX3" fmla="*/ 162962 w 380245"/>
              <a:gd name="connsiteY3" fmla="*/ 588475 h 760491"/>
              <a:gd name="connsiteX4" fmla="*/ 307817 w 380245"/>
              <a:gd name="connsiteY4" fmla="*/ 543208 h 760491"/>
              <a:gd name="connsiteX5" fmla="*/ 380245 w 380245"/>
              <a:gd name="connsiteY5" fmla="*/ 760491 h 760491"/>
              <a:gd name="connsiteX6" fmla="*/ 353085 w 380245"/>
              <a:gd name="connsiteY6" fmla="*/ 407406 h 760491"/>
              <a:gd name="connsiteX7" fmla="*/ 244443 w 380245"/>
              <a:gd name="connsiteY7" fmla="*/ 488887 h 760491"/>
              <a:gd name="connsiteX8" fmla="*/ 298764 w 380245"/>
              <a:gd name="connsiteY8" fmla="*/ 135802 h 760491"/>
              <a:gd name="connsiteX9" fmla="*/ 99588 w 380245"/>
              <a:gd name="connsiteY9" fmla="*/ 217283 h 760491"/>
              <a:gd name="connsiteX10" fmla="*/ 262550 w 380245"/>
              <a:gd name="connsiteY10" fmla="*/ 9054 h 760491"/>
              <a:gd name="connsiteX11" fmla="*/ 81481 w 380245"/>
              <a:gd name="connsiteY11" fmla="*/ 0 h 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5" h="760491">
                <a:moveTo>
                  <a:pt x="81481" y="0"/>
                </a:moveTo>
                <a:lnTo>
                  <a:pt x="0" y="389299"/>
                </a:lnTo>
                <a:lnTo>
                  <a:pt x="190122" y="307818"/>
                </a:lnTo>
                <a:lnTo>
                  <a:pt x="162962" y="588475"/>
                </a:lnTo>
                <a:lnTo>
                  <a:pt x="307817" y="543208"/>
                </a:lnTo>
                <a:lnTo>
                  <a:pt x="380245" y="760491"/>
                </a:lnTo>
                <a:lnTo>
                  <a:pt x="353085" y="407406"/>
                </a:lnTo>
                <a:cubicBezTo>
                  <a:pt x="232909" y="490605"/>
                  <a:pt x="187674" y="488887"/>
                  <a:pt x="244443" y="488887"/>
                </a:cubicBezTo>
                <a:lnTo>
                  <a:pt x="298764" y="135802"/>
                </a:lnTo>
                <a:lnTo>
                  <a:pt x="99588" y="217283"/>
                </a:lnTo>
                <a:lnTo>
                  <a:pt x="262550" y="9054"/>
                </a:lnTo>
                <a:lnTo>
                  <a:pt x="81481" y="0"/>
                </a:lnTo>
                <a:close/>
              </a:path>
            </a:pathLst>
          </a:cu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9" name="テキスト ボックス 108"/>
          <p:cNvSpPr txBox="1"/>
          <p:nvPr/>
        </p:nvSpPr>
        <p:spPr>
          <a:xfrm>
            <a:off x="4326901" y="3300007"/>
            <a:ext cx="5032588" cy="291618"/>
          </a:xfrm>
          <a:prstGeom prst="rect">
            <a:avLst/>
          </a:prstGeom>
          <a:noFill/>
        </p:spPr>
        <p:txBody>
          <a:bodyPr wrap="square" rtlCol="0">
            <a:spAutoFit/>
          </a:bodyPr>
          <a:lstStyle/>
          <a:p>
            <a:r>
              <a:rPr kumimoji="1" lang="en-US" altLang="ja-JP" sz="1400" b="1" spc="100" dirty="0" smtClean="0">
                <a:solidFill>
                  <a:schemeClr val="bg1"/>
                </a:solidFill>
                <a:latin typeface="Arial" pitchFamily="34" charset="0"/>
                <a:ea typeface="メイリオ" pitchFamily="50" charset="-128"/>
              </a:rPr>
              <a:t>OSS</a:t>
            </a:r>
            <a:r>
              <a:rPr kumimoji="1" lang="ja-JP" altLang="en-US" sz="1400" b="1" spc="100" dirty="0" smtClean="0">
                <a:solidFill>
                  <a:schemeClr val="bg1"/>
                </a:solidFill>
                <a:latin typeface="Arial" pitchFamily="34" charset="0"/>
                <a:ea typeface="メイリオ" pitchFamily="50" charset="-128"/>
              </a:rPr>
              <a:t>を原因とする不具合について</a:t>
            </a:r>
            <a:r>
              <a:rPr lang="ja-JP" altLang="en-US" sz="1400" b="1" spc="100" dirty="0" smtClean="0">
                <a:solidFill>
                  <a:schemeClr val="bg1"/>
                </a:solidFill>
                <a:latin typeface="Arial" pitchFamily="34" charset="0"/>
                <a:ea typeface="メイリオ" pitchFamily="50" charset="-128"/>
              </a:rPr>
              <a:t>対応と損害賠償を請求</a:t>
            </a:r>
            <a:endParaRPr kumimoji="1" lang="en-US" altLang="ja-JP" sz="1400" b="1" spc="100" dirty="0" smtClean="0">
              <a:solidFill>
                <a:schemeClr val="bg1"/>
              </a:solidFill>
              <a:latin typeface="Arial" pitchFamily="34" charset="0"/>
              <a:ea typeface="メイリオ" pitchFamily="50" charset="-128"/>
            </a:endParaRPr>
          </a:p>
        </p:txBody>
      </p:sp>
      <p:sp>
        <p:nvSpPr>
          <p:cNvPr id="110" name="フリーフォーム 109"/>
          <p:cNvSpPr/>
          <p:nvPr/>
        </p:nvSpPr>
        <p:spPr bwMode="auto">
          <a:xfrm rot="15135788" flipH="1">
            <a:off x="7927573" y="4621036"/>
            <a:ext cx="352892" cy="858966"/>
          </a:xfrm>
          <a:custGeom>
            <a:avLst/>
            <a:gdLst>
              <a:gd name="connsiteX0" fmla="*/ 81481 w 380245"/>
              <a:gd name="connsiteY0" fmla="*/ 0 h 760491"/>
              <a:gd name="connsiteX1" fmla="*/ 0 w 380245"/>
              <a:gd name="connsiteY1" fmla="*/ 389299 h 760491"/>
              <a:gd name="connsiteX2" fmla="*/ 190122 w 380245"/>
              <a:gd name="connsiteY2" fmla="*/ 307818 h 760491"/>
              <a:gd name="connsiteX3" fmla="*/ 162962 w 380245"/>
              <a:gd name="connsiteY3" fmla="*/ 588475 h 760491"/>
              <a:gd name="connsiteX4" fmla="*/ 307817 w 380245"/>
              <a:gd name="connsiteY4" fmla="*/ 543208 h 760491"/>
              <a:gd name="connsiteX5" fmla="*/ 380245 w 380245"/>
              <a:gd name="connsiteY5" fmla="*/ 760491 h 760491"/>
              <a:gd name="connsiteX6" fmla="*/ 353085 w 380245"/>
              <a:gd name="connsiteY6" fmla="*/ 407406 h 760491"/>
              <a:gd name="connsiteX7" fmla="*/ 244443 w 380245"/>
              <a:gd name="connsiteY7" fmla="*/ 488887 h 760491"/>
              <a:gd name="connsiteX8" fmla="*/ 298764 w 380245"/>
              <a:gd name="connsiteY8" fmla="*/ 135802 h 760491"/>
              <a:gd name="connsiteX9" fmla="*/ 99588 w 380245"/>
              <a:gd name="connsiteY9" fmla="*/ 217283 h 760491"/>
              <a:gd name="connsiteX10" fmla="*/ 262550 w 380245"/>
              <a:gd name="connsiteY10" fmla="*/ 9054 h 760491"/>
              <a:gd name="connsiteX11" fmla="*/ 81481 w 380245"/>
              <a:gd name="connsiteY11" fmla="*/ 0 h 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5" h="760491">
                <a:moveTo>
                  <a:pt x="81481" y="0"/>
                </a:moveTo>
                <a:lnTo>
                  <a:pt x="0" y="389299"/>
                </a:lnTo>
                <a:lnTo>
                  <a:pt x="190122" y="307818"/>
                </a:lnTo>
                <a:lnTo>
                  <a:pt x="162962" y="588475"/>
                </a:lnTo>
                <a:lnTo>
                  <a:pt x="307817" y="543208"/>
                </a:lnTo>
                <a:lnTo>
                  <a:pt x="380245" y="760491"/>
                </a:lnTo>
                <a:lnTo>
                  <a:pt x="353085" y="407406"/>
                </a:lnTo>
                <a:cubicBezTo>
                  <a:pt x="232909" y="490605"/>
                  <a:pt x="187674" y="488887"/>
                  <a:pt x="244443" y="488887"/>
                </a:cubicBezTo>
                <a:lnTo>
                  <a:pt x="298764" y="135802"/>
                </a:lnTo>
                <a:lnTo>
                  <a:pt x="99588" y="217283"/>
                </a:lnTo>
                <a:lnTo>
                  <a:pt x="262550" y="9054"/>
                </a:lnTo>
                <a:lnTo>
                  <a:pt x="81481" y="0"/>
                </a:lnTo>
                <a:close/>
              </a:path>
            </a:pathLst>
          </a:cu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2" name="正方形/長方形 111"/>
          <p:cNvSpPr/>
          <p:nvPr/>
        </p:nvSpPr>
        <p:spPr bwMode="auto">
          <a:xfrm flipV="1">
            <a:off x="4548612" y="4868262"/>
            <a:ext cx="3499301" cy="396574"/>
          </a:xfrm>
          <a:prstGeom prst="rect">
            <a:avLst/>
          </a:prstGeom>
          <a:solidFill>
            <a:srgbClr val="E94C37"/>
          </a:solidFill>
          <a:ln w="1270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3" name="テキスト ボックス 112"/>
          <p:cNvSpPr txBox="1"/>
          <p:nvPr/>
        </p:nvSpPr>
        <p:spPr>
          <a:xfrm>
            <a:off x="4586827" y="4953043"/>
            <a:ext cx="3510797" cy="286232"/>
          </a:xfrm>
          <a:prstGeom prst="rect">
            <a:avLst/>
          </a:prstGeom>
          <a:noFill/>
        </p:spPr>
        <p:txBody>
          <a:bodyPr wrap="square" rtlCol="0">
            <a:spAutoFit/>
          </a:bodyPr>
          <a:lstStyle/>
          <a:p>
            <a:r>
              <a:rPr kumimoji="1" lang="en-US" altLang="ja-JP" sz="1400" b="1" spc="100" dirty="0" smtClean="0">
                <a:solidFill>
                  <a:schemeClr val="bg1"/>
                </a:solidFill>
                <a:latin typeface="Arial" pitchFamily="34" charset="0"/>
                <a:ea typeface="メイリオ" pitchFamily="50" charset="-128"/>
              </a:rPr>
              <a:t>OSS</a:t>
            </a:r>
            <a:r>
              <a:rPr kumimoji="1" lang="ja-JP" altLang="en-US" sz="1400" b="1" spc="100" dirty="0" smtClean="0">
                <a:solidFill>
                  <a:schemeClr val="bg1"/>
                </a:solidFill>
                <a:latin typeface="Arial" pitchFamily="34" charset="0"/>
                <a:ea typeface="メイリオ" pitchFamily="50" charset="-128"/>
              </a:rPr>
              <a:t>について、知財権侵害訴訟の提起</a:t>
            </a:r>
            <a:endParaRPr kumimoji="1" lang="en-US" altLang="ja-JP" sz="1400" b="1" spc="100" dirty="0" smtClean="0">
              <a:solidFill>
                <a:schemeClr val="bg1"/>
              </a:solidFill>
              <a:latin typeface="Arial" pitchFamily="34" charset="0"/>
              <a:ea typeface="メイリオ" pitchFamily="50" charset="-128"/>
            </a:endParaRPr>
          </a:p>
        </p:txBody>
      </p:sp>
      <p:sp>
        <p:nvSpPr>
          <p:cNvPr id="114" name="角丸四角形 113"/>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1</a:t>
            </a:r>
            <a:endParaRPr kumimoji="1" lang="en-US" altLang="ja-JP" sz="2000" b="1" spc="100" dirty="0" smtClean="0">
              <a:solidFill>
                <a:schemeClr val="bg1"/>
              </a:solidFill>
              <a:latin typeface="Arial Black" pitchFamily="34" charset="0"/>
              <a:ea typeface="メイリオ" pitchFamily="50" charset="-128"/>
            </a:endParaRPr>
          </a:p>
        </p:txBody>
      </p:sp>
      <p:grpSp>
        <p:nvGrpSpPr>
          <p:cNvPr id="99" name="グループ化 98"/>
          <p:cNvGrpSpPr/>
          <p:nvPr/>
        </p:nvGrpSpPr>
        <p:grpSpPr>
          <a:xfrm>
            <a:off x="8964782" y="4563064"/>
            <a:ext cx="216782" cy="206159"/>
            <a:chOff x="-1615440" y="3464560"/>
            <a:chExt cx="599440" cy="570065"/>
          </a:xfrm>
          <a:solidFill>
            <a:schemeClr val="bg1">
              <a:lumMod val="75000"/>
            </a:schemeClr>
          </a:solidFill>
        </p:grpSpPr>
        <p:sp>
          <p:nvSpPr>
            <p:cNvPr id="100" name="円/楕円 99"/>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2" name="円/楕円 101"/>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3" name="円/楕円 102"/>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4" name="フリーフォーム 103"/>
            <p:cNvSpPr/>
            <p:nvPr/>
          </p:nvSpPr>
          <p:spPr bwMode="auto">
            <a:xfrm>
              <a:off x="-1615440" y="3657600"/>
              <a:ext cx="396240" cy="377025"/>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05" name="下矢印 104"/>
          <p:cNvSpPr/>
          <p:nvPr/>
        </p:nvSpPr>
        <p:spPr bwMode="auto">
          <a:xfrm rot="16200000">
            <a:off x="4871058" y="1272995"/>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7" name="下矢印 106"/>
          <p:cNvSpPr/>
          <p:nvPr/>
        </p:nvSpPr>
        <p:spPr bwMode="auto">
          <a:xfrm rot="16200000">
            <a:off x="4871058" y="2151536"/>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21" name="グループ化 120"/>
          <p:cNvGrpSpPr/>
          <p:nvPr/>
        </p:nvGrpSpPr>
        <p:grpSpPr>
          <a:xfrm>
            <a:off x="1999834" y="3689827"/>
            <a:ext cx="642628" cy="523240"/>
            <a:chOff x="1999834" y="3689827"/>
            <a:chExt cx="642628" cy="523240"/>
          </a:xfrm>
        </p:grpSpPr>
        <p:grpSp>
          <p:nvGrpSpPr>
            <p:cNvPr id="111" name="グループ化 110"/>
            <p:cNvGrpSpPr/>
            <p:nvPr/>
          </p:nvGrpSpPr>
          <p:grpSpPr>
            <a:xfrm>
              <a:off x="2061533" y="3689827"/>
              <a:ext cx="523240" cy="523240"/>
              <a:chOff x="-3764280" y="0"/>
              <a:chExt cx="2123440" cy="2123440"/>
            </a:xfrm>
          </p:grpSpPr>
          <p:sp>
            <p:nvSpPr>
              <p:cNvPr id="115" name="パイ 114"/>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6" name="パイ 115"/>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7" name="パイ 116"/>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8" name="パイ 117"/>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9" name="円/楕円 118"/>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20" name="テキスト ボックス 119"/>
            <p:cNvSpPr txBox="1"/>
            <p:nvPr/>
          </p:nvSpPr>
          <p:spPr>
            <a:xfrm>
              <a:off x="1999834" y="3848882"/>
              <a:ext cx="642628" cy="281416"/>
            </a:xfrm>
            <a:prstGeom prst="rect">
              <a:avLst/>
            </a:prstGeom>
            <a:noFill/>
          </p:spPr>
          <p:txBody>
            <a:bodyPr wrap="none" rtlCol="0" anchor="ctr">
              <a:noAutofit/>
            </a:bodyPr>
            <a:lstStyle/>
            <a:p>
              <a:pPr algn="ctr"/>
              <a:r>
                <a:rPr kumimoji="1" lang="en-US" altLang="ja-JP" sz="1200" b="1" spc="100" dirty="0" smtClean="0">
                  <a:solidFill>
                    <a:schemeClr val="tx1">
                      <a:lumMod val="75000"/>
                      <a:lumOff val="25000"/>
                    </a:schemeClr>
                  </a:solidFill>
                  <a:latin typeface="Arial" pitchFamily="34" charset="0"/>
                  <a:ea typeface="メイリオ" pitchFamily="50" charset="-128"/>
                </a:rPr>
                <a:t>OSS</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spTree>
    <p:extLst>
      <p:ext uri="{BB962C8B-B14F-4D97-AF65-F5344CB8AC3E}">
        <p14:creationId xmlns:p14="http://schemas.microsoft.com/office/powerpoint/2010/main" val="1641657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3-5</a:t>
            </a:r>
            <a:r>
              <a:rPr lang="ja-JP" altLang="en-US" dirty="0" smtClean="0"/>
              <a:t>            ライセンスを遵守する①</a:t>
            </a:r>
            <a:endParaRPr lang="ja-JP" altLang="en-US" dirty="0"/>
          </a:p>
        </p:txBody>
      </p:sp>
      <p:sp>
        <p:nvSpPr>
          <p:cNvPr id="243" name="正方形/長方形 242"/>
          <p:cNvSpPr/>
          <p:nvPr/>
        </p:nvSpPr>
        <p:spPr bwMode="auto">
          <a:xfrm>
            <a:off x="257440" y="575734"/>
            <a:ext cx="8957732" cy="1361707"/>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44" name="Text Box 31"/>
          <p:cNvSpPr txBox="1">
            <a:spLocks noChangeArrowheads="1"/>
          </p:cNvSpPr>
          <p:nvPr/>
        </p:nvSpPr>
        <p:spPr bwMode="gray">
          <a:xfrm>
            <a:off x="376422" y="715224"/>
            <a:ext cx="8784505"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の著作権は</a:t>
            </a: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の開発者や提供コミュニティなどにあり、</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いわゆる著作権が放棄された</a:t>
            </a:r>
            <a:r>
              <a:rPr lang="en-US" altLang="ja-JP" sz="1600" b="1" spc="100" dirty="0" smtClean="0">
                <a:solidFill>
                  <a:schemeClr val="tx1">
                    <a:lumMod val="75000"/>
                    <a:lumOff val="25000"/>
                  </a:schemeClr>
                </a:solidFill>
                <a:latin typeface="Arial" pitchFamily="34" charset="0"/>
                <a:ea typeface="メイリオ" pitchFamily="50" charset="-128"/>
              </a:rPr>
              <a:t>｢</a:t>
            </a:r>
            <a:r>
              <a:rPr lang="ja-JP" altLang="en-US" sz="1600" b="1" spc="100" dirty="0" smtClean="0">
                <a:solidFill>
                  <a:schemeClr val="tx1">
                    <a:lumMod val="75000"/>
                    <a:lumOff val="25000"/>
                  </a:schemeClr>
                </a:solidFill>
                <a:latin typeface="Arial" pitchFamily="34" charset="0"/>
                <a:ea typeface="メイリオ" pitchFamily="50" charset="-128"/>
              </a:rPr>
              <a:t>パブリックドメインソフトウェア</a:t>
            </a:r>
            <a:r>
              <a:rPr lang="en-US" altLang="ja-JP" sz="1600" b="1" spc="100" dirty="0" smtClean="0">
                <a:solidFill>
                  <a:schemeClr val="tx1">
                    <a:lumMod val="75000"/>
                    <a:lumOff val="25000"/>
                  </a:schemeClr>
                </a:solidFill>
                <a:latin typeface="Arial" pitchFamily="34" charset="0"/>
                <a:ea typeface="メイリオ" pitchFamily="50" charset="-128"/>
              </a:rPr>
              <a:t>｣</a:t>
            </a:r>
            <a:r>
              <a:rPr lang="ja-JP" altLang="en-US" sz="1600" b="1" spc="100" dirty="0" smtClean="0">
                <a:solidFill>
                  <a:schemeClr val="tx1">
                    <a:lumMod val="75000"/>
                    <a:lumOff val="25000"/>
                  </a:schemeClr>
                </a:solidFill>
                <a:latin typeface="Arial" pitchFamily="34" charset="0"/>
                <a:ea typeface="メイリオ" pitchFamily="50" charset="-128"/>
              </a:rPr>
              <a:t>ではありません。</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従って、</a:t>
            </a: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活用時はライセンスを遵守する必要があります。</a:t>
            </a:r>
          </a:p>
        </p:txBody>
      </p:sp>
      <p:cxnSp>
        <p:nvCxnSpPr>
          <p:cNvPr id="245" name="直線コネクタ 244"/>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246" name="直線コネクタ 245"/>
          <p:cNvCxnSpPr/>
          <p:nvPr/>
        </p:nvCxnSpPr>
        <p:spPr bwMode="auto">
          <a:xfrm>
            <a:off x="350573" y="1877634"/>
            <a:ext cx="8771467" cy="0"/>
          </a:xfrm>
          <a:prstGeom prst="line">
            <a:avLst/>
          </a:prstGeom>
          <a:noFill/>
          <a:ln w="19050" cap="flat" cmpd="sng" algn="ctr">
            <a:solidFill>
              <a:schemeClr val="bg1"/>
            </a:solidFill>
            <a:prstDash val="dash"/>
            <a:round/>
            <a:headEnd type="none" w="med" len="med"/>
            <a:tailEnd type="none" w="med" len="med"/>
          </a:ln>
          <a:effectLst/>
        </p:spPr>
      </p:cxnSp>
      <p:sp>
        <p:nvSpPr>
          <p:cNvPr id="305" name="角丸四角形 30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2</a:t>
            </a:r>
            <a:endParaRPr kumimoji="1" lang="en-US" altLang="ja-JP" sz="2000" b="1" spc="100" dirty="0" smtClean="0">
              <a:solidFill>
                <a:schemeClr val="bg1"/>
              </a:solidFill>
              <a:latin typeface="Arial Black" pitchFamily="34" charset="0"/>
              <a:ea typeface="メイリオ" pitchFamily="50" charset="-128"/>
            </a:endParaRPr>
          </a:p>
        </p:txBody>
      </p:sp>
      <p:grpSp>
        <p:nvGrpSpPr>
          <p:cNvPr id="57" name="グループ化 56"/>
          <p:cNvGrpSpPr/>
          <p:nvPr/>
        </p:nvGrpSpPr>
        <p:grpSpPr>
          <a:xfrm>
            <a:off x="717809" y="1883015"/>
            <a:ext cx="8567561" cy="3417428"/>
            <a:chOff x="1131684" y="1883015"/>
            <a:chExt cx="8567561" cy="3417428"/>
          </a:xfrm>
        </p:grpSpPr>
        <p:grpSp>
          <p:nvGrpSpPr>
            <p:cNvPr id="268" name="グループ化 267"/>
            <p:cNvGrpSpPr/>
            <p:nvPr/>
          </p:nvGrpSpPr>
          <p:grpSpPr>
            <a:xfrm>
              <a:off x="7037344" y="3706186"/>
              <a:ext cx="1706881" cy="924560"/>
              <a:chOff x="375921" y="3556000"/>
              <a:chExt cx="1706881" cy="924560"/>
            </a:xfrm>
          </p:grpSpPr>
          <p:grpSp>
            <p:nvGrpSpPr>
              <p:cNvPr id="269" name="グループ化 94"/>
              <p:cNvGrpSpPr/>
              <p:nvPr/>
            </p:nvGrpSpPr>
            <p:grpSpPr>
              <a:xfrm>
                <a:off x="375921" y="3556000"/>
                <a:ext cx="1706881" cy="924560"/>
                <a:chOff x="-2600960" y="2824480"/>
                <a:chExt cx="1463041" cy="894080"/>
              </a:xfrm>
            </p:grpSpPr>
            <p:sp>
              <p:nvSpPr>
                <p:cNvPr id="271" name="円/楕円 270"/>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2" name="円/楕円 271"/>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3" name="円/楕円 272"/>
                <p:cNvSpPr/>
                <p:nvPr/>
              </p:nvSpPr>
              <p:spPr bwMode="auto">
                <a:xfrm rot="20505470">
                  <a:off x="-1950719" y="2936241"/>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4" name="円/楕円 273"/>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5" name="円/楕円 274"/>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70" name="テキスト ボックス 269"/>
              <p:cNvSpPr txBox="1"/>
              <p:nvPr/>
            </p:nvSpPr>
            <p:spPr>
              <a:xfrm>
                <a:off x="421640" y="3779520"/>
                <a:ext cx="1579880" cy="480131"/>
              </a:xfrm>
              <a:prstGeom prst="rect">
                <a:avLst/>
              </a:prstGeom>
              <a:noFill/>
            </p:spPr>
            <p:txBody>
              <a:bodyPr wrap="square" rtlCol="0">
                <a:spAutoFit/>
              </a:bodyPr>
              <a:lstStyle/>
              <a:p>
                <a:pPr algn="ctr"/>
                <a:r>
                  <a:rPr kumimoji="1" lang="en-US" altLang="ja-JP" sz="1400" b="1" spc="100" dirty="0" smtClean="0">
                    <a:solidFill>
                      <a:schemeClr val="bg1"/>
                    </a:solidFill>
                    <a:latin typeface="Arial" pitchFamily="34" charset="0"/>
                    <a:ea typeface="メイリオ" pitchFamily="50" charset="-128"/>
                  </a:rPr>
                  <a:t>OSS</a:t>
                </a:r>
              </a:p>
              <a:p>
                <a:pPr algn="ctr"/>
                <a:r>
                  <a:rPr lang="ja-JP" altLang="en-US" sz="1400" b="1" spc="100" dirty="0" smtClean="0">
                    <a:solidFill>
                      <a:schemeClr val="bg1"/>
                    </a:solidFill>
                    <a:latin typeface="Arial" pitchFamily="34" charset="0"/>
                    <a:ea typeface="メイリオ" pitchFamily="50" charset="-128"/>
                  </a:rPr>
                  <a:t>コミュニティ</a:t>
                </a:r>
                <a:endParaRPr kumimoji="1" lang="ja-JP" altLang="en-US" sz="1400" b="1" spc="100" dirty="0" smtClean="0">
                  <a:solidFill>
                    <a:schemeClr val="bg1"/>
                  </a:solidFill>
                  <a:latin typeface="Arial" pitchFamily="34" charset="0"/>
                  <a:ea typeface="メイリオ" pitchFamily="50" charset="-128"/>
                </a:endParaRPr>
              </a:p>
            </p:txBody>
          </p:sp>
        </p:grpSp>
        <p:grpSp>
          <p:nvGrpSpPr>
            <p:cNvPr id="281" name="グループ化 280"/>
            <p:cNvGrpSpPr/>
            <p:nvPr/>
          </p:nvGrpSpPr>
          <p:grpSpPr>
            <a:xfrm>
              <a:off x="6412127" y="3869157"/>
              <a:ext cx="581815" cy="543027"/>
              <a:chOff x="6962775" y="2838450"/>
              <a:chExt cx="819150" cy="764540"/>
            </a:xfrm>
          </p:grpSpPr>
          <p:sp>
            <p:nvSpPr>
              <p:cNvPr id="282" name="円/楕円 281"/>
              <p:cNvSpPr/>
              <p:nvPr/>
            </p:nvSpPr>
            <p:spPr bwMode="auto">
              <a:xfrm>
                <a:off x="6962775" y="2838450"/>
                <a:ext cx="819150" cy="76454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3" name="円/楕円 282"/>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4" name="円/楕円 283"/>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5" name="フリーフォーム 284"/>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286" name="グループ化 285"/>
            <p:cNvGrpSpPr/>
            <p:nvPr/>
          </p:nvGrpSpPr>
          <p:grpSpPr>
            <a:xfrm>
              <a:off x="4192135" y="2273966"/>
              <a:ext cx="2220835" cy="1667690"/>
              <a:chOff x="3625889" y="3152775"/>
              <a:chExt cx="2220835" cy="1667690"/>
            </a:xfrm>
          </p:grpSpPr>
          <p:grpSp>
            <p:nvGrpSpPr>
              <p:cNvPr id="287" name="グループ化 12"/>
              <p:cNvGrpSpPr/>
              <p:nvPr/>
            </p:nvGrpSpPr>
            <p:grpSpPr>
              <a:xfrm>
                <a:off x="3793331" y="3152776"/>
                <a:ext cx="1885950" cy="1667691"/>
                <a:chOff x="2914558" y="1925512"/>
                <a:chExt cx="2449012" cy="2237056"/>
              </a:xfrm>
            </p:grpSpPr>
            <p:sp>
              <p:nvSpPr>
                <p:cNvPr id="289" name="Puzzle3"/>
                <p:cNvSpPr>
                  <a:spLocks noEditPoints="1" noChangeArrowheads="1"/>
                </p:cNvSpPr>
                <p:nvPr/>
              </p:nvSpPr>
              <p:spPr bwMode="auto">
                <a:xfrm>
                  <a:off x="4114092" y="1925512"/>
                  <a:ext cx="957303" cy="118880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AB3B"/>
                </a:solidFill>
                <a:ln w="28575">
                  <a:solidFill>
                    <a:srgbClr val="DDAB3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0" name="Puzzle2"/>
                <p:cNvSpPr>
                  <a:spLocks noEditPoints="1" noChangeArrowheads="1"/>
                </p:cNvSpPr>
                <p:nvPr/>
              </p:nvSpPr>
              <p:spPr bwMode="auto">
                <a:xfrm>
                  <a:off x="3835667" y="2791596"/>
                  <a:ext cx="1527903" cy="1082801"/>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94B854"/>
                </a:solidFill>
                <a:ln w="28575">
                  <a:solidFill>
                    <a:srgbClr val="94B85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1" name="Puzzle4"/>
                <p:cNvSpPr>
                  <a:spLocks noEditPoints="1" noChangeArrowheads="1"/>
                </p:cNvSpPr>
                <p:nvPr/>
              </p:nvSpPr>
              <p:spPr bwMode="auto">
                <a:xfrm>
                  <a:off x="3244442" y="2778247"/>
                  <a:ext cx="921210" cy="1384321"/>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A5C4"/>
                </a:solidFill>
                <a:ln w="28575">
                  <a:solidFill>
                    <a:srgbClr val="66A5C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2" name="Puzzle1"/>
                <p:cNvSpPr>
                  <a:spLocks noEditPoints="1" noChangeArrowheads="1"/>
                </p:cNvSpPr>
                <p:nvPr/>
              </p:nvSpPr>
              <p:spPr bwMode="auto">
                <a:xfrm>
                  <a:off x="2914558" y="2285137"/>
                  <a:ext cx="1546808" cy="825253"/>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F6167B"/>
                </a:solidFill>
                <a:ln w="28575">
                  <a:solidFill>
                    <a:srgbClr val="F6167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288" name="テキスト ボックス 287"/>
              <p:cNvSpPr txBox="1"/>
              <p:nvPr/>
            </p:nvSpPr>
            <p:spPr bwMode="gray">
              <a:xfrm>
                <a:off x="3625889" y="3770354"/>
                <a:ext cx="2220835"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en-US" altLang="ja-JP" sz="2800" b="1" kern="0" dirty="0" smtClean="0">
                    <a:solidFill>
                      <a:schemeClr val="bg1"/>
                    </a:solidFill>
                    <a:latin typeface="Arial Black" pitchFamily="34" charset="0"/>
                    <a:ea typeface="メイリオ" pitchFamily="50" charset="-128"/>
                  </a:rPr>
                  <a:t>OSS</a:t>
                </a:r>
                <a:endParaRPr kumimoji="0" lang="ja-JP" altLang="en-US" sz="2800" b="1" kern="0" dirty="0" smtClean="0">
                  <a:solidFill>
                    <a:schemeClr val="bg1"/>
                  </a:solidFill>
                  <a:latin typeface="Arial Black" pitchFamily="34" charset="0"/>
                  <a:ea typeface="メイリオ" pitchFamily="50" charset="-128"/>
                </a:endParaRPr>
              </a:p>
            </p:txBody>
          </p:sp>
        </p:grpSp>
        <p:sp>
          <p:nvSpPr>
            <p:cNvPr id="293" name="星 24 292"/>
            <p:cNvSpPr/>
            <p:nvPr/>
          </p:nvSpPr>
          <p:spPr bwMode="auto">
            <a:xfrm>
              <a:off x="2762322" y="1883015"/>
              <a:ext cx="2381074" cy="2381074"/>
            </a:xfrm>
            <a:prstGeom prst="star24">
              <a:avLst/>
            </a:prstGeom>
            <a:gradFill flip="none" rotWithShape="1">
              <a:gsLst>
                <a:gs pos="0">
                  <a:srgbClr val="FFC000"/>
                </a:gs>
                <a:gs pos="50000">
                  <a:srgbClr val="FFC000">
                    <a:alpha val="59000"/>
                  </a:srgbClr>
                </a:gs>
                <a:gs pos="100000">
                  <a:srgbClr val="FFC000">
                    <a:alpha val="0"/>
                  </a:srgbClr>
                </a:gs>
              </a:gsLst>
              <a:path path="circle">
                <a:fillToRect l="50000" t="50000" r="50000" b="50000"/>
              </a:path>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4" name="テキスト ボックス 293"/>
            <p:cNvSpPr txBox="1"/>
            <p:nvPr/>
          </p:nvSpPr>
          <p:spPr>
            <a:xfrm>
              <a:off x="3338666" y="2193087"/>
              <a:ext cx="1297632" cy="1563415"/>
            </a:xfrm>
            <a:prstGeom prst="rect">
              <a:avLst/>
            </a:prstGeom>
            <a:solidFill>
              <a:schemeClr val="bg1">
                <a:lumMod val="65000"/>
              </a:schemeClr>
            </a:solidFill>
            <a:ln>
              <a:noFill/>
            </a:ln>
            <a:effectLst>
              <a:outerShdw blurRad="558800" dist="241300" dir="4320000" algn="tl" rotWithShape="0">
                <a:prstClr val="black">
                  <a:alpha val="21000"/>
                </a:prstClr>
              </a:outerShdw>
            </a:effectLst>
            <a:scene3d>
              <a:camera prst="isometricOffAxis2Top">
                <a:rot lat="19801316" lon="1449542" rev="20023386"/>
              </a:camera>
              <a:lightRig rig="threePt" dir="t"/>
            </a:scene3d>
          </p:spPr>
          <p:txBody>
            <a:bodyPr wrap="none" rtlCol="0" anchor="ctr">
              <a:noAutofit/>
            </a:bodyPr>
            <a:lstStyle/>
            <a:p>
              <a:pPr algn="ctr"/>
              <a:r>
                <a:rPr lang="en-US" altLang="ja-JP" sz="1800" b="1" dirty="0" smtClean="0">
                  <a:solidFill>
                    <a:schemeClr val="tx1"/>
                  </a:solidFill>
                  <a:latin typeface="Arial" pitchFamily="34" charset="0"/>
                  <a:ea typeface="メイリオ" pitchFamily="50" charset="-128"/>
                </a:rPr>
                <a:t>OSS</a:t>
              </a:r>
            </a:p>
            <a:p>
              <a:pPr algn="ctr"/>
              <a:r>
                <a:rPr lang="ja-JP" altLang="en-US" sz="1800" b="1" dirty="0" smtClean="0">
                  <a:solidFill>
                    <a:schemeClr val="tx1"/>
                  </a:solidFill>
                  <a:latin typeface="Arial" pitchFamily="34" charset="0"/>
                  <a:ea typeface="メイリオ" pitchFamily="50" charset="-128"/>
                </a:rPr>
                <a:t>ライセンス</a:t>
              </a:r>
              <a:endParaRPr lang="en-US" altLang="ja-JP" sz="1800" b="1" dirty="0" smtClean="0">
                <a:solidFill>
                  <a:schemeClr val="tx1"/>
                </a:solidFill>
                <a:latin typeface="Arial" pitchFamily="34" charset="0"/>
                <a:ea typeface="メイリオ" pitchFamily="50" charset="-128"/>
              </a:endParaRPr>
            </a:p>
            <a:p>
              <a:pPr algn="ctr"/>
              <a:r>
                <a:rPr kumimoji="1" lang="ja-JP" altLang="en-US" sz="1800" b="1" dirty="0" smtClean="0">
                  <a:solidFill>
                    <a:schemeClr val="tx1"/>
                  </a:solidFill>
                  <a:latin typeface="Arial" pitchFamily="34" charset="0"/>
                  <a:ea typeface="メイリオ" pitchFamily="50" charset="-128"/>
                </a:rPr>
                <a:t>条件書</a:t>
              </a:r>
            </a:p>
          </p:txBody>
        </p:sp>
        <p:sp>
          <p:nvSpPr>
            <p:cNvPr id="295" name="Text Box 31"/>
            <p:cNvSpPr txBox="1">
              <a:spLocks noChangeArrowheads="1"/>
            </p:cNvSpPr>
            <p:nvPr/>
          </p:nvSpPr>
          <p:spPr bwMode="gray">
            <a:xfrm>
              <a:off x="6473465" y="4742415"/>
              <a:ext cx="3225780" cy="30932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の著作権は開発者やコミュニティに</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帰属している</a:t>
              </a:r>
            </a:p>
          </p:txBody>
        </p:sp>
        <p:sp>
          <p:nvSpPr>
            <p:cNvPr id="296" name="フリーフォーム 295"/>
            <p:cNvSpPr/>
            <p:nvPr/>
          </p:nvSpPr>
          <p:spPr bwMode="auto">
            <a:xfrm rot="646772">
              <a:off x="4933923" y="3577069"/>
              <a:ext cx="1533667" cy="701632"/>
            </a:xfrm>
            <a:custGeom>
              <a:avLst/>
              <a:gdLst>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4935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71782"/>
                <a:gd name="connsiteY0" fmla="*/ 0 h 603388"/>
                <a:gd name="connsiteX1" fmla="*/ 467259 w 1571782"/>
                <a:gd name="connsiteY1" fmla="*/ 60180 h 603388"/>
                <a:gd name="connsiteX2" fmla="*/ 340511 w 1571782"/>
                <a:gd name="connsiteY2" fmla="*/ 141661 h 603388"/>
                <a:gd name="connsiteX3" fmla="*/ 1336392 w 1571782"/>
                <a:gd name="connsiteY3" fmla="*/ 386105 h 603388"/>
                <a:gd name="connsiteX4" fmla="*/ 1263964 w 1571782"/>
                <a:gd name="connsiteY4" fmla="*/ 268410 h 603388"/>
                <a:gd name="connsiteX5" fmla="*/ 1571782 w 1571782"/>
                <a:gd name="connsiteY5" fmla="*/ 482373 h 603388"/>
                <a:gd name="connsiteX6" fmla="*/ 1218697 w 1571782"/>
                <a:gd name="connsiteY6" fmla="*/ 603388 h 603388"/>
                <a:gd name="connsiteX7" fmla="*/ 1327339 w 1571782"/>
                <a:gd name="connsiteY7" fmla="*/ 503800 h 603388"/>
                <a:gd name="connsiteX8" fmla="*/ 277137 w 1571782"/>
                <a:gd name="connsiteY8" fmla="*/ 259356 h 603388"/>
                <a:gd name="connsiteX9" fmla="*/ 277137 w 1571782"/>
                <a:gd name="connsiteY9" fmla="*/ 404212 h 603388"/>
                <a:gd name="connsiteX10" fmla="*/ 0 w 1571782"/>
                <a:gd name="connsiteY10" fmla="*/ 0 h 6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1782" h="603388">
                  <a:moveTo>
                    <a:pt x="0" y="0"/>
                  </a:moveTo>
                  <a:lnTo>
                    <a:pt x="467259" y="60180"/>
                  </a:lnTo>
                  <a:lnTo>
                    <a:pt x="340511" y="141661"/>
                  </a:lnTo>
                  <a:cubicBezTo>
                    <a:pt x="626751" y="263782"/>
                    <a:pt x="1004432" y="352884"/>
                    <a:pt x="1336392" y="386105"/>
                  </a:cubicBezTo>
                  <a:lnTo>
                    <a:pt x="1263964" y="268410"/>
                  </a:lnTo>
                  <a:lnTo>
                    <a:pt x="1571782" y="482373"/>
                  </a:lnTo>
                  <a:lnTo>
                    <a:pt x="1218697" y="603388"/>
                  </a:lnTo>
                  <a:lnTo>
                    <a:pt x="1327339" y="503800"/>
                  </a:lnTo>
                  <a:cubicBezTo>
                    <a:pt x="982352" y="485819"/>
                    <a:pt x="586564" y="401797"/>
                    <a:pt x="277137" y="259356"/>
                  </a:cubicBezTo>
                  <a:lnTo>
                    <a:pt x="277137" y="404212"/>
                  </a:lnTo>
                  <a:lnTo>
                    <a:pt x="0" y="0"/>
                  </a:lnTo>
                  <a:close/>
                </a:path>
              </a:pathLst>
            </a:custGeom>
            <a:gradFill flip="none" rotWithShape="1">
              <a:gsLst>
                <a:gs pos="0">
                  <a:srgbClr val="E94C37"/>
                </a:gs>
                <a:gs pos="25000">
                  <a:srgbClr val="E94C37">
                    <a:alpha val="72000"/>
                  </a:srgbClr>
                </a:gs>
                <a:gs pos="63000">
                  <a:srgbClr val="E94C37">
                    <a:alpha val="58000"/>
                  </a:srgbClr>
                </a:gs>
                <a:gs pos="100000">
                  <a:srgbClr val="C00000"/>
                </a:gs>
              </a:gsLst>
              <a:lin ang="2700000" scaled="1"/>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atin typeface="Arial" pitchFamily="34" charset="0"/>
                <a:ea typeface="メイリオ" pitchFamily="50" charset="-128"/>
              </a:endParaRPr>
            </a:p>
          </p:txBody>
        </p:sp>
        <p:grpSp>
          <p:nvGrpSpPr>
            <p:cNvPr id="300" name="グループ化 299"/>
            <p:cNvGrpSpPr/>
            <p:nvPr/>
          </p:nvGrpSpPr>
          <p:grpSpPr>
            <a:xfrm>
              <a:off x="1131684" y="2788468"/>
              <a:ext cx="1910281" cy="795193"/>
              <a:chOff x="697117" y="3005751"/>
              <a:chExt cx="1910281" cy="795193"/>
            </a:xfrm>
          </p:grpSpPr>
          <p:sp>
            <p:nvSpPr>
              <p:cNvPr id="298" name="二等辺三角形 297"/>
              <p:cNvSpPr/>
              <p:nvPr/>
            </p:nvSpPr>
            <p:spPr bwMode="auto">
              <a:xfrm flipV="1">
                <a:off x="1479487" y="3212469"/>
                <a:ext cx="345540" cy="588475"/>
              </a:xfrm>
              <a:prstGeom prst="triangle">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9" name="角丸四角形 298"/>
              <p:cNvSpPr/>
              <p:nvPr/>
            </p:nvSpPr>
            <p:spPr bwMode="auto">
              <a:xfrm>
                <a:off x="697117" y="3005751"/>
                <a:ext cx="1910281" cy="588475"/>
              </a:xfrm>
              <a:prstGeom prst="roundRect">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r>
                  <a:rPr lang="ja-JP" altLang="en-US" sz="2400" b="1" spc="100" dirty="0" smtClean="0">
                    <a:solidFill>
                      <a:schemeClr val="bg1"/>
                    </a:solidFill>
                    <a:latin typeface="Arial" pitchFamily="34" charset="0"/>
                    <a:ea typeface="メイリオ" pitchFamily="50" charset="-128"/>
                  </a:rPr>
                  <a:t>遵守</a:t>
                </a:r>
                <a:r>
                  <a:rPr lang="ja-JP" altLang="en-US" sz="1800" b="1" spc="100" dirty="0" smtClean="0">
                    <a:solidFill>
                      <a:schemeClr val="bg1"/>
                    </a:solidFill>
                    <a:latin typeface="Arial" pitchFamily="34" charset="0"/>
                    <a:ea typeface="メイリオ" pitchFamily="50" charset="-128"/>
                  </a:rPr>
                  <a:t>すること</a:t>
                </a:r>
                <a:r>
                  <a:rPr lang="en-US" altLang="ja-JP" sz="1800" b="1" spc="100" dirty="0" smtClean="0">
                    <a:solidFill>
                      <a:schemeClr val="bg1"/>
                    </a:solidFill>
                    <a:latin typeface="Arial" pitchFamily="34" charset="0"/>
                    <a:ea typeface="メイリオ" pitchFamily="50" charset="-128"/>
                  </a:rPr>
                  <a:t>!</a:t>
                </a:r>
                <a:endParaRPr kumimoji="1" lang="ja-JP" altLang="en-US" sz="1800" b="1" spc="100" dirty="0" smtClean="0">
                  <a:solidFill>
                    <a:schemeClr val="bg1"/>
                  </a:solidFill>
                  <a:latin typeface="Arial" pitchFamily="34" charset="0"/>
                  <a:ea typeface="メイリオ" pitchFamily="50" charset="-128"/>
                </a:endParaRPr>
              </a:p>
            </p:txBody>
          </p:sp>
        </p:grpSp>
        <p:sp>
          <p:nvSpPr>
            <p:cNvPr id="303" name="円/楕円 302"/>
            <p:cNvSpPr/>
            <p:nvPr/>
          </p:nvSpPr>
          <p:spPr bwMode="auto">
            <a:xfrm>
              <a:off x="1249378" y="5035609"/>
              <a:ext cx="1441424" cy="264834"/>
            </a:xfrm>
            <a:prstGeom prst="ellipse">
              <a:avLst/>
            </a:prstGeom>
            <a:solidFill>
              <a:srgbClr val="EAEAEA"/>
            </a:solidFill>
            <a:ln w="38100" cap="flat" cmpd="sng" algn="ctr">
              <a:noFill/>
              <a:prstDash val="solid"/>
              <a:round/>
              <a:headEnd type="none" w="med" len="med"/>
              <a:tailEnd type="none" w="med" len="med"/>
            </a:ln>
            <a:effectLst/>
          </p:spPr>
          <p:txBody>
            <a:bodyPr wrap="square" rtlCol="0" anchor="ctr">
              <a:noAutofit/>
            </a:bodyPr>
            <a:lstStyle/>
            <a:p>
              <a:pPr algn="ctr">
                <a:lnSpc>
                  <a:spcPct val="90000"/>
                </a:lnSpc>
              </a:pPr>
              <a:endParaRPr kumimoji="1" lang="ja-JP" altLang="en-US" sz="1100" dirty="0"/>
            </a:p>
          </p:txBody>
        </p:sp>
        <p:pic>
          <p:nvPicPr>
            <p:cNvPr id="304" name="図 303" descr="chizaisozai.png"/>
            <p:cNvPicPr>
              <a:picLocks noChangeAspect="1"/>
            </p:cNvPicPr>
            <p:nvPr/>
          </p:nvPicPr>
          <p:blipFill>
            <a:blip r:embed="rId3" cstate="print"/>
            <a:srcRect l="26537" t="33496" r="48221" b="16898"/>
            <a:stretch>
              <a:fillRect/>
            </a:stretch>
          </p:blipFill>
          <p:spPr>
            <a:xfrm>
              <a:off x="1530036" y="3764887"/>
              <a:ext cx="1358018" cy="1491186"/>
            </a:xfrm>
            <a:prstGeom prst="rect">
              <a:avLst/>
            </a:prstGeom>
          </p:spPr>
        </p:pic>
        <p:grpSp>
          <p:nvGrpSpPr>
            <p:cNvPr id="306" name="グループ化 305"/>
            <p:cNvGrpSpPr/>
            <p:nvPr/>
          </p:nvGrpSpPr>
          <p:grpSpPr>
            <a:xfrm>
              <a:off x="7222312" y="3414005"/>
              <a:ext cx="596491" cy="556725"/>
              <a:chOff x="6962775" y="2838450"/>
              <a:chExt cx="819150" cy="764540"/>
            </a:xfrm>
          </p:grpSpPr>
          <p:sp>
            <p:nvSpPr>
              <p:cNvPr id="307" name="円/楕円 306"/>
              <p:cNvSpPr/>
              <p:nvPr/>
            </p:nvSpPr>
            <p:spPr bwMode="auto">
              <a:xfrm>
                <a:off x="6962775" y="2838450"/>
                <a:ext cx="819150" cy="764540"/>
              </a:xfrm>
              <a:prstGeom prst="ellipse">
                <a:avLst/>
              </a:prstGeom>
              <a:solidFill>
                <a:srgbClr val="DDAB3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8" name="円/楕円 30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9" name="円/楕円 30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0" name="フリーフォーム 309"/>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11" name="グループ化 310"/>
            <p:cNvGrpSpPr/>
            <p:nvPr/>
          </p:nvGrpSpPr>
          <p:grpSpPr>
            <a:xfrm>
              <a:off x="6872617" y="2965387"/>
              <a:ext cx="596491" cy="556725"/>
              <a:chOff x="6962775" y="2838450"/>
              <a:chExt cx="819150" cy="764540"/>
            </a:xfrm>
          </p:grpSpPr>
          <p:sp>
            <p:nvSpPr>
              <p:cNvPr id="312" name="円/楕円 311"/>
              <p:cNvSpPr/>
              <p:nvPr/>
            </p:nvSpPr>
            <p:spPr bwMode="auto">
              <a:xfrm>
                <a:off x="6962775" y="2838450"/>
                <a:ext cx="819150" cy="764540"/>
              </a:xfrm>
              <a:prstGeom prst="ellipse">
                <a:avLst/>
              </a:prstGeom>
              <a:solidFill>
                <a:srgbClr val="94B85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3" name="円/楕円 312"/>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4" name="円/楕円 313"/>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5" name="フリーフォーム 314"/>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16" name="グループ化 315"/>
            <p:cNvGrpSpPr/>
            <p:nvPr/>
          </p:nvGrpSpPr>
          <p:grpSpPr>
            <a:xfrm>
              <a:off x="6561027" y="3299233"/>
              <a:ext cx="596491" cy="556725"/>
              <a:chOff x="6962775" y="2838450"/>
              <a:chExt cx="819150" cy="764540"/>
            </a:xfrm>
          </p:grpSpPr>
          <p:sp>
            <p:nvSpPr>
              <p:cNvPr id="317" name="円/楕円 316"/>
              <p:cNvSpPr/>
              <p:nvPr/>
            </p:nvSpPr>
            <p:spPr bwMode="auto">
              <a:xfrm>
                <a:off x="6962775" y="2838450"/>
                <a:ext cx="819150" cy="764540"/>
              </a:xfrm>
              <a:prstGeom prst="ellipse">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8" name="円/楕円 31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9" name="円/楕円 31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20" name="フリーフォーム 319"/>
              <p:cNvSpPr/>
              <p:nvPr/>
            </p:nvSpPr>
            <p:spPr bwMode="auto">
              <a:xfrm flipH="1">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21" name="グループ化 320"/>
            <p:cNvGrpSpPr/>
            <p:nvPr/>
          </p:nvGrpSpPr>
          <p:grpSpPr>
            <a:xfrm>
              <a:off x="6771331" y="4178928"/>
              <a:ext cx="596491" cy="556725"/>
              <a:chOff x="6962775" y="2838450"/>
              <a:chExt cx="819150" cy="764540"/>
            </a:xfrm>
          </p:grpSpPr>
          <p:sp>
            <p:nvSpPr>
              <p:cNvPr id="322" name="円/楕円 321"/>
              <p:cNvSpPr/>
              <p:nvPr/>
            </p:nvSpPr>
            <p:spPr bwMode="auto">
              <a:xfrm>
                <a:off x="6962775" y="2838450"/>
                <a:ext cx="819150" cy="764540"/>
              </a:xfrm>
              <a:prstGeom prst="ellipse">
                <a:avLst/>
              </a:prstGeom>
              <a:solidFill>
                <a:srgbClr val="FA8AB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23" name="円/楕円 322"/>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24" name="円/楕円 323"/>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25" name="フリーフォーム 324"/>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sp>
        <p:nvSpPr>
          <p:cNvPr id="59" name="二等辺三角形 58"/>
          <p:cNvSpPr/>
          <p:nvPr/>
        </p:nvSpPr>
        <p:spPr bwMode="auto">
          <a:xfrm rot="17231096">
            <a:off x="2228368" y="4546333"/>
            <a:ext cx="210868" cy="370847"/>
          </a:xfrm>
          <a:prstGeom prst="triangle">
            <a:avLst>
              <a:gd name="adj" fmla="val 100000"/>
            </a:avLst>
          </a:prstGeom>
          <a:solidFill>
            <a:srgbClr val="A7DEEF"/>
          </a:solid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60" name="角丸四角形 59"/>
          <p:cNvSpPr/>
          <p:nvPr/>
        </p:nvSpPr>
        <p:spPr bwMode="auto">
          <a:xfrm flipH="1">
            <a:off x="2447024" y="4431125"/>
            <a:ext cx="3281567" cy="876337"/>
          </a:xfrm>
          <a:prstGeom prst="roundRect">
            <a:avLst>
              <a:gd name="adj" fmla="val 9050"/>
            </a:avLst>
          </a:prstGeom>
          <a:solidFill>
            <a:srgbClr val="A7DEEF"/>
          </a:solidFill>
          <a:ln w="9525">
            <a:noFill/>
            <a:miter lim="800000"/>
            <a:headEnd/>
            <a:tailEnd/>
          </a:ln>
          <a:effectLst/>
        </p:spPr>
        <p:txBody>
          <a:bodyPr wrap="square" lIns="180000" tIns="144000" rIns="0" bIns="144000" rtlCol="0" anchor="ctr"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一般的に、著作権表示、ライセンス文の提供、</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のソースコードの開示、帰属表示等を、求められます。</a:t>
            </a:r>
          </a:p>
        </p:txBody>
      </p:sp>
    </p:spTree>
    <p:extLst>
      <p:ext uri="{BB962C8B-B14F-4D97-AF65-F5344CB8AC3E}">
        <p14:creationId xmlns:p14="http://schemas.microsoft.com/office/powerpoint/2010/main" val="4036522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idx="4294967295"/>
          </p:nvPr>
        </p:nvSpPr>
        <p:spPr>
          <a:xfrm>
            <a:off x="124692" y="117763"/>
            <a:ext cx="8077194" cy="433965"/>
          </a:xfrm>
          <a:prstGeom prst="rect">
            <a:avLst/>
          </a:prstGeom>
        </p:spPr>
        <p:txBody>
          <a:bodyPr/>
          <a:lstStyle/>
          <a:p>
            <a:endParaRPr lang="ja-JP" altLang="en-US" dirty="0"/>
          </a:p>
        </p:txBody>
      </p:sp>
      <p:sp>
        <p:nvSpPr>
          <p:cNvPr id="15" name="正方形/長方形 14"/>
          <p:cNvSpPr/>
          <p:nvPr/>
        </p:nvSpPr>
        <p:spPr bwMode="auto">
          <a:xfrm>
            <a:off x="334978" y="1400537"/>
            <a:ext cx="8574130" cy="3778788"/>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3-6            </a:t>
            </a:r>
            <a:r>
              <a:rPr lang="ja-JP" altLang="en-US" dirty="0" smtClean="0"/>
              <a:t>ライセンスを遵守する②</a:t>
            </a:r>
            <a:endParaRPr lang="ja-JP" altLang="en-US" dirty="0"/>
          </a:p>
        </p:txBody>
      </p:sp>
      <p:graphicFrame>
        <p:nvGraphicFramePr>
          <p:cNvPr id="15" name="表 14"/>
          <p:cNvGraphicFramePr>
            <a:graphicFrameLocks noGrp="1"/>
          </p:cNvGraphicFramePr>
          <p:nvPr>
            <p:extLst>
              <p:ext uri="{D42A27DB-BD31-4B8C-83A1-F6EECF244321}">
                <p14:modId xmlns:p14="http://schemas.microsoft.com/office/powerpoint/2010/main" val="377083753"/>
              </p:ext>
            </p:extLst>
          </p:nvPr>
        </p:nvGraphicFramePr>
        <p:xfrm>
          <a:off x="334976" y="1594081"/>
          <a:ext cx="8836184" cy="2469334"/>
        </p:xfrm>
        <a:graphic>
          <a:graphicData uri="http://schemas.openxmlformats.org/drawingml/2006/table">
            <a:tbl>
              <a:tblPr firstRow="1" bandRow="1">
                <a:tableStyleId>{5C22544A-7EE6-4342-B048-85BDC9FD1C3A}</a:tableStyleId>
              </a:tblPr>
              <a:tblGrid>
                <a:gridCol w="316874">
                  <a:extLst>
                    <a:ext uri="{9D8B030D-6E8A-4147-A177-3AD203B41FA5}">
                      <a16:colId xmlns:a16="http://schemas.microsoft.com/office/drawing/2014/main" val="20000"/>
                    </a:ext>
                  </a:extLst>
                </a:gridCol>
                <a:gridCol w="2909989">
                  <a:extLst>
                    <a:ext uri="{9D8B030D-6E8A-4147-A177-3AD203B41FA5}">
                      <a16:colId xmlns:a16="http://schemas.microsoft.com/office/drawing/2014/main" val="20001"/>
                    </a:ext>
                  </a:extLst>
                </a:gridCol>
                <a:gridCol w="1932495">
                  <a:extLst>
                    <a:ext uri="{9D8B030D-6E8A-4147-A177-3AD203B41FA5}">
                      <a16:colId xmlns:a16="http://schemas.microsoft.com/office/drawing/2014/main" val="20002"/>
                    </a:ext>
                  </a:extLst>
                </a:gridCol>
                <a:gridCol w="1590380">
                  <a:extLst>
                    <a:ext uri="{9D8B030D-6E8A-4147-A177-3AD203B41FA5}">
                      <a16:colId xmlns:a16="http://schemas.microsoft.com/office/drawing/2014/main" val="20003"/>
                    </a:ext>
                  </a:extLst>
                </a:gridCol>
                <a:gridCol w="2086446">
                  <a:extLst>
                    <a:ext uri="{9D8B030D-6E8A-4147-A177-3AD203B41FA5}">
                      <a16:colId xmlns:a16="http://schemas.microsoft.com/office/drawing/2014/main" val="20004"/>
                    </a:ext>
                  </a:extLst>
                </a:gridCol>
              </a:tblGrid>
              <a:tr h="350899">
                <a:tc rowSpan="2">
                  <a:txBody>
                    <a:bodyPr/>
                    <a:lstStyle/>
                    <a:p>
                      <a:pPr algn="ctr"/>
                      <a:r>
                        <a:rPr kumimoji="1" lang="ja-JP" altLang="en-US" sz="1400" b="1" spc="100" baseline="0" dirty="0" smtClean="0">
                          <a:solidFill>
                            <a:schemeClr val="bg1"/>
                          </a:solidFill>
                          <a:latin typeface="Arial" pitchFamily="34" charset="0"/>
                          <a:ea typeface="メイリオ" pitchFamily="50" charset="-128"/>
                        </a:rPr>
                        <a:t>＃</a:t>
                      </a:r>
                      <a:endParaRPr kumimoji="1" lang="ja-JP" altLang="en-US"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rowSpan="2">
                  <a:txBody>
                    <a:bodyPr/>
                    <a:lstStyle/>
                    <a:p>
                      <a:pPr algn="ctr"/>
                      <a:r>
                        <a:rPr kumimoji="1" lang="ja-JP" altLang="en-US" sz="1400" b="1" spc="100" baseline="0" dirty="0" smtClean="0">
                          <a:solidFill>
                            <a:schemeClr val="bg1"/>
                          </a:solidFill>
                          <a:latin typeface="Arial" pitchFamily="34" charset="0"/>
                          <a:ea typeface="メイリオ" pitchFamily="50" charset="-128"/>
                        </a:rPr>
                        <a:t>ライセンス類型</a:t>
                      </a:r>
                      <a:endParaRPr kumimoji="1" lang="ja-JP" altLang="en-US"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ja-JP" altLang="en-US" sz="1400" b="1" spc="100" baseline="0" dirty="0" smtClean="0">
                          <a:solidFill>
                            <a:schemeClr val="bg1"/>
                          </a:solidFill>
                          <a:latin typeface="Arial" pitchFamily="34" charset="0"/>
                          <a:ea typeface="メイリオ" pitchFamily="50" charset="-128"/>
                        </a:rPr>
                        <a:t>利用行為</a:t>
                      </a:r>
                      <a:endParaRPr kumimoji="1" lang="ja-JP" altLang="en-US"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smtClean="0">
                          <a:solidFill>
                            <a:schemeClr val="bg1"/>
                          </a:solidFill>
                          <a:latin typeface="Arial" pitchFamily="34" charset="0"/>
                          <a:ea typeface="メイリオ" pitchFamily="50" charset="-128"/>
                        </a:rPr>
                        <a:t>頒布時のソースコード開示義務</a:t>
                      </a:r>
                      <a:endParaRPr kumimoji="1" lang="en-US" altLang="ja-JP" sz="1400" b="1" spc="100" baseline="0" dirty="0" smtClean="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hMerge="1">
                  <a:txBody>
                    <a:bodyPr/>
                    <a:lstStyle/>
                    <a:p>
                      <a:pPr algn="ctr"/>
                      <a:endParaRPr kumimoji="1" lang="ja-JP" altLang="en-US" sz="1600" dirty="0">
                        <a:latin typeface="HGPｺﾞｼｯｸE" pitchFamily="50" charset="-128"/>
                        <a:ea typeface="HGPｺﾞｼｯｸE"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7895">
                <a:tc vMerge="1">
                  <a:txBody>
                    <a:bodyPr/>
                    <a:lstStyle/>
                    <a:p>
                      <a:endParaRPr kumimoji="1" lang="ja-JP" altLang="en-US"/>
                    </a:p>
                  </a:txBody>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smtClean="0">
                          <a:solidFill>
                            <a:schemeClr val="bg1"/>
                          </a:solidFill>
                          <a:latin typeface="Arial" pitchFamily="34" charset="0"/>
                          <a:ea typeface="メイリオ" pitchFamily="50" charset="-128"/>
                        </a:rPr>
                        <a:t>複製・改変・頒布</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ja-JP" altLang="en-US" sz="1400" b="1" spc="100" baseline="0" dirty="0" smtClean="0">
                          <a:solidFill>
                            <a:schemeClr val="bg1"/>
                          </a:solidFill>
                          <a:latin typeface="Arial" pitchFamily="34" charset="0"/>
                          <a:ea typeface="メイリオ" pitchFamily="50" charset="-128"/>
                        </a:rPr>
                        <a:t>改変部分</a:t>
                      </a:r>
                      <a:endParaRPr kumimoji="1" lang="ja-JP" altLang="en-US"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en-US" altLang="ja-JP" sz="1400" b="1" spc="100" baseline="0" dirty="0" smtClean="0">
                          <a:solidFill>
                            <a:schemeClr val="bg1"/>
                          </a:solidFill>
                          <a:latin typeface="Arial" pitchFamily="34" charset="0"/>
                          <a:ea typeface="メイリオ" pitchFamily="50" charset="-128"/>
                        </a:rPr>
                        <a:t>OSS</a:t>
                      </a:r>
                      <a:r>
                        <a:rPr kumimoji="1" lang="ja-JP" altLang="en-US" sz="1400" b="1" spc="100" baseline="0" dirty="0" smtClean="0">
                          <a:solidFill>
                            <a:schemeClr val="bg1"/>
                          </a:solidFill>
                          <a:latin typeface="Arial" pitchFamily="34" charset="0"/>
                          <a:ea typeface="メイリオ" pitchFamily="50" charset="-128"/>
                        </a:rPr>
                        <a:t>と組み合わせた部分のソースコード</a:t>
                      </a:r>
                      <a:endParaRPr kumimoji="1" lang="ja-JP" altLang="en-US"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1"/>
                  </a:ext>
                </a:extLst>
              </a:tr>
              <a:tr h="487895">
                <a:tc>
                  <a:txBody>
                    <a:bodyPr/>
                    <a:lstStyle/>
                    <a:p>
                      <a:r>
                        <a:rPr kumimoji="1" lang="en-US" altLang="ja-JP" sz="1400" b="1" spc="100" baseline="0" dirty="0" smtClean="0">
                          <a:latin typeface="Arial" pitchFamily="34" charset="0"/>
                          <a:ea typeface="メイリオ" pitchFamily="50" charset="-128"/>
                        </a:rPr>
                        <a:t>1</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indent="-180000">
                        <a:buFont typeface="Arial" pitchFamily="34" charset="0"/>
                        <a:buNone/>
                      </a:pPr>
                      <a:r>
                        <a:rPr kumimoji="1" lang="ja-JP" altLang="en-US" sz="1400" b="1" spc="100" baseline="0" dirty="0" smtClean="0">
                          <a:solidFill>
                            <a:schemeClr val="tx1"/>
                          </a:solidFill>
                          <a:latin typeface="Arial" pitchFamily="34" charset="0"/>
                          <a:ea typeface="メイリオ" pitchFamily="50" charset="-128"/>
                        </a:rPr>
                        <a:t>コピーレフト型</a:t>
                      </a:r>
                      <a:endParaRPr kumimoji="1" lang="en-US" altLang="ja-JP" sz="1400" b="1" spc="100" baseline="0" dirty="0" smtClean="0">
                        <a:solidFill>
                          <a:schemeClr val="tx1"/>
                        </a:solidFill>
                        <a:latin typeface="Arial" pitchFamily="34" charset="0"/>
                        <a:ea typeface="メイリオ" pitchFamily="50" charset="-128"/>
                      </a:endParaRPr>
                    </a:p>
                    <a:p>
                      <a:pPr marL="180000" indent="-180000">
                        <a:buFont typeface="Arial" pitchFamily="34" charset="0"/>
                        <a:buNone/>
                      </a:pPr>
                      <a:r>
                        <a:rPr kumimoji="1" lang="ja-JP" altLang="en-US" sz="1400" b="1" spc="100" baseline="0" dirty="0" smtClean="0">
                          <a:solidFill>
                            <a:srgbClr val="F6167B"/>
                          </a:solidFill>
                          <a:latin typeface="Arial" pitchFamily="34" charset="0"/>
                          <a:ea typeface="メイリオ" pitchFamily="50" charset="-128"/>
                        </a:rPr>
                        <a:t>（</a:t>
                      </a:r>
                      <a:r>
                        <a:rPr kumimoji="1" lang="en-US" altLang="ja-JP" sz="1400" b="1" spc="100" baseline="0" dirty="0" smtClean="0">
                          <a:solidFill>
                            <a:srgbClr val="F6167B"/>
                          </a:solidFill>
                          <a:latin typeface="Arial" pitchFamily="34" charset="0"/>
                          <a:ea typeface="メイリオ" pitchFamily="50" charset="-128"/>
                        </a:rPr>
                        <a:t>GPL</a:t>
                      </a:r>
                      <a:r>
                        <a:rPr kumimoji="1" lang="ja-JP" altLang="en-US" sz="1400" b="1" spc="100" baseline="0" dirty="0" smtClean="0">
                          <a:solidFill>
                            <a:srgbClr val="F6167B"/>
                          </a:solidFill>
                          <a:latin typeface="Arial" pitchFamily="34" charset="0"/>
                          <a:ea typeface="メイリオ" pitchFamily="50" charset="-128"/>
                        </a:rPr>
                        <a:t>類型）</a:t>
                      </a:r>
                      <a:endParaRPr kumimoji="1" lang="en-US" altLang="ja-JP" sz="1400" b="1" spc="100"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rPr>
                        <a:t>あり </a:t>
                      </a:r>
                      <a:r>
                        <a:rPr kumimoji="0" lang="en-US" altLang="ja-JP"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１</a:t>
                      </a:r>
                      <a:endParaRPr kumimoji="0" lang="en-US" altLang="ja-JP"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rPr>
                        <a:t>あり </a:t>
                      </a:r>
                      <a:r>
                        <a:rPr kumimoji="0" lang="en-US" altLang="ja-JP"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１</a:t>
                      </a:r>
                      <a:endParaRPr kumimoji="0" lang="en-US" altLang="ja-JP"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extLst>
                  <a:ext uri="{0D108BD9-81ED-4DB2-BD59-A6C34878D82A}">
                    <a16:rowId xmlns:a16="http://schemas.microsoft.com/office/drawing/2014/main" val="10002"/>
                  </a:ext>
                </a:extLst>
              </a:tr>
              <a:tr h="536356">
                <a:tc>
                  <a:txBody>
                    <a:bodyPr/>
                    <a:lstStyle/>
                    <a:p>
                      <a:r>
                        <a:rPr kumimoji="1" lang="en-US" altLang="ja-JP" sz="1400" b="1" spc="100" baseline="0" dirty="0" smtClean="0">
                          <a:latin typeface="Arial" pitchFamily="34" charset="0"/>
                          <a:ea typeface="メイリオ" pitchFamily="50" charset="-128"/>
                        </a:rPr>
                        <a:t>2</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smtClean="0">
                          <a:solidFill>
                            <a:schemeClr val="tx1"/>
                          </a:solidFill>
                          <a:latin typeface="Arial" pitchFamily="34" charset="0"/>
                          <a:ea typeface="メイリオ" pitchFamily="50" charset="-128"/>
                        </a:rPr>
                        <a:t>準コピーレフト型</a:t>
                      </a:r>
                      <a:r>
                        <a:rPr kumimoji="1" lang="en-US" altLang="ja-JP" sz="1400" b="1" spc="100" baseline="0" dirty="0" smtClean="0">
                          <a:solidFill>
                            <a:schemeClr val="tx1"/>
                          </a:solidFill>
                          <a:latin typeface="Arial" pitchFamily="34" charset="0"/>
                          <a:ea typeface="メイリオ" pitchFamily="50" charset="-128"/>
                        </a:rPr>
                        <a:t/>
                      </a:r>
                      <a:br>
                        <a:rPr kumimoji="1" lang="en-US" altLang="ja-JP" sz="1400" b="1" spc="100" baseline="0" dirty="0" smtClean="0">
                          <a:solidFill>
                            <a:schemeClr val="tx1"/>
                          </a:solidFill>
                          <a:latin typeface="Arial" pitchFamily="34" charset="0"/>
                          <a:ea typeface="メイリオ" pitchFamily="50" charset="-128"/>
                        </a:rPr>
                      </a:br>
                      <a:r>
                        <a:rPr kumimoji="1" lang="ja-JP" altLang="en-US" sz="1400" b="1" spc="100" baseline="0" dirty="0" smtClean="0">
                          <a:solidFill>
                            <a:srgbClr val="F6167B"/>
                          </a:solidFill>
                          <a:latin typeface="Arial" pitchFamily="34" charset="0"/>
                          <a:ea typeface="メイリオ" pitchFamily="50" charset="-128"/>
                        </a:rPr>
                        <a:t>（</a:t>
                      </a:r>
                      <a:r>
                        <a:rPr kumimoji="1" lang="en-US" altLang="ja-JP" sz="1400" b="1" spc="100" baseline="0" dirty="0" smtClean="0">
                          <a:solidFill>
                            <a:srgbClr val="F6167B"/>
                          </a:solidFill>
                          <a:latin typeface="Arial" pitchFamily="34" charset="0"/>
                          <a:ea typeface="メイリオ" pitchFamily="50" charset="-128"/>
                        </a:rPr>
                        <a:t>MPL</a:t>
                      </a:r>
                      <a:r>
                        <a:rPr kumimoji="1" lang="ja-JP" altLang="en-US" sz="1400" b="1" spc="100" baseline="0" dirty="0" smtClean="0">
                          <a:solidFill>
                            <a:srgbClr val="F6167B"/>
                          </a:solidFill>
                          <a:latin typeface="Arial" pitchFamily="34" charset="0"/>
                          <a:ea typeface="メイリオ" pitchFamily="50" charset="-128"/>
                        </a:rPr>
                        <a:t>類型）</a:t>
                      </a:r>
                      <a:endParaRPr kumimoji="1" lang="en-US" altLang="ja-JP" sz="1400" b="1" spc="100"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sz="1800" b="1" spc="100" baseline="0" dirty="0" smtClean="0">
                          <a:solidFill>
                            <a:schemeClr val="tx1"/>
                          </a:solidFill>
                          <a:latin typeface="Arial" pitchFamily="34" charset="0"/>
                          <a:ea typeface="メイリオ" pitchFamily="50" charset="-128"/>
                        </a:rPr>
                        <a:t>あり</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sz="1800" b="1" spc="100" baseline="0" dirty="0" smtClean="0">
                          <a:solidFill>
                            <a:schemeClr val="tx1"/>
                          </a:solidFill>
                          <a:latin typeface="Arial" pitchFamily="34" charset="0"/>
                          <a:ea typeface="メイリオ" pitchFamily="50" charset="-128"/>
                        </a:rPr>
                        <a:t>なし </a:t>
                      </a:r>
                      <a:r>
                        <a:rPr kumimoji="0" lang="en-US" altLang="ja-JP"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smtClean="0">
                          <a:ln>
                            <a:noFill/>
                          </a:ln>
                          <a:solidFill>
                            <a:srgbClr val="F6167B"/>
                          </a:solidFill>
                          <a:effectLst/>
                          <a:uLnTx/>
                          <a:uFillTx/>
                          <a:latin typeface="Arial" pitchFamily="34" charset="0"/>
                          <a:ea typeface="メイリオ" pitchFamily="50" charset="-128"/>
                        </a:rPr>
                        <a:t>２</a:t>
                      </a:r>
                      <a:endParaRPr kumimoji="1" lang="ja-JP" altLang="en-US" sz="1800" b="1" spc="100"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extLst>
                  <a:ext uri="{0D108BD9-81ED-4DB2-BD59-A6C34878D82A}">
                    <a16:rowId xmlns:a16="http://schemas.microsoft.com/office/drawing/2014/main" val="10003"/>
                  </a:ext>
                </a:extLst>
              </a:tr>
              <a:tr h="581235">
                <a:tc>
                  <a:txBody>
                    <a:bodyPr/>
                    <a:lstStyle/>
                    <a:p>
                      <a:r>
                        <a:rPr kumimoji="1" lang="en-US" altLang="ja-JP" sz="1400" b="1" spc="100" baseline="0" dirty="0" smtClean="0">
                          <a:latin typeface="Arial" pitchFamily="34" charset="0"/>
                          <a:ea typeface="メイリオ" pitchFamily="50" charset="-128"/>
                        </a:rPr>
                        <a:t>3</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smtClean="0">
                          <a:solidFill>
                            <a:schemeClr val="tx1"/>
                          </a:solidFill>
                          <a:latin typeface="Arial" pitchFamily="34" charset="0"/>
                          <a:ea typeface="メイリオ" pitchFamily="50" charset="-128"/>
                        </a:rPr>
                        <a:t>非コピーレフト型</a:t>
                      </a:r>
                      <a:r>
                        <a:rPr kumimoji="1" lang="en-US" altLang="ja-JP" sz="1400" b="1" spc="100" baseline="0" dirty="0" smtClean="0">
                          <a:solidFill>
                            <a:schemeClr val="tx1"/>
                          </a:solidFill>
                          <a:latin typeface="Arial" pitchFamily="34" charset="0"/>
                          <a:ea typeface="メイリオ" pitchFamily="50" charset="-128"/>
                        </a:rPr>
                        <a:t/>
                      </a:r>
                      <a:br>
                        <a:rPr kumimoji="1" lang="en-US" altLang="ja-JP" sz="1400" b="1" spc="100" baseline="0" dirty="0" smtClean="0">
                          <a:solidFill>
                            <a:schemeClr val="tx1"/>
                          </a:solidFill>
                          <a:latin typeface="Arial" pitchFamily="34" charset="0"/>
                          <a:ea typeface="メイリオ" pitchFamily="50" charset="-128"/>
                        </a:rPr>
                      </a:br>
                      <a:r>
                        <a:rPr kumimoji="1" lang="ja-JP" altLang="en-US" sz="1400" b="1" spc="100" baseline="0" dirty="0" smtClean="0">
                          <a:solidFill>
                            <a:srgbClr val="F6167B"/>
                          </a:solidFill>
                          <a:latin typeface="Arial" pitchFamily="34" charset="0"/>
                          <a:ea typeface="メイリオ" pitchFamily="50" charset="-128"/>
                        </a:rPr>
                        <a:t>（</a:t>
                      </a:r>
                      <a:r>
                        <a:rPr kumimoji="1" lang="en-US" altLang="ja-JP" sz="1400" b="1" spc="100" baseline="0" dirty="0" smtClean="0">
                          <a:solidFill>
                            <a:srgbClr val="F6167B"/>
                          </a:solidFill>
                          <a:latin typeface="Arial" pitchFamily="34" charset="0"/>
                          <a:ea typeface="メイリオ" pitchFamily="50" charset="-128"/>
                        </a:rPr>
                        <a:t>BSD</a:t>
                      </a:r>
                      <a:r>
                        <a:rPr kumimoji="1" lang="ja-JP" altLang="en-US" sz="1400" b="1" spc="100" baseline="0" dirty="0" smtClean="0">
                          <a:solidFill>
                            <a:srgbClr val="F6167B"/>
                          </a:solidFill>
                          <a:latin typeface="Arial" pitchFamily="34" charset="0"/>
                          <a:ea typeface="メイリオ" pitchFamily="50" charset="-128"/>
                        </a:rPr>
                        <a:t>ライセンス類型）</a:t>
                      </a:r>
                      <a:endParaRPr kumimoji="1" lang="en-US" altLang="ja-JP" sz="1400" b="1" spc="100"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smtClean="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kern="0" spc="100" baseline="0" dirty="0" smtClean="0">
                          <a:solidFill>
                            <a:schemeClr val="tx1"/>
                          </a:solidFill>
                          <a:latin typeface="Arial" pitchFamily="34" charset="0"/>
                          <a:ea typeface="メイリオ" pitchFamily="50" charset="-128"/>
                        </a:rPr>
                        <a:t>なし</a:t>
                      </a:r>
                      <a:endParaRPr kumimoji="0" lang="en-US" altLang="ja-JP" sz="1800" b="1" kern="0" spc="100" baseline="0" dirty="0" smtClean="0">
                        <a:solidFill>
                          <a:schemeClr val="tx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kern="0" spc="100" baseline="0" dirty="0" smtClean="0">
                          <a:solidFill>
                            <a:schemeClr val="tx1"/>
                          </a:solidFill>
                          <a:latin typeface="Arial" pitchFamily="34" charset="0"/>
                          <a:ea typeface="メイリオ" pitchFamily="50" charset="-128"/>
                        </a:rPr>
                        <a:t>なし</a:t>
                      </a:r>
                      <a:endParaRPr kumimoji="0" lang="en-US" altLang="ja-JP" sz="1800" b="1" kern="0" spc="100" baseline="0" dirty="0" smtClean="0">
                        <a:solidFill>
                          <a:schemeClr val="tx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extLst>
                  <a:ext uri="{0D108BD9-81ED-4DB2-BD59-A6C34878D82A}">
                    <a16:rowId xmlns:a16="http://schemas.microsoft.com/office/drawing/2014/main" val="10004"/>
                  </a:ext>
                </a:extLst>
              </a:tr>
            </a:tbl>
          </a:graphicData>
        </a:graphic>
      </p:graphicFrame>
      <p:sp>
        <p:nvSpPr>
          <p:cNvPr id="22" name="正方形/長方形 21"/>
          <p:cNvSpPr/>
          <p:nvPr/>
        </p:nvSpPr>
        <p:spPr bwMode="auto">
          <a:xfrm>
            <a:off x="257440" y="575735"/>
            <a:ext cx="8957732" cy="960834"/>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3" name="Text Box 31"/>
          <p:cNvSpPr txBox="1">
            <a:spLocks noChangeArrowheads="1"/>
          </p:cNvSpPr>
          <p:nvPr/>
        </p:nvSpPr>
        <p:spPr bwMode="gray">
          <a:xfrm>
            <a:off x="376422" y="715224"/>
            <a:ext cx="8794738"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smtClean="0">
                <a:solidFill>
                  <a:schemeClr val="tx1">
                    <a:lumMod val="75000"/>
                    <a:lumOff val="25000"/>
                  </a:schemeClr>
                </a:solidFill>
                <a:latin typeface="Arial" pitchFamily="34" charset="0"/>
                <a:ea typeface="メイリオ" pitchFamily="50" charset="-128"/>
              </a:rPr>
              <a:t>よくある</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ライセンス条件の特徴を知っておくと、ライセンス条件の理解に役立ちます。</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下表は利用行為とソースコード開示義務に着目した、</a:t>
            </a:r>
            <a:r>
              <a:rPr lang="en-US" altLang="ja-JP" sz="1400" b="1" spc="100" dirty="0" smtClean="0">
                <a:solidFill>
                  <a:schemeClr val="tx1">
                    <a:lumMod val="75000"/>
                    <a:lumOff val="25000"/>
                  </a:schemeClr>
                </a:solidFill>
                <a:latin typeface="Arial" pitchFamily="34" charset="0"/>
                <a:ea typeface="メイリオ" pitchFamily="50" charset="-128"/>
              </a:rPr>
              <a:t>3</a:t>
            </a:r>
            <a:r>
              <a:rPr lang="ja-JP" altLang="en-US" sz="1400" b="1" spc="100" dirty="0" smtClean="0">
                <a:solidFill>
                  <a:schemeClr val="tx1">
                    <a:lumMod val="75000"/>
                    <a:lumOff val="25000"/>
                  </a:schemeClr>
                </a:solidFill>
                <a:latin typeface="Arial" pitchFamily="34" charset="0"/>
                <a:ea typeface="メイリオ" pitchFamily="50" charset="-128"/>
              </a:rPr>
              <a:t>つの類型です。特徴を覚えておきましょう。</a:t>
            </a:r>
          </a:p>
        </p:txBody>
      </p:sp>
      <p:cxnSp>
        <p:nvCxnSpPr>
          <p:cNvPr id="24" name="直線コネクタ 23"/>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25" name="直線コネクタ 24"/>
          <p:cNvCxnSpPr/>
          <p:nvPr/>
        </p:nvCxnSpPr>
        <p:spPr bwMode="auto">
          <a:xfrm>
            <a:off x="350573" y="1462472"/>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28" name="グループ化 27"/>
          <p:cNvGrpSpPr/>
          <p:nvPr/>
        </p:nvGrpSpPr>
        <p:grpSpPr>
          <a:xfrm flipH="1">
            <a:off x="1496856" y="4819827"/>
            <a:ext cx="6966007" cy="475097"/>
            <a:chOff x="-816176" y="4313283"/>
            <a:chExt cx="6966007" cy="660712"/>
          </a:xfrm>
          <a:solidFill>
            <a:srgbClr val="A7DEEF"/>
          </a:solidFill>
          <a:effectLst>
            <a:outerShdw blurRad="50800" dist="38100" dir="2700000" algn="tl" rotWithShape="0">
              <a:prstClr val="black">
                <a:alpha val="40000"/>
              </a:prstClr>
            </a:outerShdw>
          </a:effectLst>
        </p:grpSpPr>
        <p:sp>
          <p:nvSpPr>
            <p:cNvPr id="29" name="二等辺三角形 28"/>
            <p:cNvSpPr/>
            <p:nvPr/>
          </p:nvSpPr>
          <p:spPr bwMode="auto">
            <a:xfrm rot="6423369" flipH="1">
              <a:off x="5846312" y="4470787"/>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00000"/>
                </a:lnSpc>
              </a:pPr>
              <a:endParaRPr kumimoji="1" lang="ja-JP" altLang="en-US" sz="1200" b="1" spc="100" dirty="0" smtClean="0">
                <a:solidFill>
                  <a:schemeClr val="bg1"/>
                </a:solidFill>
                <a:latin typeface="Arial" pitchFamily="34" charset="0"/>
                <a:ea typeface="メイリオ" pitchFamily="50" charset="-128"/>
              </a:endParaRPr>
            </a:p>
          </p:txBody>
        </p:sp>
        <p:sp>
          <p:nvSpPr>
            <p:cNvPr id="30" name="角丸四角形 29"/>
            <p:cNvSpPr/>
            <p:nvPr/>
          </p:nvSpPr>
          <p:spPr bwMode="auto">
            <a:xfrm>
              <a:off x="-816176" y="4313283"/>
              <a:ext cx="6764921" cy="660712"/>
            </a:xfrm>
            <a:prstGeom prst="roundRect">
              <a:avLst>
                <a:gd name="adj" fmla="val 9050"/>
              </a:avLst>
            </a:prstGeom>
            <a:grpFill/>
            <a:ln w="9525">
              <a:noFill/>
              <a:miter lim="800000"/>
              <a:headEnd/>
              <a:tailEnd/>
            </a:ln>
            <a:effectLst/>
          </p:spPr>
          <p:txBody>
            <a:bodyPr wrap="square" lIns="180000" tIns="144000" rIns="0" bIns="144000" rtlCol="0" anchor="ctr" anchorCtr="0">
              <a:noAutofit/>
            </a:bodyPr>
            <a:lstStyle/>
            <a:p>
              <a:pPr>
                <a:lnSpc>
                  <a:spcPct val="100000"/>
                </a:lnSpc>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のライセンスには複雑・難解なものもありますので、必要に応じてご所属の会社、</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事業部等の法務、知財、調達などの専門部署に相談するようにしましょう。</a:t>
              </a:r>
            </a:p>
          </p:txBody>
        </p:sp>
      </p:grpSp>
      <p:pic>
        <p:nvPicPr>
          <p:cNvPr id="31" name="図 30" descr="1.png"/>
          <p:cNvPicPr>
            <a:picLocks noChangeAspect="1"/>
          </p:cNvPicPr>
          <p:nvPr/>
        </p:nvPicPr>
        <p:blipFill>
          <a:blip r:embed="rId3"/>
          <a:srcRect l="21687" t="24387" r="26670" b="28685"/>
          <a:stretch>
            <a:fillRect/>
          </a:stretch>
        </p:blipFill>
        <p:spPr>
          <a:xfrm>
            <a:off x="567037" y="4678589"/>
            <a:ext cx="934382" cy="849086"/>
          </a:xfrm>
          <a:prstGeom prst="rect">
            <a:avLst/>
          </a:prstGeom>
        </p:spPr>
      </p:pic>
      <p:sp>
        <p:nvSpPr>
          <p:cNvPr id="16" name="角丸四角形 15"/>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2</a:t>
            </a:r>
            <a:endParaRPr kumimoji="1" lang="en-US" altLang="ja-JP" sz="2000" b="1" spc="100" dirty="0" smtClean="0">
              <a:solidFill>
                <a:schemeClr val="bg1"/>
              </a:solidFill>
              <a:latin typeface="Arial Black" pitchFamily="34" charset="0"/>
              <a:ea typeface="メイリオ" pitchFamily="50" charset="-128"/>
            </a:endParaRPr>
          </a:p>
        </p:txBody>
      </p:sp>
      <p:sp>
        <p:nvSpPr>
          <p:cNvPr id="17" name="正方形/長方形 16"/>
          <p:cNvSpPr/>
          <p:nvPr/>
        </p:nvSpPr>
        <p:spPr>
          <a:xfrm>
            <a:off x="376422" y="4078759"/>
            <a:ext cx="8748049" cy="757130"/>
          </a:xfrm>
          <a:prstGeom prst="rect">
            <a:avLst/>
          </a:prstGeom>
        </p:spPr>
        <p:txBody>
          <a:bodyPr wrap="square">
            <a:spAutoFit/>
          </a:bodyPr>
          <a:lstStyle/>
          <a:p>
            <a:r>
              <a:rPr kumimoji="0" lang="en-US" altLang="ja-JP" sz="1200" b="1" kern="0" spc="100" dirty="0" smtClean="0">
                <a:solidFill>
                  <a:srgbClr val="F6167B"/>
                </a:solidFill>
                <a:latin typeface="Arial" pitchFamily="34" charset="0"/>
                <a:ea typeface="メイリオ" pitchFamily="50" charset="-128"/>
              </a:rPr>
              <a:t>※</a:t>
            </a:r>
            <a:r>
              <a:rPr kumimoji="0" lang="ja-JP" altLang="en-US" sz="1200" b="1" kern="0" spc="100" dirty="0" smtClean="0">
                <a:solidFill>
                  <a:srgbClr val="F6167B"/>
                </a:solidFill>
                <a:latin typeface="Arial" pitchFamily="34" charset="0"/>
                <a:ea typeface="メイリオ" pitchFamily="50" charset="-128"/>
              </a:rPr>
              <a:t>１　</a:t>
            </a:r>
            <a:r>
              <a:rPr kumimoji="0" lang="en-US" altLang="ja-JP" sz="1200" b="1" kern="0" spc="100" dirty="0" smtClean="0">
                <a:solidFill>
                  <a:schemeClr val="tx1">
                    <a:lumMod val="75000"/>
                    <a:lumOff val="25000"/>
                  </a:schemeClr>
                </a:solidFill>
                <a:latin typeface="Arial" pitchFamily="34" charset="0"/>
                <a:ea typeface="メイリオ" pitchFamily="50" charset="-128"/>
              </a:rPr>
              <a:t>GPL</a:t>
            </a:r>
            <a:r>
              <a:rPr kumimoji="0" lang="ja-JP" altLang="en-US" sz="1200" b="1" kern="0" spc="100" dirty="0" smtClean="0">
                <a:solidFill>
                  <a:schemeClr val="tx1">
                    <a:lumMod val="75000"/>
                    <a:lumOff val="25000"/>
                  </a:schemeClr>
                </a:solidFill>
                <a:latin typeface="Arial" pitchFamily="34" charset="0"/>
                <a:ea typeface="メイリオ" pitchFamily="50" charset="-128"/>
              </a:rPr>
              <a:t>、</a:t>
            </a:r>
            <a:r>
              <a:rPr kumimoji="0" lang="en-US" altLang="ja-JP" sz="1200" b="1" kern="0" spc="100" dirty="0" smtClean="0">
                <a:solidFill>
                  <a:schemeClr val="tx1">
                    <a:lumMod val="75000"/>
                    <a:lumOff val="25000"/>
                  </a:schemeClr>
                </a:solidFill>
                <a:latin typeface="Arial" pitchFamily="34" charset="0"/>
                <a:ea typeface="メイリオ" pitchFamily="50" charset="-128"/>
              </a:rPr>
              <a:t>AGPL</a:t>
            </a:r>
            <a:r>
              <a:rPr kumimoji="0" lang="ja-JP" altLang="en-US" sz="1200" b="1" kern="0" spc="100" dirty="0" smtClean="0">
                <a:solidFill>
                  <a:schemeClr val="tx1">
                    <a:lumMod val="75000"/>
                    <a:lumOff val="25000"/>
                  </a:schemeClr>
                </a:solidFill>
                <a:latin typeface="Arial" pitchFamily="34" charset="0"/>
                <a:ea typeface="メイリオ" pitchFamily="50" charset="-128"/>
              </a:rPr>
              <a:t>では、配布したバイナリコードに対応したソースコードの提供も必要</a:t>
            </a:r>
            <a:r>
              <a:rPr kumimoji="0" lang="en-US" altLang="ja-JP" sz="1200" b="1" kern="0" spc="100" dirty="0" smtClean="0">
                <a:solidFill>
                  <a:schemeClr val="tx1"/>
                </a:solidFill>
                <a:latin typeface="Arial" pitchFamily="34" charset="0"/>
                <a:ea typeface="メイリオ" pitchFamily="50" charset="-128"/>
              </a:rPr>
              <a:t/>
            </a:r>
            <a:br>
              <a:rPr kumimoji="0" lang="en-US" altLang="ja-JP" sz="1200" b="1" kern="0" spc="100" dirty="0" smtClean="0">
                <a:solidFill>
                  <a:schemeClr val="tx1"/>
                </a:solidFill>
                <a:latin typeface="Arial" pitchFamily="34" charset="0"/>
                <a:ea typeface="メイリオ" pitchFamily="50" charset="-128"/>
              </a:rPr>
            </a:br>
            <a:r>
              <a:rPr kumimoji="0" lang="ja-JP" altLang="en-US" sz="1200" b="1" kern="0" spc="100" dirty="0" smtClean="0">
                <a:solidFill>
                  <a:schemeClr val="tx1"/>
                </a:solidFill>
                <a:latin typeface="Arial" pitchFamily="34" charset="0"/>
                <a:ea typeface="メイリオ" pitchFamily="50" charset="-128"/>
              </a:rPr>
              <a:t>　　　</a:t>
            </a:r>
            <a:r>
              <a:rPr kumimoji="0" lang="en-US" altLang="ja-JP" sz="1200" b="1" kern="0" spc="100" dirty="0" smtClean="0">
                <a:solidFill>
                  <a:schemeClr val="tx1">
                    <a:lumMod val="75000"/>
                    <a:lumOff val="25000"/>
                  </a:schemeClr>
                </a:solidFill>
                <a:latin typeface="+mn-lt"/>
                <a:ea typeface="メイリオ" panose="020B0604030504040204" pitchFamily="50" charset="-128"/>
                <a:cs typeface="メイリオ" panose="020B0604030504040204" pitchFamily="50" charset="-128"/>
              </a:rPr>
              <a:t>AGPL</a:t>
            </a:r>
            <a:r>
              <a:rPr kumimoji="0" lang="ja-JP" altLang="en-US" sz="1200" b="1" kern="0" spc="100" dirty="0" smtClean="0">
                <a:solidFill>
                  <a:schemeClr val="tx1"/>
                </a:solidFill>
                <a:latin typeface="Arial" pitchFamily="34" charset="0"/>
                <a:ea typeface="メイリオ" pitchFamily="50" charset="-128"/>
              </a:rPr>
              <a:t>で</a:t>
            </a:r>
            <a:r>
              <a:rPr kumimoji="0" lang="ja-JP" altLang="en-US" sz="1200" b="1" kern="0" spc="100" dirty="0" smtClean="0">
                <a:solidFill>
                  <a:schemeClr val="tx1">
                    <a:lumMod val="75000"/>
                    <a:lumOff val="25000"/>
                  </a:schemeClr>
                </a:solidFill>
                <a:latin typeface="Arial" pitchFamily="34" charset="0"/>
                <a:ea typeface="メイリオ" pitchFamily="50" charset="-128"/>
              </a:rPr>
              <a:t>は、</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ネットワーク経由で</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外部</a:t>
            </a:r>
            <a:r>
              <a:rPr lang="en-US"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別</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法人や</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一般コンシューマ</a:t>
            </a:r>
            <a:r>
              <a:rPr lang="en-US"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にサービスを</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提供した場合も頒布に当る</a:t>
            </a:r>
            <a:endParaRPr kumimoji="0" lang="en-US" altLang="ja-JP" sz="1200" b="1" kern="0" spc="100" dirty="0" smtClean="0">
              <a:solidFill>
                <a:schemeClr val="tx1">
                  <a:lumMod val="75000"/>
                  <a:lumOff val="25000"/>
                </a:schemeClr>
              </a:solidFill>
              <a:latin typeface="Arial" pitchFamily="34" charset="0"/>
              <a:ea typeface="メイリオ" pitchFamily="50" charset="-128"/>
            </a:endParaRPr>
          </a:p>
          <a:p>
            <a:r>
              <a:rPr kumimoji="0" lang="en-US" altLang="ja-JP" sz="1200" b="1" kern="0" spc="100" dirty="0" smtClean="0">
                <a:solidFill>
                  <a:srgbClr val="F6167B"/>
                </a:solidFill>
                <a:latin typeface="Arial" pitchFamily="34" charset="0"/>
                <a:ea typeface="メイリオ" pitchFamily="50" charset="-128"/>
              </a:rPr>
              <a:t>※</a:t>
            </a:r>
            <a:r>
              <a:rPr kumimoji="0" lang="ja-JP" altLang="en-US" sz="1200" b="1" kern="0" spc="100" dirty="0" smtClean="0">
                <a:solidFill>
                  <a:srgbClr val="F6167B"/>
                </a:solidFill>
                <a:latin typeface="Arial" pitchFamily="34" charset="0"/>
                <a:ea typeface="メイリオ" pitchFamily="50" charset="-128"/>
              </a:rPr>
              <a:t>２　</a:t>
            </a:r>
            <a:r>
              <a:rPr kumimoji="0" lang="en-US" altLang="ja-JP" sz="1200" b="1" kern="0" spc="100" dirty="0" smtClean="0">
                <a:solidFill>
                  <a:schemeClr val="tx1">
                    <a:lumMod val="75000"/>
                    <a:lumOff val="25000"/>
                  </a:schemeClr>
                </a:solidFill>
                <a:latin typeface="Arial" pitchFamily="34" charset="0"/>
                <a:ea typeface="メイリオ" pitchFamily="50" charset="-128"/>
              </a:rPr>
              <a:t>LGPL</a:t>
            </a:r>
            <a:r>
              <a:rPr kumimoji="0" lang="ja-JP" altLang="en-US" sz="1200" b="1" kern="0" spc="100" dirty="0" smtClean="0">
                <a:solidFill>
                  <a:schemeClr val="tx1">
                    <a:lumMod val="75000"/>
                    <a:lumOff val="25000"/>
                  </a:schemeClr>
                </a:solidFill>
                <a:latin typeface="Arial" pitchFamily="34" charset="0"/>
                <a:ea typeface="メイリオ" pitchFamily="50" charset="-128"/>
              </a:rPr>
              <a:t>では、配布したバイナリコードに対応したオブジェクトコードまたはソースコードの提供が必要</a:t>
            </a:r>
            <a:r>
              <a:rPr kumimoji="0" lang="en-US" altLang="ja-JP" sz="1200" b="1" kern="0" spc="100" dirty="0" smtClean="0">
                <a:solidFill>
                  <a:schemeClr val="tx1">
                    <a:lumMod val="75000"/>
                    <a:lumOff val="25000"/>
                  </a:schemeClr>
                </a:solidFill>
                <a:latin typeface="Arial" pitchFamily="34" charset="0"/>
                <a:ea typeface="メイリオ" pitchFamily="50" charset="-128"/>
              </a:rPr>
              <a:t/>
            </a:r>
            <a:br>
              <a:rPr kumimoji="0" lang="en-US" altLang="ja-JP" sz="1200" b="1" kern="0" spc="100" dirty="0" smtClean="0">
                <a:solidFill>
                  <a:schemeClr val="tx1">
                    <a:lumMod val="75000"/>
                    <a:lumOff val="25000"/>
                  </a:schemeClr>
                </a:solidFill>
                <a:latin typeface="Arial" pitchFamily="34" charset="0"/>
                <a:ea typeface="メイリオ" pitchFamily="50" charset="-128"/>
              </a:rPr>
            </a:br>
            <a:r>
              <a:rPr kumimoji="0" lang="ja-JP" altLang="en-US" sz="1200" b="1" kern="0" spc="100" dirty="0" smtClean="0">
                <a:solidFill>
                  <a:schemeClr val="tx1">
                    <a:lumMod val="75000"/>
                    <a:lumOff val="25000"/>
                  </a:schemeClr>
                </a:solidFill>
                <a:latin typeface="Arial" pitchFamily="34" charset="0"/>
                <a:ea typeface="メイリオ" pitchFamily="50" charset="-128"/>
              </a:rPr>
              <a:t>　　　　　　　　　　　　　　　　　　　　　　　　　　　　　　　　　　　　　　　　　（ただし選択制）</a:t>
            </a:r>
            <a:r>
              <a:rPr kumimoji="0" lang="ja-JP" altLang="en-US" sz="1200" b="1" kern="0" spc="100" dirty="0">
                <a:solidFill>
                  <a:schemeClr val="tx1">
                    <a:lumMod val="75000"/>
                    <a:lumOff val="25000"/>
                  </a:schemeClr>
                </a:solidFill>
                <a:latin typeface="Arial" pitchFamily="34" charset="0"/>
                <a:ea typeface="メイリオ" pitchFamily="50" charset="-128"/>
              </a:rPr>
              <a:t>　</a:t>
            </a:r>
            <a:r>
              <a:rPr kumimoji="0" lang="ja-JP" altLang="en-US" sz="1200" b="1" kern="0" spc="100" dirty="0" smtClean="0">
                <a:solidFill>
                  <a:schemeClr val="tx1">
                    <a:lumMod val="75000"/>
                    <a:lumOff val="25000"/>
                  </a:schemeClr>
                </a:solidFill>
                <a:latin typeface="Arial" pitchFamily="34" charset="0"/>
                <a:ea typeface="メイリオ" pitchFamily="50" charset="-128"/>
              </a:rPr>
              <a:t>　　</a:t>
            </a:r>
          </a:p>
        </p:txBody>
      </p:sp>
    </p:spTree>
    <p:extLst>
      <p:ext uri="{BB962C8B-B14F-4D97-AF65-F5344CB8AC3E}">
        <p14:creationId xmlns:p14="http://schemas.microsoft.com/office/powerpoint/2010/main" val="1801410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smtClean="0"/>
              <a:t>3-7            </a:t>
            </a:r>
            <a:r>
              <a:rPr lang="ja-JP" altLang="en-US" dirty="0" smtClean="0"/>
              <a:t>ライセンスを遵守する③</a:t>
            </a:r>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307062390"/>
              </p:ext>
            </p:extLst>
          </p:nvPr>
        </p:nvGraphicFramePr>
        <p:xfrm>
          <a:off x="270361" y="1315584"/>
          <a:ext cx="8882693" cy="3586914"/>
        </p:xfrm>
        <a:graphic>
          <a:graphicData uri="http://schemas.openxmlformats.org/drawingml/2006/table">
            <a:tbl>
              <a:tblPr firstRow="1" bandRow="1">
                <a:tableStyleId>{5C22544A-7EE6-4342-B048-85BDC9FD1C3A}</a:tableStyleId>
              </a:tblPr>
              <a:tblGrid>
                <a:gridCol w="467298">
                  <a:extLst>
                    <a:ext uri="{9D8B030D-6E8A-4147-A177-3AD203B41FA5}">
                      <a16:colId xmlns:a16="http://schemas.microsoft.com/office/drawing/2014/main" val="20000"/>
                    </a:ext>
                  </a:extLst>
                </a:gridCol>
                <a:gridCol w="2240931">
                  <a:extLst>
                    <a:ext uri="{9D8B030D-6E8A-4147-A177-3AD203B41FA5}">
                      <a16:colId xmlns:a16="http://schemas.microsoft.com/office/drawing/2014/main" val="20001"/>
                    </a:ext>
                  </a:extLst>
                </a:gridCol>
                <a:gridCol w="6174464">
                  <a:extLst>
                    <a:ext uri="{9D8B030D-6E8A-4147-A177-3AD203B41FA5}">
                      <a16:colId xmlns:a16="http://schemas.microsoft.com/office/drawing/2014/main" val="20002"/>
                    </a:ext>
                  </a:extLst>
                </a:gridCol>
              </a:tblGrid>
              <a:tr h="326776">
                <a:tc>
                  <a:txBody>
                    <a:bodyPr/>
                    <a:lstStyle/>
                    <a:p>
                      <a:pPr algn="ctr"/>
                      <a:r>
                        <a:rPr kumimoji="1" lang="ja-JP" altLang="en-US" sz="1600" b="1" baseline="0" dirty="0" smtClean="0">
                          <a:latin typeface="Arial" pitchFamily="34" charset="0"/>
                          <a:ea typeface="メイリオ" pitchFamily="50" charset="-128"/>
                        </a:rPr>
                        <a:t>＃</a:t>
                      </a:r>
                      <a:endParaRPr kumimoji="1" lang="ja-JP" altLang="en-US" sz="16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600" b="1" baseline="0" dirty="0" smtClean="0">
                          <a:latin typeface="Arial" pitchFamily="34" charset="0"/>
                          <a:ea typeface="メイリオ" pitchFamily="50" charset="-128"/>
                        </a:rPr>
                        <a:t>ライセンス類型</a:t>
                      </a:r>
                      <a:endParaRPr kumimoji="1" lang="ja-JP" altLang="en-US" sz="16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r>
                        <a:rPr kumimoji="1" lang="en-US" altLang="ja-JP" sz="1600" b="1" baseline="0" dirty="0" smtClean="0">
                          <a:latin typeface="Arial" pitchFamily="34" charset="0"/>
                          <a:ea typeface="メイリオ" pitchFamily="50" charset="-128"/>
                        </a:rPr>
                        <a:t>OSI</a:t>
                      </a:r>
                      <a:r>
                        <a:rPr kumimoji="1" lang="en-US" altLang="ja-JP" sz="1600" b="1" baseline="30000" dirty="0" smtClean="0">
                          <a:solidFill>
                            <a:schemeClr val="bg1"/>
                          </a:solidFill>
                          <a:latin typeface="Arial" pitchFamily="34" charset="0"/>
                          <a:ea typeface="メイリオ" pitchFamily="50" charset="-128"/>
                        </a:rPr>
                        <a:t>※</a:t>
                      </a:r>
                      <a:r>
                        <a:rPr kumimoji="1" lang="ja-JP" altLang="en-US" sz="1600" b="1" baseline="0" dirty="0" smtClean="0">
                          <a:latin typeface="Arial" pitchFamily="34" charset="0"/>
                          <a:ea typeface="メイリオ" pitchFamily="50" charset="-128"/>
                        </a:rPr>
                        <a:t>認定ライセンスの例</a:t>
                      </a:r>
                      <a:endParaRPr kumimoji="1" lang="ja-JP" altLang="en-US" sz="16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896430">
                <a:tc>
                  <a:txBody>
                    <a:bodyPr/>
                    <a:lstStyle/>
                    <a:p>
                      <a:r>
                        <a:rPr kumimoji="1" lang="en-US" altLang="ja-JP" sz="1400" b="1" baseline="0" dirty="0" smtClean="0">
                          <a:latin typeface="Arial" pitchFamily="34" charset="0"/>
                          <a:ea typeface="メイリオ" pitchFamily="50" charset="-128"/>
                        </a:rPr>
                        <a:t>1</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indent="-180000">
                        <a:buFont typeface="Arial" pitchFamily="34" charset="0"/>
                        <a:buNone/>
                      </a:pPr>
                      <a:r>
                        <a:rPr kumimoji="1" lang="ja-JP" altLang="en-US" sz="1400" b="1" baseline="0" dirty="0" smtClean="0">
                          <a:solidFill>
                            <a:schemeClr val="tx1"/>
                          </a:solidFill>
                          <a:latin typeface="Arial" pitchFamily="34" charset="0"/>
                          <a:ea typeface="メイリオ" pitchFamily="50" charset="-128"/>
                        </a:rPr>
                        <a:t>コピーレフト型</a:t>
                      </a:r>
                      <a:endParaRPr kumimoji="1" lang="en-US" altLang="ja-JP" sz="1400" b="1" baseline="0" dirty="0" smtClean="0">
                        <a:solidFill>
                          <a:schemeClr val="tx1"/>
                        </a:solidFill>
                        <a:latin typeface="Arial" pitchFamily="34" charset="0"/>
                        <a:ea typeface="メイリオ" pitchFamily="50" charset="-128"/>
                      </a:endParaRPr>
                    </a:p>
                    <a:p>
                      <a:pPr marL="180000" indent="-180000">
                        <a:buFont typeface="Arial" pitchFamily="34" charset="0"/>
                        <a:buNone/>
                      </a:pPr>
                      <a:r>
                        <a:rPr kumimoji="1" lang="ja-JP" altLang="en-US" sz="1400" b="1" baseline="0" dirty="0" smtClean="0">
                          <a:solidFill>
                            <a:srgbClr val="F6167B"/>
                          </a:solidFill>
                          <a:latin typeface="Arial" pitchFamily="34" charset="0"/>
                          <a:ea typeface="メイリオ" pitchFamily="50" charset="-128"/>
                        </a:rPr>
                        <a:t>（</a:t>
                      </a:r>
                      <a:r>
                        <a:rPr kumimoji="1" lang="en-US" altLang="ja-JP" sz="1400" b="1" baseline="0" dirty="0" smtClean="0">
                          <a:solidFill>
                            <a:srgbClr val="F6167B"/>
                          </a:solidFill>
                          <a:latin typeface="Arial" pitchFamily="34" charset="0"/>
                          <a:ea typeface="メイリオ" pitchFamily="50" charset="-128"/>
                        </a:rPr>
                        <a:t>GPL</a:t>
                      </a:r>
                      <a:r>
                        <a:rPr kumimoji="1" lang="ja-JP" altLang="en-US" sz="1400" b="1" baseline="0" dirty="0" smtClean="0">
                          <a:solidFill>
                            <a:srgbClr val="F6167B"/>
                          </a:solidFill>
                          <a:latin typeface="Arial" pitchFamily="34" charset="0"/>
                          <a:ea typeface="メイリオ" pitchFamily="50" charset="-128"/>
                        </a:rPr>
                        <a:t>類型）</a:t>
                      </a:r>
                      <a:endParaRPr kumimoji="1" lang="en-US" altLang="ja-JP" sz="1400" b="1"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smtClean="0">
                          <a:ln>
                            <a:noFill/>
                          </a:ln>
                          <a:solidFill>
                            <a:schemeClr val="tx1"/>
                          </a:solidFill>
                          <a:effectLst/>
                          <a:uLnTx/>
                          <a:uFillTx/>
                          <a:latin typeface="Arial" pitchFamily="34" charset="0"/>
                          <a:ea typeface="メイリオ" pitchFamily="50" charset="-128"/>
                        </a:rPr>
                        <a:t>GPL (GNU General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smtClean="0">
                          <a:ln>
                            <a:noFill/>
                          </a:ln>
                          <a:solidFill>
                            <a:schemeClr val="tx1"/>
                          </a:solidFill>
                          <a:effectLst/>
                          <a:uLnTx/>
                          <a:uFillTx/>
                          <a:latin typeface="Arial" pitchFamily="34" charset="0"/>
                          <a:ea typeface="メイリオ" pitchFamily="50" charset="-128"/>
                        </a:rPr>
                        <a:t>AGPL (GNU Affero General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smtClean="0">
                          <a:ln>
                            <a:noFill/>
                          </a:ln>
                          <a:solidFill>
                            <a:schemeClr val="tx1"/>
                          </a:solidFill>
                          <a:effectLst/>
                          <a:uLnTx/>
                          <a:uFillTx/>
                          <a:latin typeface="Arial" pitchFamily="34" charset="0"/>
                          <a:ea typeface="メイリオ" pitchFamily="50" charset="-128"/>
                        </a:rPr>
                        <a:t>European Union Public License</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1223206">
                <a:tc>
                  <a:txBody>
                    <a:bodyPr/>
                    <a:lstStyle/>
                    <a:p>
                      <a:r>
                        <a:rPr kumimoji="1" lang="en-US" altLang="ja-JP" sz="1400" b="1" baseline="0" dirty="0" smtClean="0">
                          <a:latin typeface="Arial" pitchFamily="34" charset="0"/>
                          <a:ea typeface="メイリオ" pitchFamily="50" charset="-128"/>
                        </a:rPr>
                        <a:t>2</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smtClean="0">
                          <a:solidFill>
                            <a:schemeClr val="tx1"/>
                          </a:solidFill>
                          <a:latin typeface="Arial" pitchFamily="34" charset="0"/>
                          <a:ea typeface="メイリオ" pitchFamily="50" charset="-128"/>
                        </a:rPr>
                        <a:t>準コピーレフト型</a:t>
                      </a:r>
                      <a:endParaRPr kumimoji="1" lang="en-US" altLang="ja-JP" sz="1400" b="1" baseline="0" dirty="0" smtClean="0">
                        <a:solidFill>
                          <a:schemeClr val="tx1"/>
                        </a:solidFill>
                        <a:latin typeface="Arial" pitchFamily="34" charset="0"/>
                        <a:ea typeface="メイリオ"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smtClean="0">
                          <a:solidFill>
                            <a:srgbClr val="F6167B"/>
                          </a:solidFill>
                          <a:latin typeface="Arial" pitchFamily="34" charset="0"/>
                          <a:ea typeface="メイリオ" pitchFamily="50" charset="-128"/>
                        </a:rPr>
                        <a:t>（</a:t>
                      </a:r>
                      <a:r>
                        <a:rPr kumimoji="1" lang="en-US" altLang="ja-JP" sz="1400" b="1" baseline="0" dirty="0" smtClean="0">
                          <a:solidFill>
                            <a:srgbClr val="F6167B"/>
                          </a:solidFill>
                          <a:latin typeface="Arial" pitchFamily="34" charset="0"/>
                          <a:ea typeface="メイリオ" pitchFamily="50" charset="-128"/>
                        </a:rPr>
                        <a:t>MPL</a:t>
                      </a:r>
                      <a:r>
                        <a:rPr kumimoji="1" lang="ja-JP" altLang="en-US" sz="1400" b="1" baseline="0" dirty="0" smtClean="0">
                          <a:solidFill>
                            <a:srgbClr val="F6167B"/>
                          </a:solidFill>
                          <a:latin typeface="Arial" pitchFamily="34" charset="0"/>
                          <a:ea typeface="メイリオ" pitchFamily="50" charset="-128"/>
                        </a:rPr>
                        <a:t>類型）</a:t>
                      </a:r>
                      <a:endParaRPr kumimoji="1" lang="en-US" altLang="ja-JP" sz="1400" b="1"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smtClean="0">
                          <a:solidFill>
                            <a:schemeClr val="tx1"/>
                          </a:solidFill>
                          <a:latin typeface="Arial" pitchFamily="34" charset="0"/>
                          <a:ea typeface="メイリオ" pitchFamily="50" charset="-128"/>
                        </a:rPr>
                        <a:t>LGPL (GNU Lesser General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smtClean="0">
                          <a:solidFill>
                            <a:schemeClr val="tx1"/>
                          </a:solidFill>
                          <a:latin typeface="Arial" pitchFamily="34" charset="0"/>
                          <a:ea typeface="メイリオ" pitchFamily="50" charset="-128"/>
                        </a:rPr>
                        <a:t>MPL (Mozilla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smtClean="0">
                          <a:solidFill>
                            <a:schemeClr val="tx1"/>
                          </a:solidFill>
                          <a:latin typeface="Arial" pitchFamily="34" charset="0"/>
                          <a:ea typeface="メイリオ" pitchFamily="50" charset="-128"/>
                        </a:rPr>
                        <a:t>Apple Public Source License </a:t>
                      </a:r>
                    </a:p>
                    <a:p>
                      <a:pPr marL="180000" marR="0" lvl="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en-US" altLang="ja-JP" sz="1400" b="1" baseline="0" dirty="0" smtClean="0">
                          <a:solidFill>
                            <a:schemeClr val="tx1"/>
                          </a:solidFill>
                          <a:latin typeface="Arial" pitchFamily="34" charset="0"/>
                          <a:ea typeface="メイリオ" pitchFamily="50" charset="-128"/>
                        </a:rPr>
                        <a:t>EPL</a:t>
                      </a:r>
                      <a:r>
                        <a:rPr kumimoji="1" lang="fr-FR" altLang="ja-JP" sz="1400" b="1" baseline="0" dirty="0" smtClean="0">
                          <a:solidFill>
                            <a:schemeClr val="tx1"/>
                          </a:solidFill>
                          <a:latin typeface="Arial" pitchFamily="34" charset="0"/>
                          <a:ea typeface="メイリオ" pitchFamily="50" charset="-128"/>
                        </a:rPr>
                        <a:t> (Eclipse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smtClean="0">
                          <a:solidFill>
                            <a:schemeClr val="tx1"/>
                          </a:solidFill>
                          <a:latin typeface="Arial" pitchFamily="34" charset="0"/>
                          <a:ea typeface="メイリオ" pitchFamily="50" charset="-128"/>
                        </a:rPr>
                        <a:t>CPL (Common Public License) </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02984">
                <a:tc>
                  <a:txBody>
                    <a:bodyPr/>
                    <a:lstStyle/>
                    <a:p>
                      <a:r>
                        <a:rPr kumimoji="1" lang="en-US" altLang="ja-JP" sz="1400" b="1" baseline="0" dirty="0" smtClean="0">
                          <a:latin typeface="Arial" pitchFamily="34" charset="0"/>
                          <a:ea typeface="メイリオ" pitchFamily="50" charset="-128"/>
                        </a:rPr>
                        <a:t>3</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smtClean="0">
                          <a:solidFill>
                            <a:schemeClr val="tx1"/>
                          </a:solidFill>
                          <a:latin typeface="Arial" pitchFamily="34" charset="0"/>
                          <a:ea typeface="メイリオ" pitchFamily="50" charset="-128"/>
                        </a:rPr>
                        <a:t>非コピーレフト型</a:t>
                      </a:r>
                      <a:endParaRPr kumimoji="1" lang="en-US" altLang="ja-JP" sz="1400" b="1" baseline="0" dirty="0" smtClean="0">
                        <a:solidFill>
                          <a:schemeClr val="tx1"/>
                        </a:solidFill>
                        <a:latin typeface="Arial" pitchFamily="34" charset="0"/>
                        <a:ea typeface="メイリオ"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smtClean="0">
                          <a:solidFill>
                            <a:srgbClr val="F6167B"/>
                          </a:solidFill>
                          <a:latin typeface="Arial" pitchFamily="34" charset="0"/>
                          <a:ea typeface="メイリオ" pitchFamily="50" charset="-128"/>
                        </a:rPr>
                        <a:t>（</a:t>
                      </a:r>
                      <a:r>
                        <a:rPr kumimoji="1" lang="en-US" altLang="ja-JP" sz="1400" b="1" baseline="0" dirty="0" smtClean="0">
                          <a:solidFill>
                            <a:srgbClr val="F6167B"/>
                          </a:solidFill>
                          <a:latin typeface="Arial" pitchFamily="34" charset="0"/>
                          <a:ea typeface="メイリオ" pitchFamily="50" charset="-128"/>
                        </a:rPr>
                        <a:t>BSD</a:t>
                      </a:r>
                      <a:r>
                        <a:rPr kumimoji="1" lang="ja-JP" altLang="en-US" sz="1400" b="1" baseline="0" dirty="0" smtClean="0">
                          <a:solidFill>
                            <a:srgbClr val="F6167B"/>
                          </a:solidFill>
                          <a:latin typeface="Arial" pitchFamily="34" charset="0"/>
                          <a:ea typeface="メイリオ" pitchFamily="50" charset="-128"/>
                        </a:rPr>
                        <a:t>ライセンス類型）</a:t>
                      </a:r>
                      <a:endParaRPr kumimoji="1" lang="en-US" altLang="ja-JP" sz="1400" b="1" baseline="0" dirty="0" smtClean="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smtClean="0">
                          <a:solidFill>
                            <a:schemeClr val="tx1"/>
                          </a:solidFill>
                          <a:latin typeface="Arial" pitchFamily="34" charset="0"/>
                          <a:ea typeface="メイリオ" pitchFamily="50" charset="-128"/>
                        </a:rPr>
                        <a:t>BSD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smtClean="0">
                          <a:solidFill>
                            <a:schemeClr val="tx1"/>
                          </a:solidFill>
                          <a:latin typeface="Arial" pitchFamily="34" charset="0"/>
                          <a:ea typeface="メイリオ" pitchFamily="50" charset="-128"/>
                        </a:rPr>
                        <a:t>MIT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smtClean="0">
                          <a:solidFill>
                            <a:schemeClr val="tx1"/>
                          </a:solidFill>
                          <a:latin typeface="Arial" pitchFamily="34" charset="0"/>
                          <a:ea typeface="メイリオ" pitchFamily="50" charset="-128"/>
                        </a:rPr>
                        <a:t>ZPL (Zope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smtClean="0">
                          <a:solidFill>
                            <a:schemeClr val="tx1"/>
                          </a:solidFill>
                          <a:latin typeface="Arial" pitchFamily="34" charset="0"/>
                          <a:ea typeface="メイリオ" pitchFamily="50" charset="-128"/>
                        </a:rPr>
                        <a:t>Apache Software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smtClean="0">
                          <a:solidFill>
                            <a:schemeClr val="tx1"/>
                          </a:solidFill>
                          <a:latin typeface="Arial" pitchFamily="34" charset="0"/>
                          <a:ea typeface="メイリオ" pitchFamily="50" charset="-128"/>
                        </a:rPr>
                        <a:t>Artistic License (Perl License)</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sp>
        <p:nvSpPr>
          <p:cNvPr id="10" name="正方形/長方形 9"/>
          <p:cNvSpPr/>
          <p:nvPr/>
        </p:nvSpPr>
        <p:spPr bwMode="auto">
          <a:xfrm>
            <a:off x="257440" y="575735"/>
            <a:ext cx="8957732" cy="63742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715224"/>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smtClean="0">
                <a:solidFill>
                  <a:schemeClr val="tx1">
                    <a:lumMod val="75000"/>
                    <a:lumOff val="25000"/>
                  </a:schemeClr>
                </a:solidFill>
                <a:latin typeface="Arial" pitchFamily="34" charset="0"/>
                <a:ea typeface="メイリオ" pitchFamily="50" charset="-128"/>
              </a:rPr>
              <a:t>各ライセンス類型に該当するライセンスの例を下表に示します。確認の際の参考にしてください。</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50573" y="1163723"/>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2</a:t>
            </a:r>
            <a:endParaRPr kumimoji="1" lang="en-US" altLang="ja-JP" sz="2000" b="1" spc="100" dirty="0" smtClean="0">
              <a:solidFill>
                <a:schemeClr val="bg1"/>
              </a:solidFill>
              <a:latin typeface="Arial Black" pitchFamily="34" charset="0"/>
              <a:ea typeface="メイリオ" pitchFamily="50" charset="-128"/>
            </a:endParaRPr>
          </a:p>
        </p:txBody>
      </p:sp>
      <p:sp>
        <p:nvSpPr>
          <p:cNvPr id="17" name="正方形/長方形 16"/>
          <p:cNvSpPr/>
          <p:nvPr/>
        </p:nvSpPr>
        <p:spPr>
          <a:xfrm>
            <a:off x="2034990" y="4973939"/>
            <a:ext cx="7188095" cy="286232"/>
          </a:xfrm>
          <a:prstGeom prst="rect">
            <a:avLst/>
          </a:prstGeom>
        </p:spPr>
        <p:txBody>
          <a:bodyPr wrap="square">
            <a:spAutoFit/>
          </a:bodyPr>
          <a:lstStyle/>
          <a:p>
            <a:pPr algn="r"/>
            <a:r>
              <a:rPr kumimoji="0" lang="en-US" altLang="ja-JP" sz="1400" b="1" kern="0" spc="100" dirty="0" smtClean="0">
                <a:solidFill>
                  <a:srgbClr val="F6167B"/>
                </a:solidFill>
                <a:latin typeface="Arial" pitchFamily="34" charset="0"/>
                <a:ea typeface="メイリオ" pitchFamily="50" charset="-128"/>
              </a:rPr>
              <a:t>※</a:t>
            </a:r>
            <a:r>
              <a:rPr kumimoji="0" lang="en-US" altLang="ja-JP" sz="1400" b="1" kern="0" spc="100" dirty="0" smtClean="0">
                <a:solidFill>
                  <a:srgbClr val="000000"/>
                </a:solidFill>
                <a:latin typeface="Arial" pitchFamily="34" charset="0"/>
                <a:ea typeface="メイリオ" pitchFamily="50" charset="-128"/>
              </a:rPr>
              <a:t>OSI</a:t>
            </a:r>
            <a:r>
              <a:rPr kumimoji="0" lang="ja-JP" altLang="en-US" sz="1400" b="1" kern="0" spc="100" dirty="0" smtClean="0">
                <a:solidFill>
                  <a:srgbClr val="000000"/>
                </a:solidFill>
                <a:latin typeface="Arial" pitchFamily="34" charset="0"/>
                <a:ea typeface="メイリオ" pitchFamily="50" charset="-128"/>
              </a:rPr>
              <a:t>： </a:t>
            </a:r>
            <a:r>
              <a:rPr kumimoji="0" lang="en-US" altLang="ja-JP" sz="1400" b="1" kern="0" spc="100" dirty="0" smtClean="0">
                <a:solidFill>
                  <a:srgbClr val="000000"/>
                </a:solidFill>
                <a:latin typeface="Arial" pitchFamily="34" charset="0"/>
                <a:ea typeface="メイリオ" pitchFamily="50" charset="-128"/>
              </a:rPr>
              <a:t>Open</a:t>
            </a:r>
            <a:r>
              <a:rPr kumimoji="0" lang="ja-JP" altLang="en-US" sz="1400" b="1" kern="0" spc="100" dirty="0" smtClean="0">
                <a:solidFill>
                  <a:srgbClr val="000000"/>
                </a:solidFill>
                <a:latin typeface="Arial" pitchFamily="34" charset="0"/>
                <a:ea typeface="メイリオ" pitchFamily="50" charset="-128"/>
              </a:rPr>
              <a:t> </a:t>
            </a:r>
            <a:r>
              <a:rPr kumimoji="0" lang="en-US" altLang="ja-JP" sz="1400" b="1" kern="0" spc="100" dirty="0" smtClean="0">
                <a:solidFill>
                  <a:srgbClr val="000000"/>
                </a:solidFill>
                <a:latin typeface="Arial" pitchFamily="34" charset="0"/>
                <a:ea typeface="メイリオ" pitchFamily="50" charset="-128"/>
              </a:rPr>
              <a:t>Source</a:t>
            </a:r>
            <a:r>
              <a:rPr kumimoji="0" lang="ja-JP" altLang="en-US" sz="1400" b="1" kern="0" spc="100" dirty="0" smtClean="0">
                <a:solidFill>
                  <a:srgbClr val="000000"/>
                </a:solidFill>
                <a:latin typeface="Arial" pitchFamily="34" charset="0"/>
                <a:ea typeface="メイリオ" pitchFamily="50" charset="-128"/>
              </a:rPr>
              <a:t> </a:t>
            </a:r>
            <a:r>
              <a:rPr kumimoji="0" lang="en-US" altLang="ja-JP" sz="1400" b="1" kern="0" spc="100" dirty="0" smtClean="0">
                <a:solidFill>
                  <a:srgbClr val="000000"/>
                </a:solidFill>
                <a:latin typeface="Arial" pitchFamily="34" charset="0"/>
                <a:ea typeface="メイリオ" pitchFamily="50" charset="-128"/>
              </a:rPr>
              <a:t>Initiative</a:t>
            </a:r>
            <a:r>
              <a:rPr kumimoji="0" lang="ja-JP" altLang="en-US" sz="1400" b="1" kern="0" spc="100" dirty="0" smtClean="0">
                <a:solidFill>
                  <a:srgbClr val="000000"/>
                </a:solidFill>
                <a:latin typeface="Arial" pitchFamily="34" charset="0"/>
                <a:ea typeface="メイリオ" pitchFamily="50" charset="-128"/>
              </a:rPr>
              <a:t>。</a:t>
            </a:r>
            <a:r>
              <a:rPr lang="ja-JP" altLang="en-US" sz="1400" b="1" spc="100" dirty="0" smtClean="0">
                <a:solidFill>
                  <a:schemeClr val="tx1"/>
                </a:solidFill>
                <a:latin typeface="Arial" pitchFamily="34" charset="0"/>
                <a:ea typeface="メイリオ" pitchFamily="50" charset="-128"/>
              </a:rPr>
              <a:t>オ</a:t>
            </a:r>
            <a:r>
              <a:rPr lang="ja-JP" altLang="en-US" sz="1400" b="1" spc="100" dirty="0">
                <a:solidFill>
                  <a:schemeClr val="tx1"/>
                </a:solidFill>
                <a:latin typeface="Arial" pitchFamily="34" charset="0"/>
                <a:ea typeface="メイリオ" pitchFamily="50" charset="-128"/>
              </a:rPr>
              <a:t>ープンソース文化</a:t>
            </a:r>
            <a:r>
              <a:rPr lang="ja-JP" altLang="en-US" sz="1400" b="1" spc="100" dirty="0" smtClean="0">
                <a:solidFill>
                  <a:schemeClr val="tx1"/>
                </a:solidFill>
                <a:latin typeface="Arial" pitchFamily="34" charset="0"/>
                <a:ea typeface="メイリオ" pitchFamily="50" charset="-128"/>
              </a:rPr>
              <a:t>を啓発す</a:t>
            </a:r>
            <a:r>
              <a:rPr lang="ja-JP" altLang="en-US" sz="1400" b="1" spc="100" dirty="0">
                <a:solidFill>
                  <a:schemeClr val="tx1"/>
                </a:solidFill>
                <a:latin typeface="Arial" pitchFamily="34" charset="0"/>
                <a:ea typeface="メイリオ" pitchFamily="50" charset="-128"/>
              </a:rPr>
              <a:t>る非営</a:t>
            </a:r>
            <a:r>
              <a:rPr lang="ja-JP" altLang="en-US" sz="1400" b="1" spc="100" dirty="0" smtClean="0">
                <a:solidFill>
                  <a:schemeClr val="tx1"/>
                </a:solidFill>
                <a:latin typeface="Arial" pitchFamily="34" charset="0"/>
                <a:ea typeface="メイリオ" pitchFamily="50" charset="-128"/>
              </a:rPr>
              <a:t>利の団体</a:t>
            </a:r>
            <a:endParaRPr lang="ja-JP" altLang="en-US" sz="1400" b="1" spc="100" dirty="0">
              <a:solidFill>
                <a:schemeClr val="tx1"/>
              </a:solidFill>
              <a:latin typeface="Arial" pitchFamily="34" charset="0"/>
              <a:ea typeface="メイリオ" pitchFamily="50" charset="-128"/>
            </a:endParaRPr>
          </a:p>
        </p:txBody>
      </p:sp>
    </p:spTree>
    <p:extLst>
      <p:ext uri="{BB962C8B-B14F-4D97-AF65-F5344CB8AC3E}">
        <p14:creationId xmlns:p14="http://schemas.microsoft.com/office/powerpoint/2010/main" val="28794359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smtClean="0"/>
              <a:t>3-8            </a:t>
            </a:r>
            <a:r>
              <a:rPr lang="ja-JP" altLang="en-US" dirty="0" smtClean="0"/>
              <a:t>ライセンスを遵守する④</a:t>
            </a:r>
            <a:endParaRPr lang="ja-JP" altLang="en-US" dirty="0"/>
          </a:p>
        </p:txBody>
      </p:sp>
      <p:sp>
        <p:nvSpPr>
          <p:cNvPr id="10" name="正方形/長方形 9"/>
          <p:cNvSpPr/>
          <p:nvPr/>
        </p:nvSpPr>
        <p:spPr bwMode="auto">
          <a:xfrm>
            <a:off x="257440" y="575736"/>
            <a:ext cx="8957732" cy="565002"/>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715224"/>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複数</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を使用する場合、ライセンスの互換性があることを、確認しましょう。</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42106" y="1087520"/>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2</a:t>
            </a:r>
            <a:endParaRPr kumimoji="1" lang="en-US" altLang="ja-JP" sz="2000" b="1" spc="100" dirty="0" smtClean="0">
              <a:solidFill>
                <a:schemeClr val="bg1"/>
              </a:solidFill>
              <a:latin typeface="Arial Black" pitchFamily="34" charset="0"/>
              <a:ea typeface="メイリオ" pitchFamily="50" charset="-128"/>
            </a:endParaRPr>
          </a:p>
        </p:txBody>
      </p:sp>
      <p:sp>
        <p:nvSpPr>
          <p:cNvPr id="18" name="テキスト ボックス 17"/>
          <p:cNvSpPr txBox="1"/>
          <p:nvPr/>
        </p:nvSpPr>
        <p:spPr>
          <a:xfrm>
            <a:off x="376518" y="1245041"/>
            <a:ext cx="8892173" cy="4493538"/>
          </a:xfrm>
          <a:prstGeom prst="rect">
            <a:avLst/>
          </a:prstGeom>
          <a:noFill/>
        </p:spPr>
        <p:txBody>
          <a:bodyPr wrap="square" rtlCol="0">
            <a:spAutoFit/>
          </a:bodyPr>
          <a:lstStyle/>
          <a:p>
            <a:pPr marL="252000" indent="-252000">
              <a:lnSpc>
                <a:spcPct val="150000"/>
              </a:lnSpc>
              <a:spcBef>
                <a:spcPts val="600"/>
              </a:spcBef>
              <a:buClr>
                <a:srgbClr val="229EC0"/>
              </a:buClr>
              <a:buSzPct val="88000"/>
              <a:buFont typeface="Wingdings" pitchFamily="2" charset="2"/>
              <a:buChar char="l"/>
            </a:pP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を使用する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場合</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のライセンスが、矛盾しない</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こと</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ライセンス同士が矛盾しないこと：「</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互換性がある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確認しましょう。</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の他に、活用</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するソフトウェア、ライブラリに適用される</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ライセンスとの間も同様です。</a:t>
            </a:r>
            <a:endPar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矛盾するライセンスを同時に使用すると</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、少なくとも一方</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ライセンス違反</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となり、その</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が使えなく</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なります。</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矛盾するライセンスを同時に</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使用している製品</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アプリケーションは、</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頒布できなくなります</a:t>
            </a:r>
            <a:r>
              <a:rPr lang="ja-JP" altLang="en-US" sz="16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互換性のある例：</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 LGPLv3 –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GPLv3</a:t>
            </a:r>
            <a:r>
              <a:rPr lang="ja-JP" altLang="en-US" sz="1400" b="1"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b)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AGPLv1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GPLv3</a:t>
            </a:r>
            <a:r>
              <a:rPr lang="ja-JP" altLang="en-US" sz="1400" b="1"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Apache License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v2.0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GPLv3</a:t>
            </a:r>
            <a:r>
              <a:rPr lang="ja-JP" altLang="en-US" sz="1200" b="1"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d) MIT License – GPLv3,v2</a:t>
            </a:r>
          </a:p>
          <a:p>
            <a:pPr marL="252000" indent="-252000">
              <a:lnSpc>
                <a:spcPct val="150000"/>
              </a:lnSpc>
              <a:spcBef>
                <a:spcPts val="600"/>
              </a:spcBef>
              <a:buClr>
                <a:srgbClr val="229EC0"/>
              </a:buClr>
              <a:buSzPct val="88000"/>
              <a:buFont typeface="Wingdings" pitchFamily="2" charset="2"/>
              <a:buChar char="l"/>
            </a:pP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互換性のな</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い</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4-Clause BSD License </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GPLv3</a:t>
            </a:r>
            <a:r>
              <a:rPr lang="ja-JP" altLang="en-US" sz="1400" b="1"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(f) Apache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License v2.0 </a:t>
            </a:r>
            <a:r>
              <a:rPr lang="ja-JP" altLang="en-US" sz="1400" b="1"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p>
          <a:p>
            <a:pPr marL="252000" indent="-252000">
              <a:lnSpc>
                <a:spcPct val="150000"/>
              </a:lnSpc>
              <a:spcBef>
                <a:spcPts val="600"/>
              </a:spcBef>
              <a:buClr>
                <a:srgbClr val="229EC0"/>
              </a:buClr>
              <a:buSzPct val="88000"/>
              <a:buFont typeface="Wingdings" pitchFamily="2" charset="2"/>
              <a:buChar char="l"/>
            </a:pP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ライセンスの互換性は、難しい問題です。</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専門家に相談</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するようにしましょう</a:t>
            </a:r>
            <a:r>
              <a:rPr lang="ja-JP" altLang="en-US" sz="16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endParaRPr lang="en-US" altLang="ja-JP" sz="16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86739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smtClean="0"/>
              <a:t>3-9            </a:t>
            </a:r>
            <a:r>
              <a:rPr lang="ja-JP" altLang="en-US" dirty="0" smtClean="0"/>
              <a:t>ライセンスを遵守する⑤</a:t>
            </a:r>
            <a:endParaRPr lang="ja-JP" altLang="en-US" dirty="0"/>
          </a:p>
        </p:txBody>
      </p:sp>
      <p:sp>
        <p:nvSpPr>
          <p:cNvPr id="10" name="正方形/長方形 9"/>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698290"/>
            <a:ext cx="8794738" cy="36004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によっては、複数のライセンスを有するものがあります。下記により、選択しましょう。</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50573" y="1062136"/>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smtClean="0">
                <a:solidFill>
                  <a:schemeClr val="bg1"/>
                </a:solidFill>
                <a:latin typeface="Arial Black" pitchFamily="34" charset="0"/>
                <a:ea typeface="メイリオ" pitchFamily="50" charset="-128"/>
              </a:rPr>
              <a:t>2</a:t>
            </a:r>
            <a:endParaRPr kumimoji="1" lang="en-US" altLang="ja-JP" sz="2000" b="1" spc="100" dirty="0" smtClean="0">
              <a:solidFill>
                <a:schemeClr val="bg1"/>
              </a:solidFill>
              <a:latin typeface="Arial Black" pitchFamily="34" charset="0"/>
              <a:ea typeface="メイリオ" pitchFamily="50" charset="-128"/>
            </a:endParaRPr>
          </a:p>
        </p:txBody>
      </p:sp>
      <p:sp>
        <p:nvSpPr>
          <p:cNvPr id="16" name="テキスト ボックス 15"/>
          <p:cNvSpPr txBox="1"/>
          <p:nvPr/>
        </p:nvSpPr>
        <p:spPr>
          <a:xfrm>
            <a:off x="376518" y="1151913"/>
            <a:ext cx="8892173" cy="4124206"/>
          </a:xfrm>
          <a:prstGeom prst="rect">
            <a:avLst/>
          </a:prstGeom>
          <a:noFill/>
        </p:spPr>
        <p:txBody>
          <a:bodyPr wrap="square" rtlCol="0">
            <a:spAutoFit/>
          </a:bodyPr>
          <a:lstStyle/>
          <a:p>
            <a:pPr marL="252000" indent="-252000">
              <a:lnSpc>
                <a:spcPct val="100000"/>
              </a:lnSpc>
              <a:spcBef>
                <a:spcPts val="600"/>
              </a:spcBef>
              <a:buClr>
                <a:srgbClr val="229EC0"/>
              </a:buClr>
              <a:buSzPct val="88000"/>
              <a:buFont typeface="Wingdings" pitchFamily="2" charset="2"/>
              <a:buChar char="l"/>
            </a:pP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著作権者</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の意思に</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よってライセンス</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割り当てられます</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3-8</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で説明したように、</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の中に</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ja-JP"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互換</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性</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がない</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もの</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があります</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。例えば</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、ある</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権</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者</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は、皆が改善してより良い</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となるよう「コピーレフト」の</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を割り当てたとします</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。しかし</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Apache </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License </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v2.0</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互換性</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な</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いため</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、同時に使用できない状況</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発生し</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ます。その</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際、</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権</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者</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は、広く利用してもらう目的</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他</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のライセンスでも使えるよう</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に別</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なライセンスも割り当て、</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の利用者がライセンスを選択可能となる</a:t>
            </a:r>
            <a:r>
              <a:rPr lang="ja-JP" altLang="ja-JP"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デュアルライセンス</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公開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a:t>
            </a:r>
            <a:r>
              <a:rPr lang="ja-JP"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ます。</a:t>
            </a:r>
            <a:endPar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00000"/>
              </a:lnSpc>
              <a:spcBef>
                <a:spcPts val="600"/>
              </a:spcBef>
              <a:buClr>
                <a:srgbClr val="229EC0"/>
              </a:buClr>
              <a:buSzPct val="88000"/>
            </a:pPr>
            <a:endParaRPr lang="en-US" altLang="ja-JP"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00000"/>
              </a:lnSpc>
              <a:spcBef>
                <a:spcPts val="600"/>
              </a:spcBef>
              <a:buClr>
                <a:srgbClr val="229EC0"/>
              </a:buClr>
              <a:buSzPct val="88000"/>
              <a:buFont typeface="Wingdings" pitchFamily="2" charset="2"/>
              <a:buChar char="l"/>
            </a:pPr>
            <a:r>
              <a:rPr lang="ja-JP" altLang="ja-JP"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デュアルライセンス</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は、先ず</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は全てのライセンスの内容を確認した上で、</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頒布時には、希望のライセンスを選択</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して頒布</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可能</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です。</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１つを選択しても良いし、複数を選択しても良い。選択したライセンスの義務を履行して頒布を行うことは必要。</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p>
          <a:p>
            <a:pPr>
              <a:lnSpc>
                <a:spcPct val="100000"/>
              </a:lnSpc>
              <a:spcBef>
                <a:spcPts val="600"/>
              </a:spcBef>
              <a:buClr>
                <a:srgbClr val="229EC0"/>
              </a:buClr>
              <a:buSzPct val="88000"/>
            </a:pPr>
            <a:endParaRPr lang="en-US" altLang="ja-JP" sz="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0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製品版</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を提</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供しているベンダーは、製品版</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の元の</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のライセンスと、</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ベンダーの定義したライセンス</a:t>
            </a:r>
            <a:r>
              <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デュアルライセンス</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で製品版</a:t>
            </a:r>
            <a:r>
              <a:rPr lang="en-US" altLang="ja-JP"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err="1"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を提</a:t>
            </a:r>
            <a:r>
              <a:rPr lang="ja-JP" altLang="en-US" sz="16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供</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して</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いる場合</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が多くあります。</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この場合も、希望するライセンスを選択して利用</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すれば良い事になります。（ベンダー</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の定義したライセンスは、通常非コピーレフト型となっている場合が多い</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04510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bwMode="auto">
          <a:xfrm>
            <a:off x="243775" y="589335"/>
            <a:ext cx="8991665" cy="4644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08000" tIns="108000" rIns="108000" bIns="10800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2" name="タイトル 1"/>
          <p:cNvSpPr>
            <a:spLocks noGrp="1"/>
          </p:cNvSpPr>
          <p:nvPr>
            <p:ph type="title"/>
          </p:nvPr>
        </p:nvSpPr>
        <p:spPr>
          <a:xfrm>
            <a:off x="284027" y="207820"/>
            <a:ext cx="7786257" cy="348557"/>
          </a:xfrm>
        </p:spPr>
        <p:txBody>
          <a:bodyPr/>
          <a:lstStyle/>
          <a:p>
            <a:r>
              <a:rPr lang="en-US" altLang="ja-JP" dirty="0" smtClean="0"/>
              <a:t>3-10</a:t>
            </a:r>
            <a:r>
              <a:rPr lang="ja-JP" altLang="en-US" dirty="0" smtClean="0"/>
              <a:t>            </a:t>
            </a:r>
            <a:r>
              <a:rPr lang="en-US" altLang="ja-JP" dirty="0" smtClean="0"/>
              <a:t>OSS</a:t>
            </a:r>
            <a:r>
              <a:rPr lang="ja-JP" altLang="en-US" dirty="0" smtClean="0"/>
              <a:t>の活用関連規則を理解し遵守する</a:t>
            </a:r>
            <a:endParaRPr lang="ja-JP" altLang="en-US" dirty="0"/>
          </a:p>
        </p:txBody>
      </p:sp>
      <p:sp>
        <p:nvSpPr>
          <p:cNvPr id="15" name="角丸四角形 14"/>
          <p:cNvSpPr/>
          <p:nvPr/>
        </p:nvSpPr>
        <p:spPr bwMode="auto">
          <a:xfrm>
            <a:off x="1040646"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kumimoji="1" lang="en-US" altLang="ja-JP" sz="2000" b="1" spc="100" dirty="0" smtClean="0">
                <a:solidFill>
                  <a:schemeClr val="bg1"/>
                </a:solidFill>
                <a:latin typeface="Arial Black" pitchFamily="34" charset="0"/>
                <a:ea typeface="メイリオ" pitchFamily="50" charset="-128"/>
              </a:rPr>
              <a:t>3</a:t>
            </a:r>
          </a:p>
        </p:txBody>
      </p:sp>
      <p:sp>
        <p:nvSpPr>
          <p:cNvPr id="23" name="テキスト ボックス 22"/>
          <p:cNvSpPr txBox="1"/>
          <p:nvPr/>
        </p:nvSpPr>
        <p:spPr>
          <a:xfrm>
            <a:off x="376518" y="963240"/>
            <a:ext cx="8726539" cy="2908489"/>
          </a:xfrm>
          <a:prstGeom prst="rect">
            <a:avLst/>
          </a:prstGeom>
          <a:noFill/>
        </p:spPr>
        <p:txBody>
          <a:bodyPr wrap="square" rtlCol="0">
            <a:spAutoFit/>
          </a:bodyPr>
          <a:lstStyle/>
          <a:p>
            <a:pPr marL="252000" indent="-252000">
              <a:lnSpc>
                <a:spcPct val="150000"/>
              </a:lnSpc>
              <a:spcBef>
                <a:spcPts val="600"/>
              </a:spcBef>
              <a:buClr>
                <a:srgbClr val="229EC0"/>
              </a:buClr>
              <a:buSzPct val="88000"/>
              <a:buFont typeface="Wingdings" pitchFamily="2" charset="2"/>
              <a:buChar char="l"/>
            </a:pP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当社においては、</a:t>
            </a:r>
            <a:r>
              <a:rPr lang="ja-JP" altLang="en-US" sz="1400" b="1" u="sng"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事業で</a:t>
            </a:r>
            <a:r>
              <a:rPr lang="en-US" altLang="ja-JP" sz="1400" b="1" u="sng"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を活用する際に遵守すべき規則</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を定めています。</a:t>
            </a:r>
            <a:endPar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一般的な製品・システム等の開発</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プロセスにおいては、各</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の特徴に留意した取扱いを行う上で必要な工程群を、便宜上</a:t>
            </a:r>
            <a:r>
              <a:rPr lang="ja-JP" altLang="en-US" sz="1400" b="1"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ＯＳＳコンプライアンス・マネージメントプロセス</a:t>
            </a:r>
            <a:r>
              <a:rPr lang="ja-JP" altLang="en-US" sz="1400" b="1"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と呼びます。</a:t>
            </a:r>
            <a:endPar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コミュニティ</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へのコントリビューション（貢献）を行う場合、</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頒布に係る妥当性判断を行う「</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頒布」工程を、便宜上</a:t>
            </a:r>
            <a:r>
              <a:rPr lang="ja-JP" altLang="en-US" sz="14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「ＯＳＳコンプライアンス・マネージメントプロセス（</a:t>
            </a:r>
            <a:r>
              <a:rPr lang="ja-JP" altLang="en-US" sz="1400" b="1" dirty="0" smtClean="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コントリビューション）</a:t>
            </a:r>
            <a:r>
              <a:rPr lang="ja-JP" altLang="en-US" sz="14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と呼びます。</a:t>
            </a:r>
            <a:endParaRPr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4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上記２つのプロセスと規則との関係は、</a:t>
            </a:r>
            <a:r>
              <a:rPr lang="ja-JP" altLang="en-US" sz="1400" b="1" dirty="0" smtClean="0">
                <a:solidFill>
                  <a:srgbClr val="DE1F10"/>
                </a:solidFill>
                <a:latin typeface="メイリオ" panose="020B0604030504040204" pitchFamily="50" charset="-128"/>
                <a:ea typeface="メイリオ" panose="020B0604030504040204" pitchFamily="50" charset="-128"/>
                <a:cs typeface="メイリオ" panose="020B0604030504040204" pitchFamily="50" charset="-128"/>
              </a:rPr>
              <a:t>４章で詳しく説明</a:t>
            </a:r>
            <a:r>
              <a:rPr lang="ja-JP" altLang="en-US"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していますが、主な規則としては、</a:t>
            </a:r>
            <a: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4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取得規則、</a:t>
            </a:r>
            <a:r>
              <a:rPr lang="en-US" altLang="ja-JP"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開示</a:t>
            </a:r>
            <a:r>
              <a:rPr lang="ja-JP" altLang="en-US" sz="1400" b="1" u="sng"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規則</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があります。</a:t>
            </a:r>
          </a:p>
        </p:txBody>
      </p:sp>
      <p:sp>
        <p:nvSpPr>
          <p:cNvPr id="52" name="正方形/長方形 51"/>
          <p:cNvSpPr/>
          <p:nvPr/>
        </p:nvSpPr>
        <p:spPr bwMode="auto">
          <a:xfrm>
            <a:off x="243776" y="619154"/>
            <a:ext cx="3413824" cy="368725"/>
          </a:xfrm>
          <a:prstGeom prst="rect">
            <a:avLst/>
          </a:prstGeom>
          <a:solidFill>
            <a:srgbClr val="65C0DD"/>
          </a:solidFill>
          <a:ln w="9525">
            <a:noFill/>
            <a:miter lim="800000"/>
            <a:headEnd/>
            <a:tailEnd/>
          </a:ln>
          <a:effectLst/>
        </p:spPr>
        <p:txBody>
          <a:bodyPr wrap="square" lIns="0" tIns="0" rIns="0" bIns="0" rtlCol="0" anchor="t" anchorCtr="0">
            <a:noAutofit/>
          </a:bodyPr>
          <a:lstStyle/>
          <a:p>
            <a:pPr>
              <a:lnSpc>
                <a:spcPct val="150000"/>
              </a:lnSpc>
            </a:pPr>
            <a:endParaRPr kumimoji="1" lang="ja-JP" altLang="en-US" sz="1600" b="1" spc="100" dirty="0" smtClean="0">
              <a:solidFill>
                <a:schemeClr val="bg1"/>
              </a:solidFill>
              <a:latin typeface="Arial" pitchFamily="34" charset="0"/>
              <a:ea typeface="メイリオ" pitchFamily="50" charset="-128"/>
            </a:endParaRPr>
          </a:p>
        </p:txBody>
      </p:sp>
      <p:sp>
        <p:nvSpPr>
          <p:cNvPr id="53" name="テキスト ボックス 52"/>
          <p:cNvSpPr txBox="1"/>
          <p:nvPr/>
        </p:nvSpPr>
        <p:spPr>
          <a:xfrm>
            <a:off x="278442" y="545422"/>
            <a:ext cx="3686272" cy="507831"/>
          </a:xfrm>
          <a:prstGeom prst="rect">
            <a:avLst/>
          </a:prstGeom>
          <a:noFill/>
        </p:spPr>
        <p:txBody>
          <a:bodyPr wrap="square" rtlCol="0">
            <a:spAutoFit/>
          </a:bodyPr>
          <a:lstStyle/>
          <a:p>
            <a:pPr>
              <a:lnSpc>
                <a:spcPct val="150000"/>
              </a:lnSpc>
            </a:pPr>
            <a:r>
              <a:rPr lang="en-US" altLang="ja-JP" sz="1800" b="1" spc="100" dirty="0" smtClean="0">
                <a:solidFill>
                  <a:schemeClr val="bg1"/>
                </a:solidFill>
                <a:latin typeface="Arial" pitchFamily="34" charset="0"/>
                <a:ea typeface="メイリオ" pitchFamily="50" charset="-128"/>
              </a:rPr>
              <a:t>OSS</a:t>
            </a:r>
            <a:r>
              <a:rPr lang="ja-JP" altLang="en-US" sz="1800" b="1" spc="100" dirty="0" smtClean="0">
                <a:solidFill>
                  <a:schemeClr val="bg1"/>
                </a:solidFill>
                <a:latin typeface="Arial" pitchFamily="34" charset="0"/>
                <a:ea typeface="メイリオ" pitchFamily="50" charset="-128"/>
              </a:rPr>
              <a:t>の活用関連規則とは</a:t>
            </a:r>
            <a:endParaRPr kumimoji="1" lang="ja-JP" altLang="en-US" sz="1800" spc="100" dirty="0" smtClean="0">
              <a:solidFill>
                <a:schemeClr val="bg1"/>
              </a:solidFill>
              <a:latin typeface="Arial" pitchFamily="34" charset="0"/>
              <a:ea typeface="メイリオ" pitchFamily="50" charset="-128"/>
            </a:endParaRPr>
          </a:p>
        </p:txBody>
      </p:sp>
      <p:grpSp>
        <p:nvGrpSpPr>
          <p:cNvPr id="82" name="グループ化 81"/>
          <p:cNvGrpSpPr/>
          <p:nvPr/>
        </p:nvGrpSpPr>
        <p:grpSpPr>
          <a:xfrm flipH="1">
            <a:off x="421175" y="4012163"/>
            <a:ext cx="6676003" cy="1068681"/>
            <a:chOff x="4746237" y="4279851"/>
            <a:chExt cx="6676003" cy="1068681"/>
          </a:xfrm>
          <a:solidFill>
            <a:srgbClr val="A7DEEF"/>
          </a:solidFill>
          <a:effectLst>
            <a:outerShdw blurRad="50800" dist="38100" dir="2700000" algn="tl" rotWithShape="0">
              <a:prstClr val="black">
                <a:alpha val="40000"/>
              </a:prstClr>
            </a:outerShdw>
          </a:effectLst>
        </p:grpSpPr>
        <p:sp>
          <p:nvSpPr>
            <p:cNvPr id="83" name="二等辺三角形 82"/>
            <p:cNvSpPr/>
            <p:nvPr/>
          </p:nvSpPr>
          <p:spPr bwMode="auto">
            <a:xfrm rot="16200000" flipH="1">
              <a:off x="4874548" y="4745325"/>
              <a:ext cx="254353" cy="510975"/>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84" name="角丸四角形 83"/>
            <p:cNvSpPr/>
            <p:nvPr/>
          </p:nvSpPr>
          <p:spPr bwMode="auto">
            <a:xfrm>
              <a:off x="5098063" y="4279851"/>
              <a:ext cx="6324177" cy="1068681"/>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活用を行う上で、</a:t>
              </a:r>
              <a:r>
                <a:rPr lang="en-US" altLang="ja-JP" sz="1200" b="1"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取得規則、</a:t>
              </a:r>
              <a:r>
                <a:rPr lang="en-US" altLang="ja-JP" sz="1200" b="1"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開示規則</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は、重要です。</a:t>
              </a:r>
              <a:endPar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これらの規則は、それぞれの</a:t>
              </a:r>
              <a:r>
                <a:rPr lang="ja-JP" altLang="en-US" sz="1200" b="1"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事業部、関連会社</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で独自に定められているので、</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一度参照してみて下さい。</a:t>
              </a:r>
            </a:p>
          </p:txBody>
        </p:sp>
      </p:grpSp>
      <p:pic>
        <p:nvPicPr>
          <p:cNvPr id="79" name="図 78" descr="1.png"/>
          <p:cNvPicPr>
            <a:picLocks noChangeAspect="1"/>
          </p:cNvPicPr>
          <p:nvPr/>
        </p:nvPicPr>
        <p:blipFill>
          <a:blip r:embed="rId3"/>
          <a:srcRect l="36354" t="52392"/>
          <a:stretch>
            <a:fillRect/>
          </a:stretch>
        </p:blipFill>
        <p:spPr>
          <a:xfrm>
            <a:off x="7901147" y="4186658"/>
            <a:ext cx="1571466" cy="1175488"/>
          </a:xfrm>
          <a:prstGeom prst="rect">
            <a:avLst/>
          </a:prstGeom>
        </p:spPr>
      </p:pic>
      <p:grpSp>
        <p:nvGrpSpPr>
          <p:cNvPr id="85" name="グループ化 84"/>
          <p:cNvGrpSpPr/>
          <p:nvPr/>
        </p:nvGrpSpPr>
        <p:grpSpPr>
          <a:xfrm rot="587035">
            <a:off x="7165581" y="3451323"/>
            <a:ext cx="1580378" cy="1226904"/>
            <a:chOff x="-1695546" y="2567892"/>
            <a:chExt cx="1580378" cy="1226904"/>
          </a:xfrm>
          <a:solidFill>
            <a:srgbClr val="EEEEEE"/>
          </a:solidFill>
          <a:effectLst/>
        </p:grpSpPr>
        <p:sp>
          <p:nvSpPr>
            <p:cNvPr id="89" name="正方形/長方形 88"/>
            <p:cNvSpPr/>
            <p:nvPr/>
          </p:nvSpPr>
          <p:spPr bwMode="auto">
            <a:xfrm rot="21409785">
              <a:off x="-958448" y="2567892"/>
              <a:ext cx="84328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lang="en-US" altLang="ja-JP" sz="1200" b="1" spc="100" dirty="0" smtClean="0">
                  <a:solidFill>
                    <a:schemeClr val="tx1"/>
                  </a:solidFill>
                  <a:latin typeface="Arial" pitchFamily="34" charset="0"/>
                  <a:ea typeface="メイリオ" pitchFamily="50" charset="-128"/>
                </a:rPr>
                <a:t>OSS</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開示</a:t>
              </a:r>
              <a:r>
                <a:rPr lang="en-US" altLang="ja-JP" sz="1200" b="1" spc="100" dirty="0" smtClean="0">
                  <a:solidFill>
                    <a:schemeClr val="tx1"/>
                  </a:solidFill>
                  <a:latin typeface="Arial" pitchFamily="34" charset="0"/>
                  <a:ea typeface="メイリオ" pitchFamily="50" charset="-128"/>
                </a:rPr>
                <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規則</a:t>
              </a:r>
              <a:endParaRPr kumimoji="1" lang="en-US" altLang="ja-JP" sz="1200" b="1" spc="100" dirty="0" smtClean="0">
                <a:solidFill>
                  <a:schemeClr val="tx1"/>
                </a:solidFill>
                <a:latin typeface="Arial" pitchFamily="34" charset="0"/>
                <a:ea typeface="メイリオ" pitchFamily="50" charset="-128"/>
              </a:endParaRPr>
            </a:p>
          </p:txBody>
        </p:sp>
        <p:sp>
          <p:nvSpPr>
            <p:cNvPr id="90" name="正方形/長方形 89"/>
            <p:cNvSpPr/>
            <p:nvPr/>
          </p:nvSpPr>
          <p:spPr bwMode="auto">
            <a:xfrm rot="19840695">
              <a:off x="-1695546" y="2849916"/>
              <a:ext cx="84328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kumimoji="1" lang="en-US" altLang="ja-JP" sz="1200" b="1" spc="100" dirty="0" smtClean="0">
                  <a:solidFill>
                    <a:schemeClr val="tx1"/>
                  </a:solidFill>
                  <a:latin typeface="Arial" pitchFamily="34" charset="0"/>
                  <a:ea typeface="メイリオ" pitchFamily="50" charset="-128"/>
                </a:rPr>
                <a:t>OSS</a:t>
              </a:r>
              <a:br>
                <a:rPr kumimoji="1" lang="en-US" altLang="ja-JP" sz="1200" b="1" spc="100" dirty="0" smtClean="0">
                  <a:solidFill>
                    <a:schemeClr val="tx1"/>
                  </a:solidFill>
                  <a:latin typeface="Arial" pitchFamily="34" charset="0"/>
                  <a:ea typeface="メイリオ" pitchFamily="50" charset="-128"/>
                </a:rPr>
              </a:br>
              <a:r>
                <a:rPr kumimoji="1" lang="ja-JP" altLang="en-US" sz="1200" b="1" spc="100" dirty="0" smtClean="0">
                  <a:solidFill>
                    <a:schemeClr val="tx1"/>
                  </a:solidFill>
                  <a:latin typeface="Arial" pitchFamily="34" charset="0"/>
                  <a:ea typeface="メイリオ" pitchFamily="50" charset="-128"/>
                </a:rPr>
                <a:t>取得</a:t>
              </a:r>
              <a:r>
                <a:rPr kumimoji="1" lang="en-US" altLang="ja-JP" sz="1200" b="1" spc="100" dirty="0" smtClean="0">
                  <a:solidFill>
                    <a:schemeClr val="tx1"/>
                  </a:solidFill>
                  <a:latin typeface="Arial" pitchFamily="34" charset="0"/>
                  <a:ea typeface="メイリオ" pitchFamily="50" charset="-128"/>
                </a:rPr>
                <a:t/>
              </a:r>
              <a:br>
                <a:rPr kumimoji="1" lang="en-US" altLang="ja-JP" sz="1200" b="1" spc="100" dirty="0" smtClean="0">
                  <a:solidFill>
                    <a:schemeClr val="tx1"/>
                  </a:solidFill>
                  <a:latin typeface="Arial" pitchFamily="34" charset="0"/>
                  <a:ea typeface="メイリオ" pitchFamily="50" charset="-128"/>
                </a:rPr>
              </a:br>
              <a:r>
                <a:rPr kumimoji="1" lang="ja-JP" altLang="en-US" sz="1200" b="1" spc="100" dirty="0" smtClean="0">
                  <a:solidFill>
                    <a:schemeClr val="tx1"/>
                  </a:solidFill>
                  <a:latin typeface="Arial" pitchFamily="34" charset="0"/>
                  <a:ea typeface="メイリオ" pitchFamily="50" charset="-128"/>
                </a:rPr>
                <a:t>規則</a:t>
              </a:r>
            </a:p>
          </p:txBody>
        </p:sp>
      </p:grpSp>
      <p:pic>
        <p:nvPicPr>
          <p:cNvPr id="91" name="図 90" descr="1.png"/>
          <p:cNvPicPr>
            <a:picLocks noChangeAspect="1"/>
          </p:cNvPicPr>
          <p:nvPr/>
        </p:nvPicPr>
        <p:blipFill>
          <a:blip r:embed="rId3"/>
          <a:srcRect l="36354" t="52392" r="52746" b="31261"/>
          <a:stretch>
            <a:fillRect/>
          </a:stretch>
        </p:blipFill>
        <p:spPr>
          <a:xfrm>
            <a:off x="7888955" y="4150082"/>
            <a:ext cx="269108" cy="403630"/>
          </a:xfrm>
          <a:prstGeom prst="rect">
            <a:avLst/>
          </a:prstGeom>
        </p:spPr>
      </p:pic>
    </p:spTree>
    <p:extLst>
      <p:ext uri="{BB962C8B-B14F-4D97-AF65-F5344CB8AC3E}">
        <p14:creationId xmlns:p14="http://schemas.microsoft.com/office/powerpoint/2010/main" val="2197660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bwMode="auto">
          <a:xfrm>
            <a:off x="243775" y="589335"/>
            <a:ext cx="8991665" cy="4644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08000" tIns="108000" rIns="108000" bIns="10800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2" name="タイトル 1"/>
          <p:cNvSpPr>
            <a:spLocks noGrp="1"/>
          </p:cNvSpPr>
          <p:nvPr>
            <p:ph type="title"/>
          </p:nvPr>
        </p:nvSpPr>
        <p:spPr>
          <a:xfrm>
            <a:off x="284027" y="207820"/>
            <a:ext cx="7786257" cy="348557"/>
          </a:xfrm>
        </p:spPr>
        <p:txBody>
          <a:bodyPr/>
          <a:lstStyle/>
          <a:p>
            <a:r>
              <a:rPr lang="en-US" altLang="ja-JP" dirty="0" smtClean="0"/>
              <a:t>3-11</a:t>
            </a:r>
            <a:r>
              <a:rPr lang="ja-JP" altLang="en-US" dirty="0" smtClean="0"/>
              <a:t>            </a:t>
            </a:r>
            <a:r>
              <a:rPr lang="en-US" altLang="ja-JP" dirty="0" smtClean="0"/>
              <a:t>OSS</a:t>
            </a:r>
            <a:r>
              <a:rPr lang="ja-JP" altLang="en-US" dirty="0" smtClean="0"/>
              <a:t>のガイドラインを活用する</a:t>
            </a:r>
            <a:endParaRPr lang="ja-JP" altLang="en-US" dirty="0"/>
          </a:p>
        </p:txBody>
      </p:sp>
      <p:sp>
        <p:nvSpPr>
          <p:cNvPr id="15" name="角丸四角形 14"/>
          <p:cNvSpPr/>
          <p:nvPr/>
        </p:nvSpPr>
        <p:spPr bwMode="auto">
          <a:xfrm>
            <a:off x="1031934" y="170952"/>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smtClean="0">
                <a:solidFill>
                  <a:schemeClr val="bg1"/>
                </a:solidFill>
                <a:latin typeface="Arial Black" pitchFamily="34" charset="0"/>
                <a:ea typeface="メイリオ" pitchFamily="50" charset="-128"/>
              </a:rPr>
              <a:t>ポ</a:t>
            </a:r>
            <a:r>
              <a:rPr kumimoji="1" lang="ja-JP" altLang="en-US" sz="1200" b="1" spc="-100" dirty="0" smtClean="0">
                <a:solidFill>
                  <a:schemeClr val="bg1"/>
                </a:solidFill>
                <a:latin typeface="Arial Black" pitchFamily="34" charset="0"/>
                <a:ea typeface="メイリオ" pitchFamily="50" charset="-128"/>
              </a:rPr>
              <a:t>イント</a:t>
            </a:r>
            <a:r>
              <a:rPr kumimoji="1" lang="en-US" altLang="ja-JP" sz="1200" b="1" spc="-100" dirty="0" smtClean="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4</a:t>
            </a:r>
            <a:endParaRPr kumimoji="1" lang="en-US" altLang="ja-JP" sz="2000" b="1" spc="100" dirty="0" smtClean="0">
              <a:solidFill>
                <a:schemeClr val="bg1"/>
              </a:solidFill>
              <a:latin typeface="Arial Black" pitchFamily="34" charset="0"/>
              <a:ea typeface="メイリオ" pitchFamily="50" charset="-128"/>
            </a:endParaRPr>
          </a:p>
        </p:txBody>
      </p:sp>
      <p:sp>
        <p:nvSpPr>
          <p:cNvPr id="23" name="テキスト ボックス 22"/>
          <p:cNvSpPr txBox="1"/>
          <p:nvPr/>
        </p:nvSpPr>
        <p:spPr>
          <a:xfrm>
            <a:off x="376518" y="1058776"/>
            <a:ext cx="5668147" cy="2785378"/>
          </a:xfrm>
          <a:prstGeom prst="rect">
            <a:avLst/>
          </a:prstGeom>
          <a:noFill/>
        </p:spPr>
        <p:txBody>
          <a:bodyPr wrap="square" rtlCol="0">
            <a:spAutoFit/>
          </a:bodyPr>
          <a:lstStyle/>
          <a:p>
            <a:pPr marL="252000" indent="-252000">
              <a:lnSpc>
                <a:spcPct val="100000"/>
              </a:lnSpc>
              <a:spcBef>
                <a:spcPts val="600"/>
              </a:spcBef>
              <a:buClr>
                <a:srgbClr val="229EC0"/>
              </a:buClr>
              <a:buSzPct val="88000"/>
              <a:buFont typeface="Wingdings" pitchFamily="2" charset="2"/>
              <a:buChar char="l"/>
            </a:pP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のガイドラインとして、</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オープンソース・ソフトウェア取扱いに関する</a:t>
            </a:r>
            <a:r>
              <a:rPr lang="ja-JP" altLang="ja-JP" sz="1600" b="1"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ガイドライン</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を定めています。（以下</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smtClean="0">
                <a:solidFill>
                  <a:srgbClr val="F6167B"/>
                </a:solidFill>
                <a:latin typeface="+mn-lt"/>
                <a:ea typeface="メイリオ" panose="020B0604030504040204" pitchFamily="50" charset="-128"/>
                <a:cs typeface="メイリオ" panose="020B0604030504040204" pitchFamily="50" charset="-128"/>
              </a:rPr>
              <a:t>OSS</a:t>
            </a:r>
            <a:r>
              <a:rPr lang="ja-JP" altLang="en-US" sz="1600" b="1"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ガイドライン</a:t>
            </a:r>
            <a:r>
              <a:rPr lang="en-US" altLang="ja-JP"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と略します。）</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00000"/>
              </a:lnSpc>
              <a:spcBef>
                <a:spcPts val="600"/>
              </a:spcBef>
              <a:buClr>
                <a:srgbClr val="229EC0"/>
              </a:buClr>
              <a:buSzPct val="88000"/>
              <a:buFont typeface="Wingdings" pitchFamily="2" charset="2"/>
              <a:buChar char="l"/>
            </a:pPr>
            <a:r>
              <a:rPr lang="ja-JP" altLang="en-US" sz="1600" b="1" spc="100" dirty="0" smtClean="0">
                <a:solidFill>
                  <a:schemeClr val="tx1">
                    <a:lumMod val="75000"/>
                    <a:lumOff val="25000"/>
                  </a:schemeClr>
                </a:solidFill>
                <a:latin typeface="Arial" pitchFamily="34" charset="0"/>
                <a:ea typeface="メイリオ" pitchFamily="50" charset="-128"/>
              </a:rPr>
              <a:t>当社において</a:t>
            </a:r>
            <a:r>
              <a:rPr lang="ja-JP" altLang="en-US" sz="1600" b="1" spc="100" dirty="0" smtClean="0">
                <a:solidFill>
                  <a:srgbClr val="F6167B"/>
                </a:solidFill>
                <a:latin typeface="Arial" pitchFamily="34" charset="0"/>
                <a:ea typeface="メイリオ" pitchFamily="50" charset="-128"/>
              </a:rPr>
              <a:t>事業で</a:t>
            </a:r>
            <a:r>
              <a:rPr lang="en-US" altLang="ja-JP" sz="1600" b="1" spc="100" dirty="0" smtClean="0">
                <a:solidFill>
                  <a:srgbClr val="F6167B"/>
                </a:solidFill>
                <a:latin typeface="Arial" pitchFamily="34" charset="0"/>
                <a:ea typeface="メイリオ" pitchFamily="50" charset="-128"/>
              </a:rPr>
              <a:t>OSS</a:t>
            </a:r>
            <a:r>
              <a:rPr lang="ja-JP" altLang="en-US" sz="1600" b="1" spc="100" dirty="0" smtClean="0">
                <a:solidFill>
                  <a:srgbClr val="F6167B"/>
                </a:solidFill>
                <a:latin typeface="Arial" pitchFamily="34" charset="0"/>
                <a:ea typeface="メイリオ" pitchFamily="50" charset="-128"/>
              </a:rPr>
              <a:t>を活用する際の指針</a:t>
            </a:r>
            <a:r>
              <a:rPr lang="ja-JP" altLang="en-US" sz="1600" b="1" spc="100" dirty="0" smtClean="0">
                <a:solidFill>
                  <a:schemeClr val="tx1">
                    <a:lumMod val="75000"/>
                    <a:lumOff val="25000"/>
                  </a:schemeClr>
                </a:solidFill>
                <a:latin typeface="Arial" pitchFamily="34" charset="0"/>
                <a:ea typeface="メイリオ" pitchFamily="50" charset="-128"/>
              </a:rPr>
              <a:t>を</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定めるものです。</a:t>
            </a:r>
            <a:endParaRPr lang="en-US" altLang="ja-JP" sz="1600" b="1" spc="100" dirty="0" smtClean="0">
              <a:solidFill>
                <a:schemeClr val="tx1">
                  <a:lumMod val="75000"/>
                  <a:lumOff val="25000"/>
                </a:schemeClr>
              </a:solidFill>
              <a:latin typeface="Arial" pitchFamily="34" charset="0"/>
              <a:ea typeface="メイリオ" pitchFamily="50" charset="-128"/>
            </a:endParaRPr>
          </a:p>
          <a:p>
            <a:pPr marL="252000" indent="-252000">
              <a:lnSpc>
                <a:spcPct val="100000"/>
              </a:lnSpc>
              <a:spcBef>
                <a:spcPts val="600"/>
              </a:spcBef>
              <a:buClr>
                <a:srgbClr val="229EC0"/>
              </a:buClr>
              <a:buSzPct val="88000"/>
              <a:buFont typeface="Wingdings" pitchFamily="2" charset="2"/>
              <a:buChar char="l"/>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活用における</a:t>
            </a:r>
            <a:r>
              <a:rPr lang="ja-JP" altLang="en-US" sz="1600" b="1" spc="100" dirty="0" smtClean="0">
                <a:solidFill>
                  <a:srgbClr val="F6167B"/>
                </a:solidFill>
                <a:latin typeface="Arial" pitchFamily="34" charset="0"/>
                <a:ea typeface="メイリオ" pitchFamily="50" charset="-128"/>
              </a:rPr>
              <a:t>さまざまなリスクと対応方法</a:t>
            </a:r>
            <a:r>
              <a:rPr lang="en-US" altLang="ja-JP" sz="1600" b="1" spc="100" dirty="0" smtClean="0">
                <a:solidFill>
                  <a:srgbClr val="F6167B"/>
                </a:solidFill>
                <a:latin typeface="Arial" pitchFamily="34" charset="0"/>
                <a:ea typeface="メイリオ" pitchFamily="50" charset="-128"/>
              </a:rPr>
              <a:t/>
            </a:r>
            <a:br>
              <a:rPr lang="en-US" altLang="ja-JP" sz="1600" b="1" spc="100" dirty="0" smtClean="0">
                <a:solidFill>
                  <a:srgbClr val="F6167B"/>
                </a:solidFill>
                <a:latin typeface="Arial" pitchFamily="34" charset="0"/>
                <a:ea typeface="メイリオ" pitchFamily="50" charset="-128"/>
              </a:rPr>
            </a:br>
            <a:r>
              <a:rPr lang="en-US" altLang="ja-JP" sz="1600" b="1" spc="100" dirty="0" smtClean="0">
                <a:solidFill>
                  <a:srgbClr val="F6167B"/>
                </a:solidFill>
                <a:latin typeface="ＭＳ Ｐゴシック" pitchFamily="50" charset="-128"/>
                <a:ea typeface="ＭＳ Ｐゴシック" pitchFamily="50" charset="-128"/>
              </a:rPr>
              <a:t>(</a:t>
            </a:r>
            <a:r>
              <a:rPr lang="ja-JP" altLang="en-US" sz="1600" b="1" spc="100" dirty="0" smtClean="0">
                <a:solidFill>
                  <a:srgbClr val="F6167B"/>
                </a:solidFill>
                <a:latin typeface="Arial" pitchFamily="34" charset="0"/>
                <a:ea typeface="メイリオ" pitchFamily="50" charset="-128"/>
              </a:rPr>
              <a:t>事業活動の各プロセスにおける検討・実施事項</a:t>
            </a:r>
            <a:r>
              <a:rPr lang="ja-JP" altLang="en-US" sz="1600" b="1" spc="100" dirty="0" smtClean="0">
                <a:solidFill>
                  <a:srgbClr val="F6167B"/>
                </a:solidFill>
                <a:latin typeface="ＭＳ Ｐゴシック" pitchFamily="50" charset="-128"/>
                <a:ea typeface="ＭＳ Ｐゴシック" pitchFamily="50" charset="-128"/>
              </a:rPr>
              <a:t>）</a:t>
            </a:r>
            <a:r>
              <a:rPr lang="ja-JP" altLang="en-US" sz="1600" b="1" spc="100" dirty="0" smtClean="0">
                <a:solidFill>
                  <a:srgbClr val="F6167B"/>
                </a:solidFill>
                <a:latin typeface="Arial" pitchFamily="34" charset="0"/>
                <a:ea typeface="メイリオ" pitchFamily="50" charset="-128"/>
              </a:rPr>
              <a:t>、</a:t>
            </a:r>
            <a:r>
              <a:rPr lang="en-US" altLang="ja-JP" sz="1600" b="1" spc="100" dirty="0" smtClean="0">
                <a:solidFill>
                  <a:srgbClr val="F6167B"/>
                </a:solidFill>
                <a:latin typeface="Arial" pitchFamily="34" charset="0"/>
                <a:ea typeface="メイリオ" pitchFamily="50" charset="-128"/>
              </a:rPr>
              <a:t/>
            </a:r>
            <a:br>
              <a:rPr lang="en-US" altLang="ja-JP" sz="1600" b="1" spc="100" dirty="0" smtClean="0">
                <a:solidFill>
                  <a:srgbClr val="F6167B"/>
                </a:solidFill>
                <a:latin typeface="Arial" pitchFamily="34" charset="0"/>
                <a:ea typeface="メイリオ" pitchFamily="50" charset="-128"/>
              </a:rPr>
            </a:br>
            <a:r>
              <a:rPr lang="ja-JP" altLang="en-US" sz="1600" b="1" spc="100" dirty="0" smtClean="0">
                <a:solidFill>
                  <a:srgbClr val="F6167B"/>
                </a:solidFill>
                <a:latin typeface="Arial" pitchFamily="34" charset="0"/>
                <a:ea typeface="メイリオ" pitchFamily="50" charset="-128"/>
              </a:rPr>
              <a:t>必要な社内手続き、問合せ先など</a:t>
            </a:r>
            <a:r>
              <a:rPr lang="ja-JP" altLang="en-US" sz="1600" b="1" spc="100" dirty="0" smtClean="0">
                <a:solidFill>
                  <a:schemeClr val="tx1">
                    <a:lumMod val="75000"/>
                    <a:lumOff val="25000"/>
                  </a:schemeClr>
                </a:solidFill>
                <a:latin typeface="Arial" pitchFamily="34" charset="0"/>
                <a:ea typeface="メイリオ" pitchFamily="50" charset="-128"/>
              </a:rPr>
              <a:t>が記載されています。</a:t>
            </a:r>
            <a:endParaRPr lang="en-US" altLang="ja-JP" sz="1600" b="1" spc="100" dirty="0" smtClean="0">
              <a:solidFill>
                <a:schemeClr val="tx1">
                  <a:lumMod val="75000"/>
                  <a:lumOff val="25000"/>
                </a:schemeClr>
              </a:solidFill>
              <a:latin typeface="Arial" pitchFamily="34" charset="0"/>
              <a:ea typeface="メイリオ" pitchFamily="50" charset="-128"/>
            </a:endParaRPr>
          </a:p>
          <a:p>
            <a:pPr marL="252000" indent="-252000">
              <a:lnSpc>
                <a:spcPct val="100000"/>
              </a:lnSpc>
              <a:spcBef>
                <a:spcPts val="600"/>
              </a:spcBef>
              <a:buClr>
                <a:srgbClr val="229EC0"/>
              </a:buClr>
              <a:buSzPct val="88000"/>
              <a:buFont typeface="Wingdings" pitchFamily="2" charset="2"/>
              <a:buChar char="l"/>
            </a:pPr>
            <a:r>
              <a:rPr lang="ja-JP" altLang="en-US" sz="1600" b="1" spc="100" dirty="0" smtClean="0">
                <a:solidFill>
                  <a:schemeClr val="tx1">
                    <a:lumMod val="75000"/>
                    <a:lumOff val="25000"/>
                  </a:schemeClr>
                </a:solidFill>
                <a:latin typeface="Arial" pitchFamily="34" charset="0"/>
                <a:ea typeface="メイリオ" pitchFamily="50" charset="-128"/>
              </a:rPr>
              <a:t>対象事業：ハードウェア・ソフトウェア製品開発、</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受託開発、社外向けサービス基盤構築</a:t>
            </a:r>
          </a:p>
        </p:txBody>
      </p:sp>
      <p:sp>
        <p:nvSpPr>
          <p:cNvPr id="52" name="正方形/長方形 51"/>
          <p:cNvSpPr/>
          <p:nvPr/>
        </p:nvSpPr>
        <p:spPr bwMode="auto">
          <a:xfrm>
            <a:off x="243776" y="619154"/>
            <a:ext cx="2825995" cy="368725"/>
          </a:xfrm>
          <a:prstGeom prst="rect">
            <a:avLst/>
          </a:prstGeom>
          <a:solidFill>
            <a:srgbClr val="65C0DD"/>
          </a:solidFill>
          <a:ln w="9525">
            <a:noFill/>
            <a:miter lim="800000"/>
            <a:headEnd/>
            <a:tailEnd/>
          </a:ln>
          <a:effectLst/>
        </p:spPr>
        <p:txBody>
          <a:bodyPr wrap="square" lIns="0" tIns="0" rIns="0" bIns="0" rtlCol="0" anchor="t" anchorCtr="0">
            <a:noAutofit/>
          </a:bodyPr>
          <a:lstStyle/>
          <a:p>
            <a:pPr>
              <a:lnSpc>
                <a:spcPct val="150000"/>
              </a:lnSpc>
            </a:pPr>
            <a:endParaRPr kumimoji="1" lang="ja-JP" altLang="en-US" sz="1600" b="1" spc="100" dirty="0" smtClean="0">
              <a:solidFill>
                <a:schemeClr val="bg1"/>
              </a:solidFill>
              <a:latin typeface="Arial" pitchFamily="34" charset="0"/>
              <a:ea typeface="メイリオ" pitchFamily="50" charset="-128"/>
            </a:endParaRPr>
          </a:p>
        </p:txBody>
      </p:sp>
      <p:sp>
        <p:nvSpPr>
          <p:cNvPr id="53" name="テキスト ボックス 52"/>
          <p:cNvSpPr txBox="1"/>
          <p:nvPr/>
        </p:nvSpPr>
        <p:spPr>
          <a:xfrm>
            <a:off x="278442" y="545422"/>
            <a:ext cx="3686272" cy="507831"/>
          </a:xfrm>
          <a:prstGeom prst="rect">
            <a:avLst/>
          </a:prstGeom>
          <a:noFill/>
        </p:spPr>
        <p:txBody>
          <a:bodyPr wrap="square" rtlCol="0">
            <a:spAutoFit/>
          </a:bodyPr>
          <a:lstStyle/>
          <a:p>
            <a:pPr>
              <a:lnSpc>
                <a:spcPct val="150000"/>
              </a:lnSpc>
            </a:pPr>
            <a:r>
              <a:rPr lang="en-US" altLang="ja-JP" sz="1800" b="1" spc="100" dirty="0" smtClean="0">
                <a:solidFill>
                  <a:schemeClr val="bg1"/>
                </a:solidFill>
                <a:latin typeface="Arial" pitchFamily="34" charset="0"/>
                <a:ea typeface="メイリオ" pitchFamily="50" charset="-128"/>
              </a:rPr>
              <a:t>OSS</a:t>
            </a:r>
            <a:r>
              <a:rPr lang="ja-JP" altLang="en-US" sz="1800" b="1" spc="100" dirty="0" smtClean="0">
                <a:solidFill>
                  <a:schemeClr val="bg1"/>
                </a:solidFill>
                <a:latin typeface="Arial" pitchFamily="34" charset="0"/>
                <a:ea typeface="メイリオ" pitchFamily="50" charset="-128"/>
              </a:rPr>
              <a:t>のガイドラインとは</a:t>
            </a:r>
            <a:endParaRPr kumimoji="1" lang="ja-JP" altLang="en-US" sz="1800" spc="100" dirty="0" smtClean="0">
              <a:solidFill>
                <a:schemeClr val="bg1"/>
              </a:solidFill>
              <a:latin typeface="Arial" pitchFamily="34" charset="0"/>
              <a:ea typeface="メイリオ" pitchFamily="50" charset="-128"/>
            </a:endParaRPr>
          </a:p>
        </p:txBody>
      </p:sp>
      <p:grpSp>
        <p:nvGrpSpPr>
          <p:cNvPr id="82" name="グループ化 81"/>
          <p:cNvGrpSpPr/>
          <p:nvPr/>
        </p:nvGrpSpPr>
        <p:grpSpPr>
          <a:xfrm flipH="1">
            <a:off x="421175" y="4012163"/>
            <a:ext cx="6676003" cy="1068681"/>
            <a:chOff x="4746237" y="4279851"/>
            <a:chExt cx="6676003" cy="1068681"/>
          </a:xfrm>
          <a:solidFill>
            <a:srgbClr val="A7DEEF"/>
          </a:solidFill>
          <a:effectLst>
            <a:outerShdw blurRad="50800" dist="38100" dir="2700000" algn="tl" rotWithShape="0">
              <a:prstClr val="black">
                <a:alpha val="40000"/>
              </a:prstClr>
            </a:outerShdw>
          </a:effectLst>
        </p:grpSpPr>
        <p:sp>
          <p:nvSpPr>
            <p:cNvPr id="83" name="二等辺三角形 82"/>
            <p:cNvSpPr/>
            <p:nvPr/>
          </p:nvSpPr>
          <p:spPr bwMode="auto">
            <a:xfrm rot="16200000" flipH="1">
              <a:off x="4874548" y="4745325"/>
              <a:ext cx="254353" cy="510975"/>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84" name="角丸四角形 83"/>
            <p:cNvSpPr/>
            <p:nvPr/>
          </p:nvSpPr>
          <p:spPr bwMode="auto">
            <a:xfrm>
              <a:off x="5098063" y="4279851"/>
              <a:ext cx="6324177" cy="1068681"/>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200" b="1" spc="100" dirty="0" smtClean="0">
                  <a:solidFill>
                    <a:srgbClr val="F6167B"/>
                  </a:solidFill>
                  <a:latin typeface="Arial" pitchFamily="34" charset="0"/>
                  <a:ea typeface="メイリオ" pitchFamily="50" charset="-128"/>
                </a:rPr>
                <a:t>OSS</a:t>
              </a:r>
              <a:r>
                <a:rPr lang="ja-JP" altLang="en-US" sz="1200" b="1" spc="100" dirty="0" smtClean="0">
                  <a:solidFill>
                    <a:srgbClr val="F6167B"/>
                  </a:solidFill>
                  <a:latin typeface="Arial" pitchFamily="34" charset="0"/>
                  <a:ea typeface="メイリオ" pitchFamily="50" charset="-128"/>
                </a:rPr>
                <a:t>ガイドライン</a:t>
              </a:r>
              <a:r>
                <a:rPr lang="ja-JP" altLang="en-US" sz="1200" b="1" spc="100" dirty="0" smtClean="0">
                  <a:solidFill>
                    <a:schemeClr val="tx1">
                      <a:lumMod val="75000"/>
                      <a:lumOff val="25000"/>
                    </a:schemeClr>
                  </a:solidFill>
                  <a:latin typeface="Arial" pitchFamily="34" charset="0"/>
                  <a:ea typeface="メイリオ" pitchFamily="50" charset="-128"/>
                </a:rPr>
                <a:t>に加え、</a:t>
              </a:r>
              <a:r>
                <a:rPr lang="en-US" altLang="ja-JP" sz="1200" b="1" spc="100" dirty="0" smtClean="0">
                  <a:solidFill>
                    <a:srgbClr val="F6167B"/>
                  </a:solidFill>
                  <a:latin typeface="Arial" pitchFamily="34" charset="0"/>
                  <a:ea typeface="メイリオ" pitchFamily="50" charset="-128"/>
                </a:rPr>
                <a:t>OSS</a:t>
              </a:r>
              <a:r>
                <a:rPr lang="ja-JP" altLang="en-US" sz="1200" b="1" spc="100" dirty="0" smtClean="0">
                  <a:solidFill>
                    <a:srgbClr val="F6167B"/>
                  </a:solidFill>
                  <a:latin typeface="Arial" pitchFamily="34" charset="0"/>
                  <a:ea typeface="メイリオ" pitchFamily="50" charset="-128"/>
                </a:rPr>
                <a:t>ガイドライン</a:t>
              </a:r>
              <a:r>
                <a:rPr lang="en-US" altLang="ja-JP" sz="1200" b="1" spc="100" dirty="0" smtClean="0">
                  <a:solidFill>
                    <a:srgbClr val="F6167B"/>
                  </a:solidFill>
                  <a:latin typeface="Arial" pitchFamily="34" charset="0"/>
                  <a:ea typeface="メイリオ" pitchFamily="50" charset="-128"/>
                </a:rPr>
                <a:t>『</a:t>
              </a:r>
              <a:r>
                <a:rPr lang="ja-JP" altLang="en-US" sz="1200" b="1" spc="100" dirty="0" smtClean="0">
                  <a:solidFill>
                    <a:srgbClr val="F6167B"/>
                  </a:solidFill>
                  <a:latin typeface="Arial" pitchFamily="34" charset="0"/>
                  <a:ea typeface="メイリオ" pitchFamily="50" charset="-128"/>
                </a:rPr>
                <a:t>活用編</a:t>
              </a:r>
              <a:r>
                <a:rPr lang="en-US" altLang="ja-JP" sz="1200" b="1" spc="100" dirty="0" smtClean="0">
                  <a:solidFill>
                    <a:srgbClr val="F6167B"/>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は、</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開発パターン</a:t>
              </a:r>
              <a:r>
                <a:rPr lang="en-US" altLang="ja-JP" sz="1200" b="1" spc="100" dirty="0">
                  <a:solidFill>
                    <a:schemeClr val="tx1">
                      <a:lumMod val="75000"/>
                      <a:lumOff val="25000"/>
                    </a:schemeClr>
                  </a:solidFill>
                  <a:latin typeface="Arial" pitchFamily="34" charset="0"/>
                  <a:ea typeface="メイリオ" pitchFamily="50" charset="-128"/>
                </a:rPr>
                <a:t>(SI､UP､APP/PP､</a:t>
              </a:r>
              <a:r>
                <a:rPr lang="ja-JP" altLang="en-US" sz="1200" b="1" spc="100" dirty="0">
                  <a:solidFill>
                    <a:schemeClr val="tx1">
                      <a:lumMod val="75000"/>
                      <a:lumOff val="25000"/>
                    </a:schemeClr>
                  </a:solidFill>
                  <a:latin typeface="Arial" pitchFamily="34" charset="0"/>
                  <a:ea typeface="メイリオ" pitchFamily="50" charset="-128"/>
                </a:rPr>
                <a:t>サービス</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組込型</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毎に必要な作業内容と</a:t>
              </a:r>
              <a:r>
                <a:rPr lang="ja-JP" altLang="en-US" sz="1200" b="1" spc="100" dirty="0" smtClean="0">
                  <a:solidFill>
                    <a:schemeClr val="tx1">
                      <a:lumMod val="75000"/>
                      <a:lumOff val="25000"/>
                    </a:schemeClr>
                  </a:solidFill>
                  <a:latin typeface="Arial" pitchFamily="34" charset="0"/>
                  <a:ea typeface="メイリオ" pitchFamily="50" charset="-128"/>
                </a:rPr>
                <a:t>、開発</a:t>
              </a:r>
              <a:r>
                <a:rPr lang="ja-JP" altLang="en-US" sz="1200" b="1" spc="100" dirty="0">
                  <a:solidFill>
                    <a:schemeClr val="tx1">
                      <a:lumMod val="75000"/>
                      <a:lumOff val="25000"/>
                    </a:schemeClr>
                  </a:solidFill>
                  <a:latin typeface="Arial" pitchFamily="34" charset="0"/>
                  <a:ea typeface="メイリオ" pitchFamily="50" charset="-128"/>
                </a:rPr>
                <a:t>工程（</a:t>
              </a:r>
              <a:r>
                <a:rPr lang="en-US" altLang="ja-JP" sz="1200" b="1" spc="100" dirty="0">
                  <a:solidFill>
                    <a:schemeClr val="tx1">
                      <a:lumMod val="75000"/>
                      <a:lumOff val="25000"/>
                    </a:schemeClr>
                  </a:solidFill>
                  <a:latin typeface="Arial" pitchFamily="34" charset="0"/>
                  <a:ea typeface="メイリオ" pitchFamily="50" charset="-128"/>
                </a:rPr>
                <a:t>HIPACE</a:t>
              </a:r>
              <a:r>
                <a:rPr lang="ja-JP" altLang="en-US" sz="1200" b="1" spc="100" dirty="0">
                  <a:solidFill>
                    <a:schemeClr val="tx1">
                      <a:lumMod val="75000"/>
                      <a:lumOff val="25000"/>
                    </a:schemeClr>
                  </a:solidFill>
                  <a:latin typeface="Arial" pitchFamily="34" charset="0"/>
                  <a:ea typeface="メイリオ" pitchFamily="50" charset="-128"/>
                </a:rPr>
                <a:t>）との関係が</a:t>
              </a:r>
              <a:r>
                <a:rPr lang="ja-JP" altLang="en-US" sz="1200" b="1" spc="100" dirty="0" smtClean="0">
                  <a:solidFill>
                    <a:schemeClr val="tx1">
                      <a:lumMod val="75000"/>
                      <a:lumOff val="25000"/>
                    </a:schemeClr>
                  </a:solidFill>
                  <a:latin typeface="Arial" pitchFamily="34" charset="0"/>
                  <a:ea typeface="メイリオ" pitchFamily="50" charset="-128"/>
                </a:rPr>
                <a:t>分かる様になっています</a:t>
              </a:r>
              <a:r>
                <a:rPr lang="ja-JP" altLang="en-US" sz="1200" b="1" spc="100" dirty="0">
                  <a:solidFill>
                    <a:schemeClr val="tx1">
                      <a:lumMod val="75000"/>
                      <a:lumOff val="25000"/>
                    </a:schemeClr>
                  </a:solidFill>
                  <a:latin typeface="Arial" pitchFamily="34" charset="0"/>
                  <a:ea typeface="メイリオ" pitchFamily="50" charset="-128"/>
                </a:rPr>
                <a:t>。ご活用</a:t>
              </a:r>
              <a:r>
                <a:rPr lang="ja-JP" altLang="en-US" sz="1200" b="1" spc="100" dirty="0" smtClean="0">
                  <a:solidFill>
                    <a:schemeClr val="tx1">
                      <a:lumMod val="75000"/>
                      <a:lumOff val="25000"/>
                    </a:schemeClr>
                  </a:solidFill>
                  <a:latin typeface="Arial" pitchFamily="34" charset="0"/>
                  <a:ea typeface="メイリオ" pitchFamily="50" charset="-128"/>
                </a:rPr>
                <a:t>ください。</a:t>
              </a:r>
            </a:p>
          </p:txBody>
        </p:sp>
      </p:grpSp>
      <p:pic>
        <p:nvPicPr>
          <p:cNvPr id="79" name="図 78" descr="1.png"/>
          <p:cNvPicPr>
            <a:picLocks noChangeAspect="1"/>
          </p:cNvPicPr>
          <p:nvPr/>
        </p:nvPicPr>
        <p:blipFill>
          <a:blip r:embed="rId3"/>
          <a:srcRect l="36354" t="52392"/>
          <a:stretch>
            <a:fillRect/>
          </a:stretch>
        </p:blipFill>
        <p:spPr>
          <a:xfrm>
            <a:off x="7901147" y="4186658"/>
            <a:ext cx="1571466" cy="1175488"/>
          </a:xfrm>
          <a:prstGeom prst="rect">
            <a:avLst/>
          </a:prstGeom>
        </p:spPr>
      </p:pic>
      <p:grpSp>
        <p:nvGrpSpPr>
          <p:cNvPr id="85" name="グループ化 84"/>
          <p:cNvGrpSpPr/>
          <p:nvPr/>
        </p:nvGrpSpPr>
        <p:grpSpPr>
          <a:xfrm rot="587035">
            <a:off x="7051076" y="3451293"/>
            <a:ext cx="1861171" cy="1259696"/>
            <a:chOff x="-1807647" y="2563224"/>
            <a:chExt cx="1861171" cy="1259696"/>
          </a:xfrm>
          <a:solidFill>
            <a:srgbClr val="EEEEEE"/>
          </a:solidFill>
          <a:effectLst/>
        </p:grpSpPr>
        <p:sp>
          <p:nvSpPr>
            <p:cNvPr id="89" name="正方形/長方形 88"/>
            <p:cNvSpPr/>
            <p:nvPr/>
          </p:nvSpPr>
          <p:spPr bwMode="auto">
            <a:xfrm rot="21409785">
              <a:off x="-958578" y="2563224"/>
              <a:ext cx="1012102"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lang="en-US" altLang="ja-JP" sz="1200" b="1" spc="100" dirty="0" smtClean="0">
                  <a:solidFill>
                    <a:schemeClr val="tx1"/>
                  </a:solidFill>
                  <a:latin typeface="Arial" pitchFamily="34" charset="0"/>
                  <a:ea typeface="メイリオ" pitchFamily="50" charset="-128"/>
                </a:rPr>
                <a:t>OSS</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ガイド</a:t>
              </a:r>
              <a:r>
                <a:rPr lang="en-US" altLang="ja-JP" sz="1200" b="1" spc="100" dirty="0" smtClean="0">
                  <a:solidFill>
                    <a:schemeClr val="tx1"/>
                  </a:solidFill>
                  <a:latin typeface="Arial" pitchFamily="34" charset="0"/>
                  <a:ea typeface="メイリオ" pitchFamily="50" charset="-128"/>
                </a:rPr>
                <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ライン</a:t>
              </a:r>
              <a:r>
                <a:rPr lang="en-US" altLang="ja-JP" sz="1200" b="1" spc="100" dirty="0" smtClean="0">
                  <a:solidFill>
                    <a:schemeClr val="tx1"/>
                  </a:solidFill>
                  <a:latin typeface="Arial" pitchFamily="34" charset="0"/>
                  <a:ea typeface="メイリオ" pitchFamily="50" charset="-128"/>
                </a:rPr>
                <a:t/>
              </a:r>
              <a:br>
                <a:rPr lang="en-US" altLang="ja-JP" sz="1200" b="1" spc="100" dirty="0" smtClean="0">
                  <a:solidFill>
                    <a:schemeClr val="tx1"/>
                  </a:solidFill>
                  <a:latin typeface="Arial" pitchFamily="34" charset="0"/>
                  <a:ea typeface="メイリオ" pitchFamily="50" charset="-128"/>
                </a:rPr>
              </a:br>
              <a:r>
                <a:rPr lang="en-US" altLang="ja-JP" sz="1200" b="1" spc="100" dirty="0" smtClean="0">
                  <a:solidFill>
                    <a:schemeClr val="tx1"/>
                  </a:solidFill>
                  <a:latin typeface="Arial" pitchFamily="34" charset="0"/>
                  <a:ea typeface="メイリオ" pitchFamily="50" charset="-128"/>
                </a:rPr>
                <a:t>『</a:t>
              </a:r>
              <a:r>
                <a:rPr lang="ja-JP" altLang="en-US" sz="1200" b="1" spc="100" dirty="0" smtClean="0">
                  <a:solidFill>
                    <a:schemeClr val="tx1"/>
                  </a:solidFill>
                  <a:latin typeface="Arial" pitchFamily="34" charset="0"/>
                  <a:ea typeface="メイリオ" pitchFamily="50" charset="-128"/>
                </a:rPr>
                <a:t>活用編</a:t>
              </a:r>
              <a:r>
                <a:rPr lang="en-US" altLang="ja-JP" sz="1200" b="1" spc="100" dirty="0" smtClean="0">
                  <a:solidFill>
                    <a:schemeClr val="tx1"/>
                  </a:solidFill>
                  <a:latin typeface="Arial" pitchFamily="34" charset="0"/>
                  <a:ea typeface="メイリオ" pitchFamily="50" charset="-128"/>
                </a:rPr>
                <a:t>』</a:t>
              </a:r>
              <a:endParaRPr kumimoji="1" lang="en-US" altLang="ja-JP" sz="1200" b="1" spc="100" dirty="0" smtClean="0">
                <a:solidFill>
                  <a:schemeClr val="tx1"/>
                </a:solidFill>
                <a:latin typeface="Arial" pitchFamily="34" charset="0"/>
                <a:ea typeface="メイリオ" pitchFamily="50" charset="-128"/>
              </a:endParaRPr>
            </a:p>
          </p:txBody>
        </p:sp>
        <p:sp>
          <p:nvSpPr>
            <p:cNvPr id="90" name="正方形/長方形 89"/>
            <p:cNvSpPr/>
            <p:nvPr/>
          </p:nvSpPr>
          <p:spPr bwMode="auto">
            <a:xfrm rot="19840695">
              <a:off x="-1807647" y="2878040"/>
              <a:ext cx="96734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kumimoji="1" lang="en-US" altLang="ja-JP" sz="1200" b="1" spc="100" dirty="0" smtClean="0">
                  <a:solidFill>
                    <a:schemeClr val="tx1"/>
                  </a:solidFill>
                  <a:latin typeface="Arial" pitchFamily="34" charset="0"/>
                  <a:ea typeface="メイリオ" pitchFamily="50" charset="-128"/>
                </a:rPr>
                <a:t>OSS</a:t>
              </a:r>
            </a:p>
            <a:p>
              <a:pPr algn="ctr">
                <a:lnSpc>
                  <a:spcPct val="100000"/>
                </a:lnSpc>
              </a:pPr>
              <a:r>
                <a:rPr kumimoji="1" lang="ja-JP" altLang="en-US" sz="1200" b="1" spc="100" dirty="0" smtClean="0">
                  <a:solidFill>
                    <a:schemeClr val="tx1"/>
                  </a:solidFill>
                  <a:latin typeface="Arial" pitchFamily="34" charset="0"/>
                  <a:ea typeface="メイリオ" pitchFamily="50" charset="-128"/>
                </a:rPr>
                <a:t>ガイド</a:t>
              </a:r>
              <a:endParaRPr kumimoji="1" lang="en-US" altLang="ja-JP" sz="1200" b="1" spc="100" dirty="0" smtClean="0">
                <a:solidFill>
                  <a:schemeClr val="tx1"/>
                </a:solidFill>
                <a:latin typeface="Arial" pitchFamily="34" charset="0"/>
                <a:ea typeface="メイリオ" pitchFamily="50" charset="-128"/>
              </a:endParaRPr>
            </a:p>
            <a:p>
              <a:pPr algn="ctr">
                <a:lnSpc>
                  <a:spcPct val="100000"/>
                </a:lnSpc>
              </a:pPr>
              <a:r>
                <a:rPr kumimoji="1" lang="ja-JP" altLang="en-US" sz="1200" b="1" spc="100" dirty="0" smtClean="0">
                  <a:solidFill>
                    <a:schemeClr val="tx1"/>
                  </a:solidFill>
                  <a:latin typeface="Arial" pitchFamily="34" charset="0"/>
                  <a:ea typeface="メイリオ" pitchFamily="50" charset="-128"/>
                </a:rPr>
                <a:t>ライン</a:t>
              </a:r>
            </a:p>
          </p:txBody>
        </p:sp>
      </p:grpSp>
      <p:pic>
        <p:nvPicPr>
          <p:cNvPr id="91" name="図 90" descr="1.png"/>
          <p:cNvPicPr>
            <a:picLocks noChangeAspect="1"/>
          </p:cNvPicPr>
          <p:nvPr/>
        </p:nvPicPr>
        <p:blipFill>
          <a:blip r:embed="rId3"/>
          <a:srcRect l="36354" t="52392" r="52746" b="31261"/>
          <a:stretch>
            <a:fillRect/>
          </a:stretch>
        </p:blipFill>
        <p:spPr>
          <a:xfrm>
            <a:off x="7888955" y="4150082"/>
            <a:ext cx="269108" cy="403630"/>
          </a:xfrm>
          <a:prstGeom prst="rect">
            <a:avLst/>
          </a:prstGeom>
        </p:spPr>
      </p:pic>
      <p:grpSp>
        <p:nvGrpSpPr>
          <p:cNvPr id="92" name="グループ化 91"/>
          <p:cNvGrpSpPr/>
          <p:nvPr/>
        </p:nvGrpSpPr>
        <p:grpSpPr>
          <a:xfrm>
            <a:off x="6264559" y="1160535"/>
            <a:ext cx="2692200" cy="510778"/>
            <a:chOff x="-2732757" y="4031125"/>
            <a:chExt cx="2692200" cy="510778"/>
          </a:xfrm>
        </p:grpSpPr>
        <p:sp>
          <p:nvSpPr>
            <p:cNvPr id="93" name="テキスト ボックス 92"/>
            <p:cNvSpPr txBox="1"/>
            <p:nvPr/>
          </p:nvSpPr>
          <p:spPr>
            <a:xfrm>
              <a:off x="-2732757" y="4031125"/>
              <a:ext cx="2692200" cy="510778"/>
            </a:xfrm>
            <a:prstGeom prst="roundRect">
              <a:avLst/>
            </a:prstGeom>
            <a:solidFill>
              <a:srgbClr val="229EC0"/>
            </a:solidFill>
          </p:spPr>
          <p:txBody>
            <a:bodyPr wrap="none" lIns="108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kumimoji="1"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ガイドライン                 </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(SSB</a:t>
              </a:r>
              <a:r>
                <a:rPr lang="ja-JP" altLang="en-US" sz="1200" b="1" spc="100" dirty="0" smtClean="0">
                  <a:solidFill>
                    <a:schemeClr val="bg1"/>
                  </a:solidFill>
                  <a:latin typeface="Arial" pitchFamily="34" charset="0"/>
                  <a:ea typeface="メイリオ" pitchFamily="50" charset="-128"/>
                </a:rPr>
                <a:t>統</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の方向け</a:t>
              </a:r>
              <a:endParaRPr kumimoji="1" lang="ja-JP" altLang="en-US" sz="1200" b="1" spc="100" dirty="0" smtClean="0">
                <a:solidFill>
                  <a:schemeClr val="bg1"/>
                </a:solidFill>
                <a:latin typeface="Arial" pitchFamily="34" charset="0"/>
                <a:ea typeface="メイリオ" pitchFamily="50" charset="-128"/>
              </a:endParaRPr>
            </a:p>
          </p:txBody>
        </p:sp>
        <p:grpSp>
          <p:nvGrpSpPr>
            <p:cNvPr id="94" name="グループ化 67"/>
            <p:cNvGrpSpPr/>
            <p:nvPr/>
          </p:nvGrpSpPr>
          <p:grpSpPr>
            <a:xfrm>
              <a:off x="-2630130" y="4107790"/>
              <a:ext cx="118940" cy="135520"/>
              <a:chOff x="7946430" y="4145890"/>
              <a:chExt cx="118940" cy="135520"/>
            </a:xfrm>
          </p:grpSpPr>
          <p:sp>
            <p:nvSpPr>
              <p:cNvPr id="95" name="正方形/長方形 94"/>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6" name="正方形/長方形 95"/>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97" name="グループ化 96"/>
          <p:cNvGrpSpPr/>
          <p:nvPr/>
        </p:nvGrpSpPr>
        <p:grpSpPr>
          <a:xfrm>
            <a:off x="6264559" y="1733280"/>
            <a:ext cx="2692200" cy="510778"/>
            <a:chOff x="-2732757" y="4031125"/>
            <a:chExt cx="2692200" cy="510778"/>
          </a:xfrm>
        </p:grpSpPr>
        <p:sp>
          <p:nvSpPr>
            <p:cNvPr id="98" name="テキスト ボックス 97"/>
            <p:cNvSpPr txBox="1"/>
            <p:nvPr/>
          </p:nvSpPr>
          <p:spPr>
            <a:xfrm>
              <a:off x="-2732757" y="4031125"/>
              <a:ext cx="2692200" cy="510778"/>
            </a:xfrm>
            <a:prstGeom prst="roundRect">
              <a:avLst/>
            </a:prstGeom>
            <a:solidFill>
              <a:srgbClr val="229EC0"/>
            </a:solidFill>
          </p:spPr>
          <p:txBody>
            <a:bodyPr wrap="none" lIns="108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kumimoji="1"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ガイドライン</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(SSB</a:t>
              </a:r>
              <a:r>
                <a:rPr lang="ja-JP" altLang="en-US" sz="1200" b="1" spc="100" dirty="0" smtClean="0">
                  <a:solidFill>
                    <a:schemeClr val="bg1"/>
                  </a:solidFill>
                  <a:latin typeface="Arial" pitchFamily="34" charset="0"/>
                  <a:ea typeface="メイリオ" pitchFamily="50" charset="-128"/>
                </a:rPr>
                <a:t>統</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以外の方向け</a:t>
              </a:r>
              <a:endParaRPr kumimoji="1" lang="ja-JP" altLang="en-US" sz="1200" b="1" spc="100" dirty="0" smtClean="0">
                <a:solidFill>
                  <a:schemeClr val="bg1"/>
                </a:solidFill>
                <a:latin typeface="Arial" pitchFamily="34" charset="0"/>
                <a:ea typeface="メイリオ" pitchFamily="50" charset="-128"/>
              </a:endParaRPr>
            </a:p>
          </p:txBody>
        </p:sp>
        <p:grpSp>
          <p:nvGrpSpPr>
            <p:cNvPr id="99" name="グループ化 67"/>
            <p:cNvGrpSpPr/>
            <p:nvPr/>
          </p:nvGrpSpPr>
          <p:grpSpPr>
            <a:xfrm>
              <a:off x="-2630130" y="4107790"/>
              <a:ext cx="118940" cy="135520"/>
              <a:chOff x="7946430" y="4145890"/>
              <a:chExt cx="118940" cy="135520"/>
            </a:xfrm>
          </p:grpSpPr>
          <p:sp>
            <p:nvSpPr>
              <p:cNvPr id="100" name="正方形/長方形 99"/>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1" name="正方形/長方形 100"/>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07" name="グループ化 106"/>
          <p:cNvGrpSpPr/>
          <p:nvPr/>
        </p:nvGrpSpPr>
        <p:grpSpPr>
          <a:xfrm>
            <a:off x="6264559" y="2306024"/>
            <a:ext cx="2684108" cy="510778"/>
            <a:chOff x="-2732759" y="4031125"/>
            <a:chExt cx="2684108" cy="510778"/>
          </a:xfrm>
        </p:grpSpPr>
        <p:sp>
          <p:nvSpPr>
            <p:cNvPr id="108" name="テキスト ボックス 107"/>
            <p:cNvSpPr txBox="1"/>
            <p:nvPr/>
          </p:nvSpPr>
          <p:spPr>
            <a:xfrm>
              <a:off x="-2732759" y="4031125"/>
              <a:ext cx="2684108" cy="510778"/>
            </a:xfrm>
            <a:prstGeom prst="roundRect">
              <a:avLst/>
            </a:prstGeom>
            <a:solidFill>
              <a:srgbClr val="229EC0"/>
            </a:solidFill>
          </p:spPr>
          <p:txBody>
            <a:bodyPr wrap="none" lIns="108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ガイドライン　　　　　  </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　</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活用編</a:t>
              </a:r>
              <a:r>
                <a:rPr lang="en-US" altLang="ja-JP" sz="1200" b="1" spc="100" dirty="0" smtClean="0">
                  <a:solidFill>
                    <a:schemeClr val="bg1"/>
                  </a:solidFill>
                  <a:latin typeface="Arial" pitchFamily="34" charset="0"/>
                  <a:ea typeface="メイリオ" pitchFamily="50" charset="-128"/>
                </a:rPr>
                <a:t>』</a:t>
              </a:r>
            </a:p>
          </p:txBody>
        </p:sp>
        <p:grpSp>
          <p:nvGrpSpPr>
            <p:cNvPr id="109" name="グループ化 67"/>
            <p:cNvGrpSpPr/>
            <p:nvPr/>
          </p:nvGrpSpPr>
          <p:grpSpPr>
            <a:xfrm>
              <a:off x="-2630130" y="4107790"/>
              <a:ext cx="118940" cy="135520"/>
              <a:chOff x="7946430" y="4145890"/>
              <a:chExt cx="118940" cy="135520"/>
            </a:xfrm>
          </p:grpSpPr>
          <p:sp>
            <p:nvSpPr>
              <p:cNvPr id="110" name="正方形/長方形 109"/>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1" name="正方形/長方形 110"/>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13" name="グループ化 112"/>
          <p:cNvGrpSpPr/>
          <p:nvPr/>
        </p:nvGrpSpPr>
        <p:grpSpPr>
          <a:xfrm>
            <a:off x="7975145" y="719043"/>
            <a:ext cx="955040" cy="457200"/>
            <a:chOff x="-2468880" y="1798320"/>
            <a:chExt cx="955040" cy="457200"/>
          </a:xfrm>
        </p:grpSpPr>
        <p:sp>
          <p:nvSpPr>
            <p:cNvPr id="114" name="二等辺三角形 113"/>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115" name="角丸四角形 11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sp>
        <p:nvSpPr>
          <p:cNvPr id="34" name="Rectangle 2058"/>
          <p:cNvSpPr>
            <a:spLocks noChangeArrowheads="1"/>
          </p:cNvSpPr>
          <p:nvPr/>
        </p:nvSpPr>
        <p:spPr bwMode="auto">
          <a:xfrm>
            <a:off x="9472613" y="1198134"/>
            <a:ext cx="8543236" cy="1745093"/>
          </a:xfrm>
          <a:prstGeom prst="rect">
            <a:avLst/>
          </a:prstGeom>
          <a:noFill/>
          <a:ln w="6350">
            <a:noFill/>
            <a:miter lim="800000"/>
            <a:headEnd/>
            <a:tailEnd/>
          </a:ln>
        </p:spPr>
        <p:txBody>
          <a:bodyPr wrap="square" lIns="0" tIns="0" rIns="0" bIns="0" anchor="t" anchorCtr="0">
            <a:spAutoFit/>
          </a:bodyPr>
          <a:lstStyle/>
          <a:p>
            <a:pPr algn="l">
              <a:buClr>
                <a:srgbClr val="C00000"/>
              </a:buClr>
              <a:defRPr/>
            </a:pPr>
            <a:r>
              <a:rPr lang="ja-JP" altLang="en-US" sz="1800" dirty="0" smtClean="0">
                <a:solidFill>
                  <a:schemeClr val="tx1"/>
                </a:solidFill>
                <a:latin typeface="+mn-ea"/>
              </a:rPr>
              <a:t>・</a:t>
            </a:r>
            <a:r>
              <a:rPr lang="en-US" altLang="ja-JP" sz="1800" dirty="0" smtClean="0">
                <a:solidFill>
                  <a:schemeClr val="tx1"/>
                </a:solidFill>
                <a:latin typeface="+mn-ea"/>
              </a:rPr>
              <a:t>(SSB</a:t>
            </a:r>
            <a:r>
              <a:rPr lang="ja-JP" altLang="en-US" sz="1800" dirty="0" smtClean="0">
                <a:solidFill>
                  <a:schemeClr val="tx1"/>
                </a:solidFill>
                <a:latin typeface="+mn-ea"/>
              </a:rPr>
              <a:t>統</a:t>
            </a:r>
            <a:r>
              <a:rPr lang="en-US" altLang="ja-JP" sz="1800" dirty="0" smtClean="0">
                <a:solidFill>
                  <a:schemeClr val="tx1"/>
                </a:solidFill>
                <a:latin typeface="+mn-ea"/>
              </a:rPr>
              <a:t>)</a:t>
            </a:r>
            <a:r>
              <a:rPr lang="ja-JP" altLang="en-US" sz="1800" dirty="0" smtClean="0">
                <a:solidFill>
                  <a:schemeClr val="tx1"/>
                </a:solidFill>
                <a:latin typeface="+mn-ea"/>
              </a:rPr>
              <a:t>の</a:t>
            </a:r>
            <a:r>
              <a:rPr lang="ja-JP" altLang="en-US" sz="1800" dirty="0">
                <a:solidFill>
                  <a:schemeClr val="tx1"/>
                </a:solidFill>
                <a:latin typeface="+mn-ea"/>
              </a:rPr>
              <a:t>方はこち</a:t>
            </a:r>
            <a:r>
              <a:rPr lang="ja-JP" altLang="en-US" sz="1800" dirty="0" smtClean="0">
                <a:solidFill>
                  <a:schemeClr val="tx1"/>
                </a:solidFill>
                <a:latin typeface="+mn-ea"/>
              </a:rPr>
              <a:t>ら</a:t>
            </a:r>
            <a:r>
              <a:rPr lang="en-US" altLang="ja-JP" sz="1800" dirty="0" smtClean="0">
                <a:solidFill>
                  <a:schemeClr val="tx1"/>
                </a:solidFill>
                <a:latin typeface="+mn-ea"/>
              </a:rPr>
              <a:t/>
            </a:r>
            <a:br>
              <a:rPr lang="en-US" altLang="ja-JP" sz="1800" dirty="0" smtClean="0">
                <a:solidFill>
                  <a:schemeClr val="tx1"/>
                </a:solidFill>
                <a:latin typeface="+mn-ea"/>
              </a:rPr>
            </a:br>
            <a:r>
              <a:rPr kumimoji="0" lang="en-US" altLang="ja-JP" sz="1800" dirty="0" smtClean="0">
                <a:solidFill>
                  <a:schemeClr val="tx1"/>
                </a:solidFill>
                <a:latin typeface="+mn-ea"/>
                <a:hlinkClick r:id="rId4"/>
              </a:rPr>
              <a:t>http</a:t>
            </a:r>
            <a:r>
              <a:rPr kumimoji="0" lang="en-US" altLang="ja-JP" sz="1800" dirty="0">
                <a:solidFill>
                  <a:schemeClr val="tx1"/>
                </a:solidFill>
                <a:latin typeface="+mn-ea"/>
                <a:hlinkClick r:id="rId4"/>
              </a:rPr>
              <a:t>://www.itg.hitachi.co.jp/property/gi/pg/oss.html</a:t>
            </a:r>
            <a:r>
              <a:rPr kumimoji="0" lang="en-US" altLang="ja-JP" sz="1800" dirty="0">
                <a:solidFill>
                  <a:schemeClr val="tx1"/>
                </a:solidFill>
                <a:latin typeface="+mn-ea"/>
              </a:rPr>
              <a:t/>
            </a:r>
            <a:br>
              <a:rPr kumimoji="0" lang="en-US" altLang="ja-JP" sz="1800" dirty="0">
                <a:solidFill>
                  <a:schemeClr val="tx1"/>
                </a:solidFill>
                <a:latin typeface="+mn-ea"/>
              </a:rPr>
            </a:br>
            <a:r>
              <a:rPr kumimoji="0" lang="ja-JP" altLang="en-US" sz="1800" dirty="0" smtClean="0">
                <a:solidFill>
                  <a:schemeClr val="tx1"/>
                </a:solidFill>
                <a:latin typeface="+mn-ea"/>
              </a:rPr>
              <a:t>・</a:t>
            </a:r>
            <a:r>
              <a:rPr kumimoji="0" lang="en-US" altLang="ja-JP" sz="1800" dirty="0" smtClean="0">
                <a:solidFill>
                  <a:schemeClr val="tx1"/>
                </a:solidFill>
                <a:latin typeface="+mn-ea"/>
              </a:rPr>
              <a:t>(SSB</a:t>
            </a:r>
            <a:r>
              <a:rPr kumimoji="0" lang="ja-JP" altLang="en-US" sz="1800" dirty="0" smtClean="0">
                <a:solidFill>
                  <a:schemeClr val="tx1"/>
                </a:solidFill>
                <a:latin typeface="+mn-ea"/>
              </a:rPr>
              <a:t>統</a:t>
            </a:r>
            <a:r>
              <a:rPr kumimoji="0" lang="en-US" altLang="ja-JP" sz="1800" dirty="0" smtClean="0">
                <a:solidFill>
                  <a:schemeClr val="tx1"/>
                </a:solidFill>
                <a:latin typeface="+mn-ea"/>
              </a:rPr>
              <a:t>)</a:t>
            </a:r>
            <a:r>
              <a:rPr kumimoji="0" lang="ja-JP" altLang="en-US" sz="1800" dirty="0">
                <a:solidFill>
                  <a:schemeClr val="tx1"/>
                </a:solidFill>
                <a:latin typeface="+mn-ea"/>
              </a:rPr>
              <a:t>以外の方はこち</a:t>
            </a:r>
            <a:r>
              <a:rPr kumimoji="0" lang="ja-JP" altLang="en-US" sz="1800" dirty="0" smtClean="0">
                <a:solidFill>
                  <a:schemeClr val="tx1"/>
                </a:solidFill>
                <a:latin typeface="+mn-ea"/>
              </a:rPr>
              <a:t>ら</a:t>
            </a:r>
            <a:r>
              <a:rPr kumimoji="0" lang="en-US" altLang="ja-JP" sz="1800" dirty="0" smtClean="0">
                <a:solidFill>
                  <a:schemeClr val="tx1"/>
                </a:solidFill>
                <a:latin typeface="+mn-ea"/>
              </a:rPr>
              <a:t/>
            </a:r>
            <a:br>
              <a:rPr kumimoji="0" lang="en-US" altLang="ja-JP" sz="1800" dirty="0" smtClean="0">
                <a:solidFill>
                  <a:schemeClr val="tx1"/>
                </a:solidFill>
                <a:latin typeface="+mn-ea"/>
              </a:rPr>
            </a:br>
            <a:r>
              <a:rPr kumimoji="0" lang="en-US" altLang="ja-JP" sz="1800" dirty="0" smtClean="0">
                <a:solidFill>
                  <a:schemeClr val="tx1"/>
                </a:solidFill>
                <a:latin typeface="+mn-ea"/>
                <a:hlinkClick r:id="rId5"/>
              </a:rPr>
              <a:t>http</a:t>
            </a:r>
            <a:r>
              <a:rPr kumimoji="0" lang="en-US" altLang="ja-JP" sz="1800" dirty="0">
                <a:solidFill>
                  <a:schemeClr val="tx1"/>
                </a:solidFill>
                <a:latin typeface="+mn-ea"/>
                <a:hlinkClick r:id="rId5"/>
              </a:rPr>
              <a:t>://</a:t>
            </a:r>
            <a:r>
              <a:rPr kumimoji="0" lang="en-US" altLang="ja-JP" sz="1800" dirty="0" smtClean="0">
                <a:solidFill>
                  <a:schemeClr val="tx1"/>
                </a:solidFill>
                <a:latin typeface="+mn-ea"/>
                <a:hlinkClick r:id="rId5"/>
              </a:rPr>
              <a:t>www.itg.hitachi.co.jp/property/gi/pg_grp/oss.html</a:t>
            </a:r>
            <a:endParaRPr kumimoji="0" lang="en-US" altLang="ja-JP" sz="1800" dirty="0" smtClean="0">
              <a:solidFill>
                <a:schemeClr val="tx1"/>
              </a:solidFill>
              <a:latin typeface="+mn-ea"/>
            </a:endParaRPr>
          </a:p>
          <a:p>
            <a:pPr algn="l">
              <a:buClr>
                <a:srgbClr val="C00000"/>
              </a:buClr>
              <a:defRPr/>
            </a:pPr>
            <a:r>
              <a:rPr kumimoji="0" lang="ja-JP" altLang="en-US" sz="1800" dirty="0" smtClean="0">
                <a:solidFill>
                  <a:schemeClr val="tx1"/>
                </a:solidFill>
                <a:latin typeface="+mn-ea"/>
              </a:rPr>
              <a:t>・</a:t>
            </a:r>
            <a:r>
              <a:rPr kumimoji="0" lang="en-US" altLang="ja-JP" sz="1800" dirty="0" smtClean="0">
                <a:solidFill>
                  <a:schemeClr val="tx1"/>
                </a:solidFill>
                <a:latin typeface="+mn-ea"/>
              </a:rPr>
              <a:t>OSS</a:t>
            </a:r>
            <a:r>
              <a:rPr kumimoji="0" lang="ja-JP" altLang="en-US" sz="1800" dirty="0" smtClean="0">
                <a:solidFill>
                  <a:schemeClr val="tx1"/>
                </a:solidFill>
                <a:latin typeface="+mn-ea"/>
              </a:rPr>
              <a:t>ガイドライン</a:t>
            </a:r>
            <a:r>
              <a:rPr kumimoji="0" lang="en-US" altLang="ja-JP" sz="1800" dirty="0" smtClean="0">
                <a:solidFill>
                  <a:schemeClr val="tx1"/>
                </a:solidFill>
                <a:latin typeface="+mn-ea"/>
              </a:rPr>
              <a:t>『</a:t>
            </a:r>
            <a:r>
              <a:rPr kumimoji="0" lang="ja-JP" altLang="en-US" sz="1800" dirty="0" smtClean="0">
                <a:solidFill>
                  <a:schemeClr val="tx1"/>
                </a:solidFill>
                <a:latin typeface="+mn-ea"/>
              </a:rPr>
              <a:t>活用編</a:t>
            </a:r>
            <a:r>
              <a:rPr kumimoji="0" lang="en-US" altLang="ja-JP" sz="1800" dirty="0" smtClean="0">
                <a:solidFill>
                  <a:schemeClr val="tx1"/>
                </a:solidFill>
                <a:latin typeface="+mn-ea"/>
              </a:rPr>
              <a:t>』</a:t>
            </a:r>
          </a:p>
          <a:p>
            <a:pPr>
              <a:buClr>
                <a:srgbClr val="C00000"/>
              </a:buClr>
              <a:defRPr/>
            </a:pPr>
            <a:r>
              <a:rPr lang="en-US" altLang="ja-JP" sz="1800" dirty="0">
                <a:solidFill>
                  <a:schemeClr val="tx1"/>
                </a:solidFill>
                <a:latin typeface="+mn-ea"/>
                <a:hlinkClick r:id="rId6"/>
              </a:rPr>
              <a:t>http://</a:t>
            </a:r>
            <a:r>
              <a:rPr lang="en-US" altLang="ja-JP" sz="1800" dirty="0" smtClean="0">
                <a:solidFill>
                  <a:schemeClr val="tx1"/>
                </a:solidFill>
                <a:latin typeface="+mn-ea"/>
                <a:hlinkClick r:id="rId6"/>
              </a:rPr>
              <a:t>www.itg.hitachi.co.jp/oss/knowledge/index.html#guideline</a:t>
            </a:r>
            <a:endParaRPr lang="en-US" altLang="ja-JP" sz="1800" dirty="0" smtClean="0">
              <a:solidFill>
                <a:schemeClr val="tx1"/>
              </a:solidFill>
              <a:latin typeface="+mn-ea"/>
            </a:endParaRPr>
          </a:p>
          <a:p>
            <a:pPr>
              <a:buClr>
                <a:srgbClr val="C00000"/>
              </a:buClr>
              <a:defRPr/>
            </a:pPr>
            <a:r>
              <a:rPr lang="ja-JP" altLang="en-US" sz="1800" dirty="0">
                <a:solidFill>
                  <a:schemeClr val="tx1"/>
                </a:solidFill>
                <a:latin typeface="+mn-ea"/>
              </a:rPr>
              <a:t>　　</a:t>
            </a:r>
            <a:endParaRPr lang="ja-JP" altLang="en-US" sz="1800" dirty="0" smtClean="0">
              <a:solidFill>
                <a:schemeClr val="tx1"/>
              </a:solidFill>
            </a:endParaRPr>
          </a:p>
        </p:txBody>
      </p:sp>
      <p:sp>
        <p:nvSpPr>
          <p:cNvPr id="35" name="角丸四角形 34"/>
          <p:cNvSpPr/>
          <p:nvPr/>
        </p:nvSpPr>
        <p:spPr bwMode="auto">
          <a:xfrm>
            <a:off x="6213699" y="4902383"/>
            <a:ext cx="1910281" cy="283417"/>
          </a:xfrm>
          <a:prstGeom prst="roundRect">
            <a:avLst>
              <a:gd name="adj" fmla="val 35094"/>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r>
              <a:rPr lang="en-US" altLang="ja-JP" sz="14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4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章で</a:t>
            </a:r>
            <a:r>
              <a:rPr lang="ja-JP" altLang="en-US" sz="12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詳しく</a:t>
            </a:r>
            <a:r>
              <a:rPr lang="ja-JP" altLang="en-US" sz="14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説明</a:t>
            </a:r>
            <a:r>
              <a:rPr lang="en-US" altLang="ja-JP" sz="14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400" b="1" spc="1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4565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6"/>
            <a:ext cx="8579439" cy="3021002"/>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
        <p:nvSpPr>
          <p:cNvPr id="6" name="正方形/長方形 5"/>
          <p:cNvSpPr/>
          <p:nvPr/>
        </p:nvSpPr>
        <p:spPr bwMode="auto">
          <a:xfrm>
            <a:off x="325925" y="3916907"/>
            <a:ext cx="8845235" cy="1255594"/>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extLst>
      <p:ext uri="{BB962C8B-B14F-4D97-AF65-F5344CB8AC3E}">
        <p14:creationId xmlns:p14="http://schemas.microsoft.com/office/powerpoint/2010/main" val="681741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ホームベース 47"/>
          <p:cNvSpPr/>
          <p:nvPr/>
        </p:nvSpPr>
        <p:spPr bwMode="auto">
          <a:xfrm>
            <a:off x="213335" y="3462392"/>
            <a:ext cx="9045943" cy="1768413"/>
          </a:xfrm>
          <a:prstGeom prst="homePlate">
            <a:avLst>
              <a:gd name="adj" fmla="val 9726"/>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grpSp>
        <p:nvGrpSpPr>
          <p:cNvPr id="6" name="グループ化 5"/>
          <p:cNvGrpSpPr/>
          <p:nvPr/>
        </p:nvGrpSpPr>
        <p:grpSpPr>
          <a:xfrm>
            <a:off x="257440" y="534635"/>
            <a:ext cx="8957732" cy="2808000"/>
            <a:chOff x="257440" y="575731"/>
            <a:chExt cx="8957732" cy="3342836"/>
          </a:xfrm>
        </p:grpSpPr>
        <p:sp>
          <p:nvSpPr>
            <p:cNvPr id="13" name="正方形/長方形 12"/>
            <p:cNvSpPr/>
            <p:nvPr/>
          </p:nvSpPr>
          <p:spPr bwMode="auto">
            <a:xfrm>
              <a:off x="257440" y="575731"/>
              <a:ext cx="8957732" cy="3342836"/>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15" name="直線コネクタ 14"/>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16" name="直線コネクタ 15"/>
            <p:cNvCxnSpPr/>
            <p:nvPr/>
          </p:nvCxnSpPr>
          <p:spPr bwMode="auto">
            <a:xfrm>
              <a:off x="350573" y="3787493"/>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3" name="タイトル 2"/>
          <p:cNvSpPr>
            <a:spLocks noGrp="1"/>
          </p:cNvSpPr>
          <p:nvPr>
            <p:ph type="title"/>
          </p:nvPr>
        </p:nvSpPr>
        <p:spPr/>
        <p:txBody>
          <a:bodyPr/>
          <a:lstStyle/>
          <a:p>
            <a:r>
              <a:rPr lang="en-US" altLang="ja-JP" dirty="0" smtClean="0"/>
              <a:t>4-1</a:t>
            </a:r>
            <a:r>
              <a:rPr lang="ja-JP" altLang="en-US" dirty="0" smtClean="0"/>
              <a:t> 一般的な製品及びシステム等の開発プロセス</a:t>
            </a:r>
            <a:endParaRPr lang="ja-JP" altLang="en-US" dirty="0"/>
          </a:p>
        </p:txBody>
      </p:sp>
      <p:sp>
        <p:nvSpPr>
          <p:cNvPr id="14"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昨今</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a:t>
            </a:r>
            <a:r>
              <a:rPr lang="ja-JP" altLang="en-US" sz="1400" b="1" spc="100" dirty="0">
                <a:solidFill>
                  <a:schemeClr val="tx1">
                    <a:lumMod val="75000"/>
                    <a:lumOff val="25000"/>
                  </a:schemeClr>
                </a:solidFill>
                <a:latin typeface="Arial" pitchFamily="34" charset="0"/>
                <a:ea typeface="メイリオ" pitchFamily="50" charset="-128"/>
              </a:rPr>
              <a:t>製品やシステムの部品として利用することが増えてきています。</a:t>
            </a:r>
          </a:p>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a:t>
            </a:r>
            <a:r>
              <a:rPr lang="ja-JP" altLang="en-US" sz="1400" b="1" spc="100" dirty="0">
                <a:solidFill>
                  <a:schemeClr val="tx1">
                    <a:lumMod val="75000"/>
                    <a:lumOff val="25000"/>
                  </a:schemeClr>
                </a:solidFill>
                <a:latin typeface="Arial" pitchFamily="34" charset="0"/>
                <a:ea typeface="メイリオ" pitchFamily="50" charset="-128"/>
              </a:rPr>
              <a:t>製品等に利用する場合においても、基本的なプロセスは、従前より実施されて</a:t>
            </a:r>
            <a:r>
              <a:rPr lang="ja-JP" altLang="en-US" sz="1400" b="1" spc="100" dirty="0" smtClean="0">
                <a:solidFill>
                  <a:schemeClr val="tx1">
                    <a:lumMod val="75000"/>
                    <a:lumOff val="25000"/>
                  </a:schemeClr>
                </a:solidFill>
                <a:latin typeface="Arial" pitchFamily="34" charset="0"/>
                <a:ea typeface="メイリオ" pitchFamily="50" charset="-128"/>
              </a:rPr>
              <a:t>いる</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開発</a:t>
            </a:r>
            <a:r>
              <a:rPr lang="ja-JP" altLang="en-US" sz="1400" b="1" spc="100" dirty="0">
                <a:solidFill>
                  <a:schemeClr val="tx1">
                    <a:lumMod val="75000"/>
                    <a:lumOff val="25000"/>
                  </a:schemeClr>
                </a:solidFill>
                <a:latin typeface="Arial" pitchFamily="34" charset="0"/>
                <a:ea typeface="メイリオ" pitchFamily="50" charset="-128"/>
              </a:rPr>
              <a:t>プロセス等となんら変わることはありません。</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但し</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a:t>
            </a:r>
            <a:r>
              <a:rPr lang="ja-JP" altLang="en-US" sz="1400" b="1" spc="100" dirty="0">
                <a:solidFill>
                  <a:schemeClr val="tx1">
                    <a:lumMod val="75000"/>
                    <a:lumOff val="25000"/>
                  </a:schemeClr>
                </a:solidFill>
                <a:latin typeface="Arial" pitchFamily="34" charset="0"/>
                <a:ea typeface="メイリオ" pitchFamily="50" charset="-128"/>
              </a:rPr>
              <a:t>利用した開発では、開発期間の短縮や開発コストの低減が見込めますが、その反面</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rgbClr val="FF2975"/>
                </a:solidFill>
                <a:latin typeface="Arial" pitchFamily="34" charset="0"/>
                <a:ea typeface="メイリオ" pitchFamily="50" charset="-128"/>
              </a:rPr>
              <a:t>OSS</a:t>
            </a:r>
            <a:r>
              <a:rPr lang="ja-JP" altLang="en-US" sz="1400" b="1" spc="100" dirty="0" smtClean="0">
                <a:solidFill>
                  <a:srgbClr val="FF2975"/>
                </a:solidFill>
                <a:latin typeface="Arial" pitchFamily="34" charset="0"/>
                <a:ea typeface="メイリオ" pitchFamily="50" charset="-128"/>
              </a:rPr>
              <a:t>の</a:t>
            </a:r>
            <a:r>
              <a:rPr lang="ja-JP" altLang="en-US" sz="1400" b="1" spc="100" dirty="0">
                <a:solidFill>
                  <a:srgbClr val="FF2975"/>
                </a:solidFill>
                <a:latin typeface="Arial" pitchFamily="34" charset="0"/>
                <a:ea typeface="メイリオ" pitchFamily="50" charset="-128"/>
              </a:rPr>
              <a:t>特徴である「無償」、「無保証／無補償」であることに留意</a:t>
            </a:r>
            <a:r>
              <a:rPr lang="ja-JP" altLang="en-US" sz="1400" b="1" spc="100" dirty="0" smtClean="0">
                <a:solidFill>
                  <a:srgbClr val="FF2975"/>
                </a:solidFill>
                <a:latin typeface="Arial" pitchFamily="34" charset="0"/>
                <a:ea typeface="メイリオ" pitchFamily="50" charset="-128"/>
              </a:rPr>
              <a:t>した取扱</a:t>
            </a:r>
            <a:r>
              <a:rPr lang="ja-JP" altLang="en-US" sz="1400" b="1" spc="100" dirty="0">
                <a:solidFill>
                  <a:srgbClr val="FF2975"/>
                </a:solidFill>
                <a:latin typeface="Arial" pitchFamily="34" charset="0"/>
                <a:ea typeface="メイリオ" pitchFamily="50" charset="-128"/>
              </a:rPr>
              <a:t>が必要になってきます</a:t>
            </a:r>
            <a:r>
              <a:rPr lang="ja-JP" altLang="en-US" sz="1400" b="1" spc="100" dirty="0">
                <a:solidFill>
                  <a:schemeClr val="tx1">
                    <a:lumMod val="75000"/>
                    <a:lumOff val="25000"/>
                  </a:schemeClr>
                </a:solidFill>
                <a:latin typeface="Arial" pitchFamily="34" charset="0"/>
                <a:ea typeface="メイリオ" pitchFamily="50" charset="-128"/>
              </a:rPr>
              <a:t>（留意点の概要については、次章以降で説明します）。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まず</a:t>
            </a:r>
            <a:r>
              <a:rPr lang="ja-JP" altLang="en-US" sz="1400" b="1" spc="100" dirty="0">
                <a:solidFill>
                  <a:schemeClr val="tx1">
                    <a:lumMod val="75000"/>
                    <a:lumOff val="25000"/>
                  </a:schemeClr>
                </a:solidFill>
                <a:latin typeface="Arial" pitchFamily="34" charset="0"/>
                <a:ea typeface="メイリオ" pitchFamily="50" charset="-128"/>
              </a:rPr>
              <a:t>、各事業部や各グループ会社で多少運用が異なるかもしれませんが、一般的に行われて</a:t>
            </a:r>
            <a:r>
              <a:rPr lang="ja-JP" altLang="en-US" sz="1400" b="1" spc="100" dirty="0" smtClean="0">
                <a:solidFill>
                  <a:schemeClr val="tx1">
                    <a:lumMod val="75000"/>
                    <a:lumOff val="25000"/>
                  </a:schemeClr>
                </a:solidFill>
                <a:latin typeface="Arial" pitchFamily="34" charset="0"/>
                <a:ea typeface="メイリオ" pitchFamily="50" charset="-128"/>
              </a:rPr>
              <a:t>いる</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製品</a:t>
            </a:r>
            <a:r>
              <a:rPr lang="ja-JP" altLang="en-US" sz="1400" b="1" spc="100" dirty="0">
                <a:solidFill>
                  <a:schemeClr val="tx1">
                    <a:lumMod val="75000"/>
                    <a:lumOff val="25000"/>
                  </a:schemeClr>
                </a:solidFill>
                <a:latin typeface="Arial" pitchFamily="34" charset="0"/>
                <a:ea typeface="メイリオ" pitchFamily="50" charset="-128"/>
              </a:rPr>
              <a:t>やシステムの開発プロセス（以下、開発プロセス）を下記と想定し説明します。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各工程</a:t>
            </a:r>
            <a:r>
              <a:rPr lang="ja-JP" altLang="en-US" sz="1400" b="1" spc="100" dirty="0">
                <a:solidFill>
                  <a:schemeClr val="tx1">
                    <a:lumMod val="75000"/>
                    <a:lumOff val="25000"/>
                  </a:schemeClr>
                </a:solidFill>
                <a:latin typeface="Arial" pitchFamily="34" charset="0"/>
                <a:ea typeface="メイリオ" pitchFamily="50" charset="-128"/>
              </a:rPr>
              <a:t>の詳細な説明は割愛しますが、開発プロセスは以下５つの工程により構成されます。　（１）検討　（２）開発　（３）検査　（４）出荷　（５）保守</a:t>
            </a:r>
          </a:p>
        </p:txBody>
      </p:sp>
      <p:sp>
        <p:nvSpPr>
          <p:cNvPr id="61" name="テキスト ボックス 60"/>
          <p:cNvSpPr txBox="1"/>
          <p:nvPr/>
        </p:nvSpPr>
        <p:spPr>
          <a:xfrm>
            <a:off x="213335" y="3462392"/>
            <a:ext cx="4432972" cy="312634"/>
          </a:xfrm>
          <a:prstGeom prst="roundRect">
            <a:avLst/>
          </a:prstGeom>
          <a:solidFill>
            <a:srgbClr val="4DC531"/>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一般的な製品・システム等の開発プロセス</a:t>
            </a:r>
            <a:endParaRPr lang="ja-JP" altLang="en-US" sz="1600" b="1" spc="100" dirty="0">
              <a:solidFill>
                <a:schemeClr val="bg1"/>
              </a:solidFill>
              <a:latin typeface="Arial" pitchFamily="34" charset="0"/>
              <a:ea typeface="メイリオ" pitchFamily="50" charset="-128"/>
            </a:endParaRPr>
          </a:p>
        </p:txBody>
      </p:sp>
      <p:grpSp>
        <p:nvGrpSpPr>
          <p:cNvPr id="26" name="グループ化 25"/>
          <p:cNvGrpSpPr/>
          <p:nvPr/>
        </p:nvGrpSpPr>
        <p:grpSpPr>
          <a:xfrm>
            <a:off x="370046" y="4014714"/>
            <a:ext cx="8732520" cy="1003280"/>
            <a:chOff x="695462" y="4171167"/>
            <a:chExt cx="8156617" cy="827090"/>
          </a:xfrm>
        </p:grpSpPr>
        <p:grpSp>
          <p:nvGrpSpPr>
            <p:cNvPr id="27" name="グループ化 26"/>
            <p:cNvGrpSpPr/>
            <p:nvPr/>
          </p:nvGrpSpPr>
          <p:grpSpPr>
            <a:xfrm>
              <a:off x="695462" y="4171167"/>
              <a:ext cx="1931828" cy="827090"/>
              <a:chOff x="515156" y="4468969"/>
              <a:chExt cx="1931828" cy="658800"/>
            </a:xfrm>
            <a:solidFill>
              <a:srgbClr val="0B3441"/>
            </a:solidFill>
            <a:effectLst>
              <a:outerShdw blurRad="50800" dist="38100" dir="2700000" algn="tl" rotWithShape="0">
                <a:prstClr val="black">
                  <a:alpha val="40000"/>
                </a:prstClr>
              </a:outerShdw>
            </a:effectLst>
          </p:grpSpPr>
          <p:sp>
            <p:nvSpPr>
              <p:cNvPr id="43" name="正方形/長方形 42"/>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検討</a:t>
                </a:r>
                <a:endParaRPr kumimoji="1" lang="ja-JP" altLang="en-US" sz="1800" b="1" spc="100" dirty="0" smtClean="0">
                  <a:solidFill>
                    <a:schemeClr val="bg1"/>
                  </a:solidFill>
                  <a:latin typeface="Arial" pitchFamily="34" charset="0"/>
                  <a:ea typeface="メイリオ" pitchFamily="50" charset="-128"/>
                </a:endParaRPr>
              </a:p>
            </p:txBody>
          </p:sp>
          <p:sp>
            <p:nvSpPr>
              <p:cNvPr id="47" name="二等辺三角形 46"/>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8" name="グループ化 27"/>
            <p:cNvGrpSpPr/>
            <p:nvPr/>
          </p:nvGrpSpPr>
          <p:grpSpPr>
            <a:xfrm>
              <a:off x="2634804" y="4171167"/>
              <a:ext cx="1931828" cy="827090"/>
              <a:chOff x="515156" y="4468969"/>
              <a:chExt cx="1931828" cy="658800"/>
            </a:xfrm>
            <a:solidFill>
              <a:srgbClr val="145C72"/>
            </a:solidFill>
            <a:effectLst>
              <a:outerShdw blurRad="50800" dist="38100" dir="2700000" algn="tl" rotWithShape="0">
                <a:prstClr val="black">
                  <a:alpha val="40000"/>
                </a:prstClr>
              </a:outerShdw>
            </a:effectLst>
          </p:grpSpPr>
          <p:sp>
            <p:nvSpPr>
              <p:cNvPr id="41" name="正方形/長方形 40"/>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開発</a:t>
                </a:r>
                <a:endParaRPr kumimoji="1" lang="ja-JP" altLang="en-US" sz="1800" b="1" spc="100" dirty="0" smtClean="0">
                  <a:solidFill>
                    <a:schemeClr val="bg1"/>
                  </a:solidFill>
                  <a:latin typeface="Arial" pitchFamily="34" charset="0"/>
                  <a:ea typeface="メイリオ" pitchFamily="50" charset="-128"/>
                </a:endParaRPr>
              </a:p>
            </p:txBody>
          </p:sp>
          <p:sp>
            <p:nvSpPr>
              <p:cNvPr id="42" name="二等辺三角形 41"/>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9" name="グループ化 28"/>
            <p:cNvGrpSpPr/>
            <p:nvPr/>
          </p:nvGrpSpPr>
          <p:grpSpPr>
            <a:xfrm>
              <a:off x="4574146" y="4171167"/>
              <a:ext cx="1931828" cy="827090"/>
              <a:chOff x="515156" y="4468969"/>
              <a:chExt cx="1931828" cy="658800"/>
            </a:xfrm>
            <a:solidFill>
              <a:srgbClr val="1E8CAE"/>
            </a:solidFill>
            <a:effectLst>
              <a:outerShdw blurRad="50800" dist="38100" dir="2700000" algn="tl" rotWithShape="0">
                <a:prstClr val="black">
                  <a:alpha val="40000"/>
                </a:prstClr>
              </a:outerShdw>
            </a:effectLst>
          </p:grpSpPr>
          <p:sp>
            <p:nvSpPr>
              <p:cNvPr id="39" name="正方形/長方形 38"/>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検査</a:t>
                </a:r>
                <a:endParaRPr kumimoji="1" lang="ja-JP" altLang="en-US" sz="1800" b="1" spc="100" dirty="0" smtClean="0">
                  <a:solidFill>
                    <a:schemeClr val="bg1"/>
                  </a:solidFill>
                  <a:latin typeface="Arial" pitchFamily="34" charset="0"/>
                  <a:ea typeface="メイリオ" pitchFamily="50" charset="-128"/>
                </a:endParaRPr>
              </a:p>
            </p:txBody>
          </p:sp>
          <p:sp>
            <p:nvSpPr>
              <p:cNvPr id="40" name="二等辺三角形 39"/>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0" name="グループ化 29"/>
            <p:cNvGrpSpPr/>
            <p:nvPr/>
          </p:nvGrpSpPr>
          <p:grpSpPr>
            <a:xfrm>
              <a:off x="6513488" y="4171167"/>
              <a:ext cx="1165538" cy="827090"/>
              <a:chOff x="1294325" y="4468969"/>
              <a:chExt cx="1165538" cy="658800"/>
            </a:xfrm>
            <a:solidFill>
              <a:srgbClr val="24A9D2"/>
            </a:solidFill>
            <a:effectLst>
              <a:outerShdw blurRad="50800" dist="38100" dir="2700000" algn="tl" rotWithShape="0">
                <a:prstClr val="black">
                  <a:alpha val="40000"/>
                </a:prstClr>
              </a:outerShdw>
            </a:effectLst>
          </p:grpSpPr>
          <p:sp>
            <p:nvSpPr>
              <p:cNvPr id="36" name="正方形/長方形 35"/>
              <p:cNvSpPr/>
              <p:nvPr/>
            </p:nvSpPr>
            <p:spPr bwMode="auto">
              <a:xfrm>
                <a:off x="1294325" y="4468969"/>
                <a:ext cx="98523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lang="ja-JP" altLang="en-US" sz="1800" b="1" spc="100">
                    <a:solidFill>
                      <a:schemeClr val="bg1"/>
                    </a:solidFill>
                    <a:latin typeface="Arial" pitchFamily="34" charset="0"/>
                    <a:ea typeface="メイリオ" pitchFamily="50" charset="-128"/>
                  </a:rPr>
                  <a:t>出荷</a:t>
                </a:r>
                <a:endParaRPr kumimoji="1" lang="ja-JP" altLang="en-US" sz="1800" b="1" spc="100" dirty="0" smtClean="0">
                  <a:solidFill>
                    <a:schemeClr val="bg1"/>
                  </a:solidFill>
                  <a:latin typeface="Arial" pitchFamily="34" charset="0"/>
                  <a:ea typeface="メイリオ" pitchFamily="50" charset="-128"/>
                </a:endParaRPr>
              </a:p>
            </p:txBody>
          </p:sp>
          <p:sp>
            <p:nvSpPr>
              <p:cNvPr id="38" name="二等辺三角形 37"/>
              <p:cNvSpPr/>
              <p:nvPr/>
            </p:nvSpPr>
            <p:spPr bwMode="auto">
              <a:xfrm rot="5400000">
                <a:off x="2040311"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1" name="グループ化 30"/>
            <p:cNvGrpSpPr/>
            <p:nvPr/>
          </p:nvGrpSpPr>
          <p:grpSpPr>
            <a:xfrm>
              <a:off x="7686541" y="4171167"/>
              <a:ext cx="1165538" cy="827090"/>
              <a:chOff x="1294325" y="4468969"/>
              <a:chExt cx="1165538" cy="658800"/>
            </a:xfrm>
            <a:effectLst>
              <a:outerShdw blurRad="50800" dist="38100" dir="2700000" algn="tl" rotWithShape="0">
                <a:prstClr val="black">
                  <a:alpha val="40000"/>
                </a:prstClr>
              </a:outerShdw>
            </a:effectLst>
          </p:grpSpPr>
          <p:sp>
            <p:nvSpPr>
              <p:cNvPr id="32" name="正方形/長方形 31"/>
              <p:cNvSpPr/>
              <p:nvPr/>
            </p:nvSpPr>
            <p:spPr bwMode="auto">
              <a:xfrm>
                <a:off x="1294325" y="4468969"/>
                <a:ext cx="985234" cy="656823"/>
              </a:xfrm>
              <a:prstGeom prst="rect">
                <a:avLst/>
              </a:prstGeom>
              <a:solidFill>
                <a:srgbClr val="72C3D0"/>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保守</a:t>
                </a:r>
                <a:endParaRPr kumimoji="1" lang="ja-JP" altLang="en-US" sz="1800" b="1" spc="100" dirty="0" smtClean="0">
                  <a:solidFill>
                    <a:schemeClr val="bg1"/>
                  </a:solidFill>
                  <a:latin typeface="Arial" pitchFamily="34" charset="0"/>
                  <a:ea typeface="メイリオ" pitchFamily="50" charset="-128"/>
                </a:endParaRPr>
              </a:p>
            </p:txBody>
          </p:sp>
          <p:sp>
            <p:nvSpPr>
              <p:cNvPr id="35" name="二等辺三角形 34"/>
              <p:cNvSpPr/>
              <p:nvPr/>
            </p:nvSpPr>
            <p:spPr bwMode="auto">
              <a:xfrm rot="5400000">
                <a:off x="2040311" y="4708216"/>
                <a:ext cx="658800" cy="180305"/>
              </a:xfrm>
              <a:prstGeom prst="triangle">
                <a:avLst/>
              </a:prstGeom>
              <a:solidFill>
                <a:srgbClr val="72C3D0"/>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Tree>
    <p:extLst>
      <p:ext uri="{BB962C8B-B14F-4D97-AF65-F5344CB8AC3E}">
        <p14:creationId xmlns:p14="http://schemas.microsoft.com/office/powerpoint/2010/main" val="2586790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1632"/>
          </a:xfrm>
        </p:spPr>
        <p:txBody>
          <a:bodyPr/>
          <a:lstStyle/>
          <a:p>
            <a:r>
              <a:rPr lang="en-US" altLang="ja-JP" dirty="0" smtClean="0"/>
              <a:t>4-2 </a:t>
            </a:r>
            <a:r>
              <a:rPr lang="ja-JP" altLang="en-US" dirty="0" smtClean="0"/>
              <a:t>開発プロセスと</a:t>
            </a:r>
            <a:r>
              <a:rPr lang="en-US" altLang="ja-JP" dirty="0" smtClean="0"/>
              <a:t>｢OSS</a:t>
            </a:r>
            <a:r>
              <a:rPr lang="ja-JP" altLang="en-US" dirty="0" smtClean="0"/>
              <a:t>コンプライアンス・マネージメントプロセス</a:t>
            </a:r>
            <a:r>
              <a:rPr lang="en-US" altLang="ja-JP" dirty="0"/>
              <a:t>｣</a:t>
            </a:r>
            <a:r>
              <a:rPr lang="ja-JP" altLang="en-US" dirty="0" smtClean="0"/>
              <a:t>との関係</a:t>
            </a:r>
            <a:endParaRPr lang="ja-JP" altLang="en-US" dirty="0"/>
          </a:p>
        </p:txBody>
      </p:sp>
      <p:sp>
        <p:nvSpPr>
          <p:cNvPr id="22" name="ホームベース 21"/>
          <p:cNvSpPr/>
          <p:nvPr/>
        </p:nvSpPr>
        <p:spPr bwMode="auto">
          <a:xfrm>
            <a:off x="262444" y="2767281"/>
            <a:ext cx="9023223" cy="2457059"/>
          </a:xfrm>
          <a:prstGeom prst="homePlate">
            <a:avLst>
              <a:gd name="adj" fmla="val 10944"/>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grpSp>
        <p:nvGrpSpPr>
          <p:cNvPr id="25" name="グループ化 24"/>
          <p:cNvGrpSpPr/>
          <p:nvPr/>
        </p:nvGrpSpPr>
        <p:grpSpPr>
          <a:xfrm>
            <a:off x="381000" y="3285799"/>
            <a:ext cx="8732520" cy="1519177"/>
            <a:chOff x="695462" y="4171167"/>
            <a:chExt cx="8156617" cy="827090"/>
          </a:xfrm>
        </p:grpSpPr>
        <p:grpSp>
          <p:nvGrpSpPr>
            <p:cNvPr id="28" name="グループ化 27"/>
            <p:cNvGrpSpPr/>
            <p:nvPr/>
          </p:nvGrpSpPr>
          <p:grpSpPr>
            <a:xfrm>
              <a:off x="695462" y="4171167"/>
              <a:ext cx="1931828" cy="827090"/>
              <a:chOff x="515156" y="4468969"/>
              <a:chExt cx="1931828" cy="658800"/>
            </a:xfrm>
            <a:solidFill>
              <a:srgbClr val="0B3441"/>
            </a:solidFill>
            <a:effectLst>
              <a:outerShdw blurRad="50800" dist="38100" dir="2700000" algn="tl" rotWithShape="0">
                <a:prstClr val="black">
                  <a:alpha val="40000"/>
                </a:prstClr>
              </a:outerShdw>
            </a:effectLst>
          </p:grpSpPr>
          <p:sp>
            <p:nvSpPr>
              <p:cNvPr id="50" name="正方形/長方形 49"/>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検討</a:t>
                </a:r>
                <a:endParaRPr kumimoji="1" lang="ja-JP" altLang="en-US" sz="1800" b="1" spc="100" dirty="0" smtClean="0">
                  <a:solidFill>
                    <a:schemeClr val="bg1"/>
                  </a:solidFill>
                  <a:latin typeface="Arial" pitchFamily="34" charset="0"/>
                  <a:ea typeface="メイリオ" pitchFamily="50" charset="-128"/>
                </a:endParaRPr>
              </a:p>
            </p:txBody>
          </p:sp>
          <p:sp>
            <p:nvSpPr>
              <p:cNvPr id="51" name="二等辺三角形 50"/>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2" name="グループ化 31"/>
            <p:cNvGrpSpPr/>
            <p:nvPr/>
          </p:nvGrpSpPr>
          <p:grpSpPr>
            <a:xfrm>
              <a:off x="2634804" y="4171167"/>
              <a:ext cx="1931828" cy="827090"/>
              <a:chOff x="515156" y="4468969"/>
              <a:chExt cx="1931828" cy="658800"/>
            </a:xfrm>
            <a:solidFill>
              <a:srgbClr val="145C72"/>
            </a:solidFill>
            <a:effectLst>
              <a:outerShdw blurRad="50800" dist="38100" dir="2700000" algn="tl" rotWithShape="0">
                <a:prstClr val="black">
                  <a:alpha val="40000"/>
                </a:prstClr>
              </a:outerShdw>
            </a:effectLst>
          </p:grpSpPr>
          <p:sp>
            <p:nvSpPr>
              <p:cNvPr id="47" name="正方形/長方形 46"/>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開発</a:t>
                </a:r>
                <a:endParaRPr kumimoji="1" lang="ja-JP" altLang="en-US" sz="1800" b="1" spc="100" dirty="0" smtClean="0">
                  <a:solidFill>
                    <a:schemeClr val="bg1"/>
                  </a:solidFill>
                  <a:latin typeface="Arial" pitchFamily="34" charset="0"/>
                  <a:ea typeface="メイリオ" pitchFamily="50" charset="-128"/>
                </a:endParaRPr>
              </a:p>
            </p:txBody>
          </p:sp>
          <p:sp>
            <p:nvSpPr>
              <p:cNvPr id="49" name="二等辺三角形 48"/>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3" name="グループ化 32"/>
            <p:cNvGrpSpPr/>
            <p:nvPr/>
          </p:nvGrpSpPr>
          <p:grpSpPr>
            <a:xfrm>
              <a:off x="4574146" y="4171167"/>
              <a:ext cx="1931828" cy="827090"/>
              <a:chOff x="515156" y="4468969"/>
              <a:chExt cx="1931828" cy="658800"/>
            </a:xfrm>
            <a:solidFill>
              <a:srgbClr val="1E8CAE"/>
            </a:solidFill>
            <a:effectLst>
              <a:outerShdw blurRad="50800" dist="38100" dir="2700000" algn="tl" rotWithShape="0">
                <a:prstClr val="black">
                  <a:alpha val="40000"/>
                </a:prstClr>
              </a:outerShdw>
            </a:effectLst>
          </p:grpSpPr>
          <p:sp>
            <p:nvSpPr>
              <p:cNvPr id="43" name="正方形/長方形 42"/>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検査</a:t>
                </a:r>
                <a:endParaRPr kumimoji="1" lang="ja-JP" altLang="en-US" sz="1800" b="1" spc="100" dirty="0" smtClean="0">
                  <a:solidFill>
                    <a:schemeClr val="bg1"/>
                  </a:solidFill>
                  <a:latin typeface="Arial" pitchFamily="34" charset="0"/>
                  <a:ea typeface="メイリオ" pitchFamily="50" charset="-128"/>
                </a:endParaRPr>
              </a:p>
            </p:txBody>
          </p:sp>
          <p:sp>
            <p:nvSpPr>
              <p:cNvPr id="44" name="二等辺三角形 43"/>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4" name="グループ化 33"/>
            <p:cNvGrpSpPr/>
            <p:nvPr/>
          </p:nvGrpSpPr>
          <p:grpSpPr>
            <a:xfrm>
              <a:off x="6513488" y="4171167"/>
              <a:ext cx="1165538" cy="827090"/>
              <a:chOff x="1294325" y="4468969"/>
              <a:chExt cx="1165538" cy="658800"/>
            </a:xfrm>
            <a:solidFill>
              <a:srgbClr val="24A9D2"/>
            </a:solidFill>
            <a:effectLst>
              <a:outerShdw blurRad="50800" dist="38100" dir="2700000" algn="tl" rotWithShape="0">
                <a:prstClr val="black">
                  <a:alpha val="40000"/>
                </a:prstClr>
              </a:outerShdw>
            </a:effectLst>
          </p:grpSpPr>
          <p:sp>
            <p:nvSpPr>
              <p:cNvPr id="41" name="正方形/長方形 40"/>
              <p:cNvSpPr/>
              <p:nvPr/>
            </p:nvSpPr>
            <p:spPr bwMode="auto">
              <a:xfrm>
                <a:off x="1294325" y="4468969"/>
                <a:ext cx="98523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lang="ja-JP" altLang="en-US" sz="1800" b="1" spc="100">
                    <a:solidFill>
                      <a:schemeClr val="bg1"/>
                    </a:solidFill>
                    <a:latin typeface="Arial" pitchFamily="34" charset="0"/>
                    <a:ea typeface="メイリオ" pitchFamily="50" charset="-128"/>
                  </a:rPr>
                  <a:t>出荷</a:t>
                </a:r>
                <a:endParaRPr kumimoji="1" lang="ja-JP" altLang="en-US" sz="1800" b="1" spc="100" dirty="0" smtClean="0">
                  <a:solidFill>
                    <a:schemeClr val="bg1"/>
                  </a:solidFill>
                  <a:latin typeface="Arial" pitchFamily="34" charset="0"/>
                  <a:ea typeface="メイリオ" pitchFamily="50" charset="-128"/>
                </a:endParaRPr>
              </a:p>
            </p:txBody>
          </p:sp>
          <p:sp>
            <p:nvSpPr>
              <p:cNvPr id="42" name="二等辺三角形 41"/>
              <p:cNvSpPr/>
              <p:nvPr/>
            </p:nvSpPr>
            <p:spPr bwMode="auto">
              <a:xfrm rot="5400000">
                <a:off x="204031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5" name="グループ化 34"/>
            <p:cNvGrpSpPr/>
            <p:nvPr/>
          </p:nvGrpSpPr>
          <p:grpSpPr>
            <a:xfrm>
              <a:off x="7686541" y="4171167"/>
              <a:ext cx="1165538" cy="827090"/>
              <a:chOff x="1294325" y="4468969"/>
              <a:chExt cx="1165538" cy="658800"/>
            </a:xfrm>
            <a:effectLst>
              <a:outerShdw blurRad="50800" dist="38100" dir="2700000" algn="tl" rotWithShape="0">
                <a:prstClr val="black">
                  <a:alpha val="40000"/>
                </a:prstClr>
              </a:outerShdw>
            </a:effectLst>
          </p:grpSpPr>
          <p:sp>
            <p:nvSpPr>
              <p:cNvPr id="36" name="正方形/長方形 35"/>
              <p:cNvSpPr/>
              <p:nvPr/>
            </p:nvSpPr>
            <p:spPr bwMode="auto">
              <a:xfrm>
                <a:off x="1294325" y="4468969"/>
                <a:ext cx="985234" cy="656823"/>
              </a:xfrm>
              <a:prstGeom prst="rect">
                <a:avLst/>
              </a:prstGeom>
              <a:solidFill>
                <a:srgbClr val="72C3D0"/>
              </a:solid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smtClean="0">
                    <a:solidFill>
                      <a:schemeClr val="bg1"/>
                    </a:solidFill>
                    <a:latin typeface="Arial" pitchFamily="34" charset="0"/>
                    <a:ea typeface="メイリオ" pitchFamily="50" charset="-128"/>
                  </a:rPr>
                  <a:t>保守</a:t>
                </a:r>
                <a:endParaRPr kumimoji="1" lang="ja-JP" altLang="en-US" sz="1800" b="1" spc="100" dirty="0" smtClean="0">
                  <a:solidFill>
                    <a:schemeClr val="bg1"/>
                  </a:solidFill>
                  <a:latin typeface="Arial" pitchFamily="34" charset="0"/>
                  <a:ea typeface="メイリオ" pitchFamily="50" charset="-128"/>
                </a:endParaRPr>
              </a:p>
            </p:txBody>
          </p:sp>
          <p:sp>
            <p:nvSpPr>
              <p:cNvPr id="37" name="二等辺三角形 36"/>
              <p:cNvSpPr/>
              <p:nvPr/>
            </p:nvSpPr>
            <p:spPr bwMode="auto">
              <a:xfrm rot="5400000">
                <a:off x="2040311"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52" name="テキスト ボックス 51"/>
          <p:cNvSpPr txBox="1"/>
          <p:nvPr/>
        </p:nvSpPr>
        <p:spPr>
          <a:xfrm>
            <a:off x="262444" y="2767281"/>
            <a:ext cx="4432972" cy="312634"/>
          </a:xfrm>
          <a:prstGeom prst="roundRect">
            <a:avLst/>
          </a:prstGeom>
          <a:solidFill>
            <a:srgbClr val="4DC531"/>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一般的な製品・システム等の開発プロセス</a:t>
            </a:r>
            <a:endParaRPr lang="ja-JP" altLang="en-US" sz="1600" b="1" spc="100" dirty="0">
              <a:solidFill>
                <a:schemeClr val="bg1"/>
              </a:solidFill>
              <a:latin typeface="Arial" pitchFamily="34" charset="0"/>
              <a:ea typeface="メイリオ" pitchFamily="50" charset="-128"/>
            </a:endParaRPr>
          </a:p>
        </p:txBody>
      </p:sp>
      <p:sp>
        <p:nvSpPr>
          <p:cNvPr id="66" name="ホームベース 65"/>
          <p:cNvSpPr/>
          <p:nvPr/>
        </p:nvSpPr>
        <p:spPr bwMode="auto">
          <a:xfrm>
            <a:off x="518160" y="3811379"/>
            <a:ext cx="5904000" cy="1161314"/>
          </a:xfrm>
          <a:prstGeom prst="homePlate">
            <a:avLst>
              <a:gd name="adj" fmla="val 13222"/>
            </a:avLst>
          </a:prstGeom>
          <a:solidFill>
            <a:schemeClr val="bg1">
              <a:alpha val="34902"/>
            </a:schemeClr>
          </a:solidFill>
          <a:ln w="381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67" name="ホームベース 66"/>
          <p:cNvSpPr/>
          <p:nvPr/>
        </p:nvSpPr>
        <p:spPr bwMode="auto">
          <a:xfrm>
            <a:off x="741436"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smtClean="0">
                <a:solidFill>
                  <a:schemeClr val="tx1"/>
                </a:solidFill>
                <a:latin typeface="Arial" panose="020B0604020202020204" pitchFamily="34" charset="0"/>
                <a:ea typeface="メイリオ" panose="020B0604030504040204" pitchFamily="50" charset="-128"/>
              </a:rPr>
              <a:t>OSS</a:t>
            </a:r>
            <a:r>
              <a:rPr lang="zh-CN" altLang="en-US" sz="1400" b="1" smtClean="0">
                <a:solidFill>
                  <a:schemeClr val="tx1"/>
                </a:solidFill>
                <a:latin typeface="Arial" panose="020B0604020202020204" pitchFamily="34" charset="0"/>
                <a:ea typeface="メイリオ" panose="020B0604030504040204" pitchFamily="50" charset="-128"/>
              </a:rPr>
              <a:t>取得</a:t>
            </a:r>
            <a:endParaRPr lang="zh-CN" altLang="en-US" sz="14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9" name="ホームベース 68"/>
          <p:cNvSpPr/>
          <p:nvPr/>
        </p:nvSpPr>
        <p:spPr bwMode="auto">
          <a:xfrm>
            <a:off x="2676081"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400" b="1" smtClean="0">
                <a:solidFill>
                  <a:schemeClr val="tx1"/>
                </a:solidFill>
                <a:latin typeface="Arial" panose="020B0604020202020204" pitchFamily="34" charset="0"/>
                <a:ea typeface="メイリオ" panose="020B0604030504040204" pitchFamily="50" charset="-128"/>
              </a:rPr>
              <a:t>OSS</a:t>
            </a:r>
            <a:r>
              <a:rPr lang="ja-JP" altLang="en-US" sz="1400" b="1" smtClean="0">
                <a:solidFill>
                  <a:schemeClr val="tx1"/>
                </a:solidFill>
                <a:latin typeface="Arial" panose="020B0604020202020204" pitchFamily="34" charset="0"/>
                <a:ea typeface="メイリオ" panose="020B0604030504040204" pitchFamily="50" charset="-128"/>
              </a:rPr>
              <a:t>活用</a:t>
            </a:r>
            <a:endParaRPr lang="ja-JP" altLang="en-US" sz="1400" b="1">
              <a:solidFill>
                <a:schemeClr val="tx1"/>
              </a:solidFill>
              <a:latin typeface="Arial" panose="020B0604020202020204" pitchFamily="34" charset="0"/>
              <a:ea typeface="メイリオ" panose="020B0604030504040204" pitchFamily="50" charset="-128"/>
            </a:endParaRP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70" name="ホームベース 69"/>
          <p:cNvSpPr/>
          <p:nvPr/>
        </p:nvSpPr>
        <p:spPr bwMode="auto">
          <a:xfrm>
            <a:off x="4610726"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smtClean="0">
                <a:solidFill>
                  <a:schemeClr val="tx1"/>
                </a:solidFill>
                <a:latin typeface="Arial" panose="020B0604020202020204" pitchFamily="34" charset="0"/>
                <a:ea typeface="メイリオ" panose="020B0604030504040204" pitchFamily="50" charset="-128"/>
              </a:rPr>
              <a:t>OSS</a:t>
            </a:r>
            <a:r>
              <a:rPr lang="zh-CN" altLang="en-US" sz="1400" b="1" smtClean="0">
                <a:solidFill>
                  <a:schemeClr val="tx1"/>
                </a:solidFill>
                <a:latin typeface="Arial" panose="020B0604020202020204" pitchFamily="34" charset="0"/>
                <a:ea typeface="メイリオ" panose="020B0604030504040204" pitchFamily="50" charset="-128"/>
              </a:rPr>
              <a:t>頒布</a:t>
            </a:r>
            <a:endParaRPr lang="zh-CN" altLang="en-US" sz="14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p>
        </p:txBody>
      </p:sp>
      <p:sp>
        <p:nvSpPr>
          <p:cNvPr id="71" name="テキスト ボックス 70"/>
          <p:cNvSpPr txBox="1"/>
          <p:nvPr/>
        </p:nvSpPr>
        <p:spPr>
          <a:xfrm>
            <a:off x="1434530" y="4847924"/>
            <a:ext cx="3988941" cy="244530"/>
          </a:xfrm>
          <a:prstGeom prst="roundRect">
            <a:avLst/>
          </a:prstGeom>
          <a:solidFill>
            <a:srgbClr val="FF2975"/>
          </a:solidFill>
        </p:spPr>
        <p:txBody>
          <a:bodyPr wrap="none" lIns="144000" tIns="36000" rIns="144000" bIns="0" rtlCol="0" anchor="ctr">
            <a:spAutoFit/>
          </a:bodyPr>
          <a:lstStyle/>
          <a:p>
            <a:pPr>
              <a:lnSpc>
                <a:spcPct val="100000"/>
              </a:lnSpc>
            </a:pPr>
            <a:r>
              <a:rPr lang="en-US" altLang="ja-JP" sz="1200" b="1" spc="100" smtClean="0">
                <a:solidFill>
                  <a:schemeClr val="bg1"/>
                </a:solidFill>
                <a:latin typeface="Arial" pitchFamily="34" charset="0"/>
                <a:ea typeface="メイリオ" pitchFamily="50" charset="-128"/>
              </a:rPr>
              <a:t>OSS</a:t>
            </a:r>
            <a:r>
              <a:rPr lang="ja-JP" altLang="en-US" sz="1200" b="1" spc="100" smtClean="0">
                <a:solidFill>
                  <a:schemeClr val="bg1"/>
                </a:solidFill>
                <a:latin typeface="Arial" pitchFamily="34" charset="0"/>
                <a:ea typeface="メイリオ" pitchFamily="50" charset="-128"/>
              </a:rPr>
              <a:t>コンプライアンス</a:t>
            </a:r>
            <a:r>
              <a:rPr lang="ja-JP" altLang="en-US" sz="1200" b="1" spc="100">
                <a:solidFill>
                  <a:schemeClr val="bg1"/>
                </a:solidFill>
                <a:latin typeface="Arial" pitchFamily="34" charset="0"/>
                <a:ea typeface="メイリオ" pitchFamily="50" charset="-128"/>
              </a:rPr>
              <a:t>・マネージメントプロセス</a:t>
            </a:r>
            <a:endParaRPr lang="ja-JP" altLang="en-US" sz="1200" b="1" spc="100" dirty="0">
              <a:solidFill>
                <a:schemeClr val="bg1"/>
              </a:solidFill>
              <a:latin typeface="Arial" pitchFamily="34" charset="0"/>
              <a:ea typeface="メイリオ" pitchFamily="50" charset="-128"/>
            </a:endParaRPr>
          </a:p>
        </p:txBody>
      </p:sp>
      <p:grpSp>
        <p:nvGrpSpPr>
          <p:cNvPr id="31" name="グループ化 30"/>
          <p:cNvGrpSpPr/>
          <p:nvPr/>
        </p:nvGrpSpPr>
        <p:grpSpPr>
          <a:xfrm>
            <a:off x="257440" y="534635"/>
            <a:ext cx="8957732" cy="1987200"/>
            <a:chOff x="257440" y="575731"/>
            <a:chExt cx="8957732" cy="2170880"/>
          </a:xfrm>
        </p:grpSpPr>
        <p:sp>
          <p:nvSpPr>
            <p:cNvPr id="38" name="正方形/長方形 37"/>
            <p:cNvSpPr/>
            <p:nvPr/>
          </p:nvSpPr>
          <p:spPr bwMode="auto">
            <a:xfrm>
              <a:off x="257440" y="575731"/>
              <a:ext cx="8957732" cy="2170880"/>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39" name="直線コネクタ 38"/>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40" name="直線コネクタ 39"/>
            <p:cNvCxnSpPr/>
            <p:nvPr/>
          </p:nvCxnSpPr>
          <p:spPr bwMode="auto">
            <a:xfrm>
              <a:off x="350573" y="2651719"/>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45"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の特徴に留意した取扱いを行う上で必要な各工程と、開発プロセスの工程との対応関係を</a:t>
            </a:r>
            <a:br>
              <a:rPr lang="ja-JP" altLang="en-US" sz="1400" b="1" spc="100">
                <a:solidFill>
                  <a:schemeClr val="tx1">
                    <a:lumMod val="75000"/>
                    <a:lumOff val="25000"/>
                  </a:schemeClr>
                </a:solidFill>
                <a:latin typeface="Arial" pitchFamily="34" charset="0"/>
                <a:ea typeface="メイリオ" pitchFamily="50" charset="-128"/>
              </a:rPr>
            </a:br>
            <a:r>
              <a:rPr lang="ja-JP" altLang="en-US" sz="1400" b="1" spc="100">
                <a:solidFill>
                  <a:schemeClr val="tx1">
                    <a:lumMod val="75000"/>
                    <a:lumOff val="25000"/>
                  </a:schemeClr>
                </a:solidFill>
                <a:latin typeface="Arial" pitchFamily="34" charset="0"/>
                <a:ea typeface="メイリオ" pitchFamily="50" charset="-128"/>
              </a:rPr>
              <a:t>下図に示します。</a:t>
            </a:r>
            <a:br>
              <a:rPr lang="ja-JP" altLang="en-US" sz="1400" b="1" spc="100">
                <a:solidFill>
                  <a:schemeClr val="tx1">
                    <a:lumMod val="75000"/>
                    <a:lumOff val="25000"/>
                  </a:schemeClr>
                </a:solidFill>
                <a:latin typeface="Arial" pitchFamily="34" charset="0"/>
                <a:ea typeface="メイリオ" pitchFamily="50" charset="-128"/>
              </a:rPr>
            </a:br>
            <a:r>
              <a:rPr lang="ja-JP" altLang="en-US" sz="1400" b="1" spc="100">
                <a:solidFill>
                  <a:schemeClr val="tx1">
                    <a:lumMod val="75000"/>
                    <a:lumOff val="25000"/>
                  </a:schemeClr>
                </a:solidFill>
                <a:latin typeface="Arial" pitchFamily="34" charset="0"/>
                <a:ea typeface="メイリオ" pitchFamily="50" charset="-128"/>
              </a:rPr>
              <a:t>下図の開発プロセスの各工程内で、</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利用に係る妥当性などの判断を行います。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a:solidFill>
                  <a:schemeClr val="tx1">
                    <a:lumMod val="75000"/>
                    <a:lumOff val="25000"/>
                  </a:schemeClr>
                </a:solidFill>
                <a:latin typeface="Arial" pitchFamily="34" charset="0"/>
                <a:ea typeface="メイリオ" pitchFamily="50" charset="-128"/>
              </a:rPr>
              <a:t>なお、上記</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の特徴に留意した取扱いを行う上で必要な工程群を、便宜上</a:t>
            </a:r>
            <a:r>
              <a:rPr lang="ja-JP" altLang="en-US" sz="1400" b="1" spc="100">
                <a:solidFill>
                  <a:srgbClr val="FF2975"/>
                </a:solidFill>
                <a:latin typeface="Arial" pitchFamily="34" charset="0"/>
                <a:ea typeface="メイリオ" pitchFamily="50" charset="-128"/>
              </a:rPr>
              <a:t>「</a:t>
            </a:r>
            <a:r>
              <a:rPr lang="en-US" altLang="ja-JP" sz="1400" b="1" spc="100">
                <a:solidFill>
                  <a:srgbClr val="FF2975"/>
                </a:solidFill>
                <a:latin typeface="Arial" pitchFamily="34" charset="0"/>
                <a:ea typeface="メイリオ" pitchFamily="50" charset="-128"/>
              </a:rPr>
              <a:t>OSS</a:t>
            </a:r>
            <a:r>
              <a:rPr lang="ja-JP" altLang="en-US" sz="1400" b="1" spc="100">
                <a:solidFill>
                  <a:srgbClr val="FF2975"/>
                </a:solidFill>
                <a:latin typeface="Arial" pitchFamily="34" charset="0"/>
                <a:ea typeface="メイリオ" pitchFamily="50" charset="-128"/>
              </a:rPr>
              <a:t>コンプライアンス・マネージメントプロセス」</a:t>
            </a:r>
            <a:r>
              <a:rPr lang="ja-JP" altLang="en-US" sz="1400" b="1" spc="100">
                <a:solidFill>
                  <a:schemeClr val="tx1">
                    <a:lumMod val="75000"/>
                    <a:lumOff val="25000"/>
                  </a:schemeClr>
                </a:solidFill>
                <a:latin typeface="Arial" pitchFamily="34" charset="0"/>
                <a:ea typeface="メイリオ" pitchFamily="50" charset="-128"/>
              </a:rPr>
              <a:t>と呼びます。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a:solidFill>
                  <a:srgbClr val="FF2975"/>
                </a:solidFill>
                <a:latin typeface="Arial" pitchFamily="34" charset="0"/>
                <a:ea typeface="メイリオ" pitchFamily="50" charset="-128"/>
              </a:rPr>
              <a:t>「</a:t>
            </a:r>
            <a:r>
              <a:rPr lang="en-US" altLang="ja-JP" sz="1400" b="1" spc="100">
                <a:solidFill>
                  <a:srgbClr val="FF2975"/>
                </a:solidFill>
                <a:latin typeface="Arial" pitchFamily="34" charset="0"/>
                <a:ea typeface="メイリオ" pitchFamily="50" charset="-128"/>
              </a:rPr>
              <a:t>OSS</a:t>
            </a:r>
            <a:r>
              <a:rPr lang="ja-JP" altLang="en-US" sz="1400" b="1" spc="100">
                <a:solidFill>
                  <a:srgbClr val="FF2975"/>
                </a:solidFill>
                <a:latin typeface="Arial" pitchFamily="34" charset="0"/>
                <a:ea typeface="メイリオ" pitchFamily="50" charset="-128"/>
              </a:rPr>
              <a:t>コンプライアンス・マネージメントプロセス」</a:t>
            </a:r>
            <a:r>
              <a:rPr lang="ja-JP" altLang="en-US" sz="1400" b="1" spc="100">
                <a:solidFill>
                  <a:schemeClr val="tx1">
                    <a:lumMod val="75000"/>
                    <a:lumOff val="25000"/>
                  </a:schemeClr>
                </a:solidFill>
                <a:latin typeface="Arial" pitchFamily="34" charset="0"/>
                <a:ea typeface="メイリオ" pitchFamily="50" charset="-128"/>
              </a:rPr>
              <a:t>は以下３つの工程により構成されます。　（１）</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取得　（２）</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活用　（３）</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頒布　</a:t>
            </a:r>
          </a:p>
        </p:txBody>
      </p:sp>
    </p:spTree>
    <p:extLst>
      <p:ext uri="{BB962C8B-B14F-4D97-AF65-F5344CB8AC3E}">
        <p14:creationId xmlns:p14="http://schemas.microsoft.com/office/powerpoint/2010/main" val="4007730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4-3 OSS</a:t>
            </a:r>
            <a:r>
              <a:rPr lang="ja-JP" altLang="en-US" dirty="0" smtClean="0"/>
              <a:t>コンプライアンス・マネージメントプロセスの事例</a:t>
            </a:r>
            <a:endParaRPr lang="ja-JP" altLang="en-US" dirty="0"/>
          </a:p>
        </p:txBody>
      </p:sp>
      <p:grpSp>
        <p:nvGrpSpPr>
          <p:cNvPr id="72" name="グループ化 71"/>
          <p:cNvGrpSpPr/>
          <p:nvPr/>
        </p:nvGrpSpPr>
        <p:grpSpPr>
          <a:xfrm>
            <a:off x="257440" y="534635"/>
            <a:ext cx="8957732" cy="2412000"/>
            <a:chOff x="257440" y="575731"/>
            <a:chExt cx="8957732" cy="2634947"/>
          </a:xfrm>
        </p:grpSpPr>
        <p:sp>
          <p:nvSpPr>
            <p:cNvPr id="73" name="正方形/長方形 72"/>
            <p:cNvSpPr/>
            <p:nvPr/>
          </p:nvSpPr>
          <p:spPr bwMode="auto">
            <a:xfrm>
              <a:off x="257440" y="575731"/>
              <a:ext cx="8957732" cy="2634947"/>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74" name="直線コネクタ 73"/>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75" name="直線コネクタ 74"/>
            <p:cNvCxnSpPr/>
            <p:nvPr/>
          </p:nvCxnSpPr>
          <p:spPr bwMode="auto">
            <a:xfrm>
              <a:off x="350573" y="3113196"/>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76"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より理解を深めるために、実例である（</a:t>
            </a:r>
            <a:r>
              <a:rPr lang="en-US" altLang="ja-JP" sz="1400" b="1" spc="100" dirty="0">
                <a:solidFill>
                  <a:schemeClr val="tx1">
                    <a:lumMod val="75000"/>
                    <a:lumOff val="25000"/>
                  </a:schemeClr>
                </a:solidFill>
                <a:latin typeface="Arial" pitchFamily="34" charset="0"/>
                <a:ea typeface="メイリオ" pitchFamily="50" charset="-128"/>
              </a:rPr>
              <a:t>SSB</a:t>
            </a:r>
            <a:r>
              <a:rPr lang="ja-JP" altLang="en-US" sz="1400" b="1" spc="100" dirty="0">
                <a:solidFill>
                  <a:schemeClr val="tx1">
                    <a:lumMod val="75000"/>
                    <a:lumOff val="25000"/>
                  </a:schemeClr>
                </a:solidFill>
                <a:latin typeface="Arial" pitchFamily="34" charset="0"/>
                <a:ea typeface="メイリオ" pitchFamily="50" charset="-128"/>
              </a:rPr>
              <a:t>統</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品質</a:t>
            </a:r>
            <a:r>
              <a:rPr lang="ja-JP" altLang="en-US" sz="1400" b="1" spc="100" dirty="0">
                <a:solidFill>
                  <a:schemeClr val="tx1">
                    <a:lumMod val="75000"/>
                    <a:lumOff val="25000"/>
                  </a:schemeClr>
                </a:solidFill>
                <a:latin typeface="Arial" pitchFamily="34" charset="0"/>
                <a:ea typeface="メイリオ" pitchFamily="50" charset="-128"/>
              </a:rPr>
              <a:t>マネージメントシステム</a:t>
            </a:r>
            <a:r>
              <a:rPr lang="ja-JP" altLang="en-US" sz="1400" b="1" spc="100" baseline="30000" dirty="0">
                <a:solidFill>
                  <a:schemeClr val="tx1">
                    <a:lumMod val="75000"/>
                    <a:lumOff val="25000"/>
                  </a:schemeClr>
                </a:solidFill>
                <a:latin typeface="Arial" pitchFamily="34" charset="0"/>
                <a:ea typeface="メイリオ" pitchFamily="50" charset="-128"/>
              </a:rPr>
              <a:t>（</a:t>
            </a:r>
            <a:r>
              <a:rPr lang="en-US" altLang="ja-JP" sz="1400" b="1" spc="100" baseline="30000" dirty="0">
                <a:solidFill>
                  <a:schemeClr val="tx1">
                    <a:lumMod val="75000"/>
                    <a:lumOff val="25000"/>
                  </a:schemeClr>
                </a:solidFill>
                <a:latin typeface="Arial" pitchFamily="34" charset="0"/>
                <a:ea typeface="メイリオ" pitchFamily="50" charset="-128"/>
              </a:rPr>
              <a:t>※</a:t>
            </a:r>
            <a:r>
              <a:rPr lang="ja-JP" altLang="en-US" sz="1400" b="1" spc="100" baseline="300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と</a:t>
            </a:r>
            <a:r>
              <a:rPr lang="ja-JP" altLang="en-US" sz="1400" b="1" spc="100" dirty="0">
                <a:solidFill>
                  <a:schemeClr val="tx1">
                    <a:lumMod val="75000"/>
                    <a:lumOff val="25000"/>
                  </a:schemeClr>
                </a:solidFill>
                <a:latin typeface="Arial" pitchFamily="34" charset="0"/>
                <a:ea typeface="メイリオ" pitchFamily="50" charset="-128"/>
              </a:rPr>
              <a:t>対応づけて、 「</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コンプライアンス・マネージメントプロセス」を説明します。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下記規則によれば、「品質マネージメントシステム」とは、設計・開発及び保守する製品などの</a:t>
            </a:r>
            <a:r>
              <a:rPr lang="en-US" altLang="ja-JP" sz="1400" b="1" spc="100" dirty="0">
                <a:solidFill>
                  <a:schemeClr val="tx1">
                    <a:lumMod val="75000"/>
                    <a:lumOff val="25000"/>
                  </a:schemeClr>
                </a:solidFill>
                <a:latin typeface="Arial" pitchFamily="34" charset="0"/>
                <a:ea typeface="メイリオ" pitchFamily="50" charset="-128"/>
              </a:rPr>
              <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品質ならびに組織の基盤の維持向上を目的とし、それを実施するための組織の構造、責任、手順、</a:t>
            </a:r>
            <a:r>
              <a:rPr lang="en-US" altLang="ja-JP" sz="1400" b="1" spc="100" dirty="0">
                <a:solidFill>
                  <a:schemeClr val="tx1">
                    <a:lumMod val="75000"/>
                    <a:lumOff val="25000"/>
                  </a:schemeClr>
                </a:solidFill>
                <a:latin typeface="Arial" pitchFamily="34" charset="0"/>
                <a:ea typeface="メイリオ" pitchFamily="50" charset="-128"/>
              </a:rPr>
              <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工程及び資源と定義されています。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下図は、「品質マネージメントシステム」と 「</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コンプライアンス・マネージメントプロセス」との対応関係を示したものになります。</a:t>
            </a:r>
          </a:p>
        </p:txBody>
      </p:sp>
      <p:sp>
        <p:nvSpPr>
          <p:cNvPr id="77" name="Text Box 31"/>
          <p:cNvSpPr txBox="1">
            <a:spLocks noChangeArrowheads="1"/>
          </p:cNvSpPr>
          <p:nvPr/>
        </p:nvSpPr>
        <p:spPr bwMode="gray">
          <a:xfrm>
            <a:off x="337721" y="2424781"/>
            <a:ext cx="8854025" cy="360000"/>
          </a:xfrm>
          <a:prstGeom prst="rect">
            <a:avLst/>
          </a:prstGeom>
          <a:noFill/>
          <a:ln w="3175" cap="rnd">
            <a:noFill/>
            <a:miter lim="800000"/>
            <a:headEnd/>
            <a:tailEnd/>
          </a:ln>
          <a:effectLst/>
        </p:spPr>
        <p:txBody>
          <a:bodyPr wrap="square" lIns="72000" tIns="0" rIns="144000" bIns="0" anchor="t">
            <a:noAutofit/>
          </a:bodyPr>
          <a:lstStyle/>
          <a:p>
            <a:pPr marL="171450" indent="-171450">
              <a:lnSpc>
                <a:spcPct val="100000"/>
              </a:lnSpc>
              <a:spcBef>
                <a:spcPts val="600"/>
              </a:spcBef>
              <a:buFont typeface="Yu Gothic" panose="020B0400000000000000" pitchFamily="50" charset="-128"/>
              <a:buChar char="※"/>
              <a:defRPr/>
            </a:pPr>
            <a:r>
              <a:rPr lang="ja-JP" altLang="en-US" sz="1200" b="1" spc="100" dirty="0" smtClean="0">
                <a:solidFill>
                  <a:schemeClr val="tx1">
                    <a:lumMod val="75000"/>
                    <a:lumOff val="25000"/>
                  </a:schemeClr>
                </a:solidFill>
                <a:latin typeface="Arial" pitchFamily="34" charset="0"/>
                <a:ea typeface="メイリオ" pitchFamily="50" charset="-128"/>
              </a:rPr>
              <a:t>（</a:t>
            </a:r>
            <a:r>
              <a:rPr lang="en-US" altLang="ja-JP" sz="1200" b="1" spc="100" dirty="0">
                <a:solidFill>
                  <a:schemeClr val="tx1">
                    <a:lumMod val="75000"/>
                    <a:lumOff val="25000"/>
                  </a:schemeClr>
                </a:solidFill>
                <a:latin typeface="Arial" pitchFamily="34" charset="0"/>
                <a:ea typeface="メイリオ" pitchFamily="50" charset="-128"/>
              </a:rPr>
              <a:t>SSB</a:t>
            </a:r>
            <a:r>
              <a:rPr lang="ja-JP" altLang="en-US" sz="1200" b="1" spc="100" dirty="0">
                <a:solidFill>
                  <a:schemeClr val="tx1">
                    <a:lumMod val="75000"/>
                    <a:lumOff val="25000"/>
                  </a:schemeClr>
                </a:solidFill>
                <a:latin typeface="Arial" pitchFamily="34" charset="0"/>
                <a:ea typeface="メイリオ" pitchFamily="50" charset="-128"/>
              </a:rPr>
              <a:t>統）における開発プロセスを規則化したものに、品質マネージメントシステム規則</a:t>
            </a:r>
            <a:r>
              <a:rPr lang="en-US" altLang="ja-JP" sz="1200" b="1" spc="100" dirty="0">
                <a:solidFill>
                  <a:schemeClr val="tx1">
                    <a:lumMod val="75000"/>
                    <a:lumOff val="25000"/>
                  </a:schemeClr>
                </a:solidFill>
                <a:latin typeface="Arial" pitchFamily="34" charset="0"/>
                <a:ea typeface="メイリオ" pitchFamily="50" charset="-128"/>
              </a:rPr>
              <a:t>(SSB</a:t>
            </a:r>
            <a:r>
              <a:rPr lang="ja-JP" altLang="en-US" sz="1200" b="1" spc="100" dirty="0">
                <a:solidFill>
                  <a:schemeClr val="tx1">
                    <a:lumMod val="75000"/>
                    <a:lumOff val="25000"/>
                  </a:schemeClr>
                </a:solidFill>
                <a:latin typeface="Arial" pitchFamily="34" charset="0"/>
                <a:ea typeface="メイリオ" pitchFamily="50" charset="-128"/>
              </a:rPr>
              <a:t>統特規</a:t>
            </a:r>
            <a:r>
              <a:rPr lang="en-US" altLang="ja-JP" sz="1200" b="1" spc="100" dirty="0">
                <a:solidFill>
                  <a:schemeClr val="tx1">
                    <a:lumMod val="75000"/>
                    <a:lumOff val="25000"/>
                  </a:schemeClr>
                </a:solidFill>
                <a:latin typeface="Arial" pitchFamily="34" charset="0"/>
                <a:ea typeface="メイリオ" pitchFamily="50" charset="-128"/>
              </a:rPr>
              <a:t>76-02)</a:t>
            </a:r>
            <a:r>
              <a:rPr lang="ja-JP" altLang="en-US" sz="1200" b="1" spc="100" dirty="0">
                <a:solidFill>
                  <a:schemeClr val="tx1">
                    <a:lumMod val="75000"/>
                    <a:lumOff val="25000"/>
                  </a:schemeClr>
                </a:solidFill>
                <a:latin typeface="Arial" pitchFamily="34" charset="0"/>
                <a:ea typeface="メイリオ" pitchFamily="50" charset="-128"/>
              </a:rPr>
              <a:t>及び品質マニュアルがあります</a:t>
            </a:r>
            <a:r>
              <a:rPr lang="ja-JP" altLang="en-US" sz="1200" b="1" spc="100" dirty="0" smtClean="0">
                <a:solidFill>
                  <a:schemeClr val="tx1">
                    <a:lumMod val="75000"/>
                    <a:lumOff val="25000"/>
                  </a:schemeClr>
                </a:solidFill>
                <a:latin typeface="Arial" pitchFamily="34" charset="0"/>
                <a:ea typeface="メイリオ" pitchFamily="50" charset="-128"/>
              </a:rPr>
              <a:t>。</a:t>
            </a:r>
            <a:endParaRPr lang="ja-JP" altLang="en-US" sz="1200" b="1" spc="100" dirty="0">
              <a:solidFill>
                <a:schemeClr val="tx1">
                  <a:lumMod val="75000"/>
                  <a:lumOff val="25000"/>
                </a:schemeClr>
              </a:solidFill>
              <a:latin typeface="Arial" pitchFamily="34" charset="0"/>
              <a:ea typeface="メイリオ" pitchFamily="50" charset="-128"/>
            </a:endParaRPr>
          </a:p>
        </p:txBody>
      </p:sp>
      <p:grpSp>
        <p:nvGrpSpPr>
          <p:cNvPr id="78" name="グループ化 77"/>
          <p:cNvGrpSpPr/>
          <p:nvPr/>
        </p:nvGrpSpPr>
        <p:grpSpPr>
          <a:xfrm>
            <a:off x="262444" y="3041151"/>
            <a:ext cx="9023223" cy="2257363"/>
            <a:chOff x="262444" y="2911163"/>
            <a:chExt cx="9023223" cy="2387346"/>
          </a:xfrm>
        </p:grpSpPr>
        <p:sp>
          <p:nvSpPr>
            <p:cNvPr id="79" name="ホームベース 78"/>
            <p:cNvSpPr/>
            <p:nvPr/>
          </p:nvSpPr>
          <p:spPr bwMode="auto">
            <a:xfrm>
              <a:off x="262444" y="2911163"/>
              <a:ext cx="9023223" cy="2387346"/>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80" name="グループ化 79"/>
            <p:cNvGrpSpPr/>
            <p:nvPr/>
          </p:nvGrpSpPr>
          <p:grpSpPr>
            <a:xfrm>
              <a:off x="369900" y="3302336"/>
              <a:ext cx="1563676" cy="1933547"/>
              <a:chOff x="227058" y="4511442"/>
              <a:chExt cx="1671814" cy="616327"/>
            </a:xfrm>
            <a:solidFill>
              <a:srgbClr val="0B3441"/>
            </a:solidFill>
            <a:effectLst>
              <a:outerShdw blurRad="50800" dist="38100" dir="2700000" algn="tl" rotWithShape="0">
                <a:prstClr val="black">
                  <a:alpha val="40000"/>
                </a:prstClr>
              </a:outerShdw>
            </a:effectLst>
          </p:grpSpPr>
          <p:sp>
            <p:nvSpPr>
              <p:cNvPr id="105" name="正方形/長方形 104"/>
              <p:cNvSpPr/>
              <p:nvPr/>
            </p:nvSpPr>
            <p:spPr bwMode="auto">
              <a:xfrm>
                <a:off x="227058" y="4511442"/>
                <a:ext cx="1496479"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06" name="二等辺三角形 105"/>
              <p:cNvSpPr/>
              <p:nvPr/>
            </p:nvSpPr>
            <p:spPr bwMode="auto">
              <a:xfrm rot="5400000">
                <a:off x="1500621" y="4729517"/>
                <a:ext cx="616198"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81" name="グループ化 80"/>
            <p:cNvGrpSpPr/>
            <p:nvPr/>
          </p:nvGrpSpPr>
          <p:grpSpPr>
            <a:xfrm>
              <a:off x="1943100" y="3302337"/>
              <a:ext cx="5251959" cy="1933544"/>
              <a:chOff x="-2078426" y="4511442"/>
              <a:chExt cx="5251959" cy="616326"/>
            </a:xfrm>
            <a:solidFill>
              <a:srgbClr val="1E8CAE"/>
            </a:solidFill>
            <a:effectLst>
              <a:outerShdw blurRad="50800" dist="38100" dir="2700000" algn="tl" rotWithShape="0">
                <a:prstClr val="black">
                  <a:alpha val="40000"/>
                </a:prstClr>
              </a:outerShdw>
            </a:effectLst>
          </p:grpSpPr>
          <p:sp>
            <p:nvSpPr>
              <p:cNvPr id="103" name="正方形/長方形 102"/>
              <p:cNvSpPr/>
              <p:nvPr/>
            </p:nvSpPr>
            <p:spPr bwMode="auto">
              <a:xfrm>
                <a:off x="-2078426" y="4511442"/>
                <a:ext cx="5071475"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04" name="二等辺三角形 103"/>
              <p:cNvSpPr/>
              <p:nvPr/>
            </p:nvSpPr>
            <p:spPr bwMode="auto">
              <a:xfrm rot="5400000">
                <a:off x="2775281"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82" name="グループ化 81"/>
            <p:cNvGrpSpPr/>
            <p:nvPr/>
          </p:nvGrpSpPr>
          <p:grpSpPr>
            <a:xfrm>
              <a:off x="7214991" y="3302337"/>
              <a:ext cx="990272" cy="1933544"/>
              <a:chOff x="2033292" y="4511442"/>
              <a:chExt cx="990272" cy="616326"/>
            </a:xfrm>
            <a:solidFill>
              <a:srgbClr val="24A9D2"/>
            </a:solidFill>
            <a:effectLst>
              <a:outerShdw blurRad="50800" dist="38100" dir="2700000" algn="tl" rotWithShape="0">
                <a:prstClr val="black">
                  <a:alpha val="40000"/>
                </a:prstClr>
              </a:outerShdw>
            </a:effectLst>
          </p:grpSpPr>
          <p:sp>
            <p:nvSpPr>
              <p:cNvPr id="101" name="正方形/長方形 100"/>
              <p:cNvSpPr/>
              <p:nvPr/>
            </p:nvSpPr>
            <p:spPr bwMode="auto">
              <a:xfrm>
                <a:off x="2033292" y="4511442"/>
                <a:ext cx="814191"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パフォー</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マンス</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評価</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02" name="二等辺三角形 101"/>
              <p:cNvSpPr/>
              <p:nvPr/>
            </p:nvSpPr>
            <p:spPr bwMode="auto">
              <a:xfrm rot="5400000">
                <a:off x="2625312"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83" name="グループ化 82"/>
            <p:cNvGrpSpPr/>
            <p:nvPr/>
          </p:nvGrpSpPr>
          <p:grpSpPr>
            <a:xfrm>
              <a:off x="8229599" y="3302337"/>
              <a:ext cx="860601" cy="1933544"/>
              <a:chOff x="1874847" y="4511442"/>
              <a:chExt cx="860601" cy="616326"/>
            </a:xfrm>
            <a:effectLst>
              <a:outerShdw blurRad="50800" dist="38100" dir="2700000" algn="tl" rotWithShape="0">
                <a:prstClr val="black">
                  <a:alpha val="40000"/>
                </a:prstClr>
              </a:outerShdw>
            </a:effectLst>
          </p:grpSpPr>
          <p:sp>
            <p:nvSpPr>
              <p:cNvPr id="99" name="正方形/長方形 98"/>
              <p:cNvSpPr/>
              <p:nvPr/>
            </p:nvSpPr>
            <p:spPr bwMode="auto">
              <a:xfrm>
                <a:off x="1874847" y="4511442"/>
                <a:ext cx="680284" cy="614350"/>
              </a:xfrm>
              <a:prstGeom prst="rect">
                <a:avLst/>
              </a:prstGeom>
              <a:solidFill>
                <a:srgbClr val="72C3D0"/>
              </a:solid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改善</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00" name="二等辺三角形 99"/>
              <p:cNvSpPr/>
              <p:nvPr/>
            </p:nvSpPr>
            <p:spPr bwMode="auto">
              <a:xfrm rot="5400000">
                <a:off x="2337196" y="4729516"/>
                <a:ext cx="616199"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sp>
          <p:nvSpPr>
            <p:cNvPr id="84" name="テキスト ボックス 83"/>
            <p:cNvSpPr txBox="1"/>
            <p:nvPr/>
          </p:nvSpPr>
          <p:spPr>
            <a:xfrm>
              <a:off x="262444" y="2911163"/>
              <a:ext cx="2818494" cy="315890"/>
            </a:xfrm>
            <a:prstGeom prst="roundRect">
              <a:avLst/>
            </a:prstGeom>
            <a:solidFill>
              <a:srgbClr val="853379"/>
            </a:solidFill>
          </p:spPr>
          <p:txBody>
            <a:bodyPr wrap="none" lIns="144000" tIns="36000" rIns="144000" bIns="18000" rtlCol="0" anchor="ctr">
              <a:spAutoFit/>
            </a:bodyPr>
            <a:lstStyle/>
            <a:p>
              <a:pPr algn="ctr">
                <a:lnSpc>
                  <a:spcPct val="100000"/>
                </a:lnSpc>
              </a:pPr>
              <a:r>
                <a:rPr lang="ja-JP" altLang="en-US" sz="1400" b="1" spc="100" smtClean="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85" name="ホームベース 84"/>
            <p:cNvSpPr/>
            <p:nvPr/>
          </p:nvSpPr>
          <p:spPr bwMode="auto">
            <a:xfrm>
              <a:off x="2028826" y="3617441"/>
              <a:ext cx="51983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開発</a:t>
              </a:r>
              <a:endParaRPr lang="en-US" altLang="ja-JP" sz="1200" b="1" smtClean="0">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6" name="ホームベース 85"/>
            <p:cNvSpPr/>
            <p:nvPr/>
          </p:nvSpPr>
          <p:spPr bwMode="auto">
            <a:xfrm>
              <a:off x="2600325" y="3617441"/>
              <a:ext cx="1695450" cy="151823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7" name="ホームベース 86"/>
            <p:cNvSpPr/>
            <p:nvPr/>
          </p:nvSpPr>
          <p:spPr bwMode="auto">
            <a:xfrm>
              <a:off x="4343400"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8" name="ホームベース 87"/>
            <p:cNvSpPr/>
            <p:nvPr/>
          </p:nvSpPr>
          <p:spPr bwMode="auto">
            <a:xfrm>
              <a:off x="5156809" y="3617441"/>
              <a:ext cx="1530654" cy="151823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製品監視</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9" name="ホームベース 88"/>
            <p:cNvSpPr/>
            <p:nvPr/>
          </p:nvSpPr>
          <p:spPr bwMode="auto">
            <a:xfrm>
              <a:off x="6705076"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出</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90" name="グループ化 89"/>
            <p:cNvGrpSpPr/>
            <p:nvPr/>
          </p:nvGrpSpPr>
          <p:grpSpPr>
            <a:xfrm>
              <a:off x="4811913" y="4305952"/>
              <a:ext cx="227286" cy="50104"/>
              <a:chOff x="4709870" y="4246323"/>
              <a:chExt cx="326612" cy="72000"/>
            </a:xfrm>
          </p:grpSpPr>
          <p:sp>
            <p:nvSpPr>
              <p:cNvPr id="96"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97"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98"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grpSp>
        <p:sp>
          <p:nvSpPr>
            <p:cNvPr id="91" name="ホームベース 90"/>
            <p:cNvSpPr/>
            <p:nvPr/>
          </p:nvSpPr>
          <p:spPr bwMode="auto">
            <a:xfrm>
              <a:off x="488515" y="4052072"/>
              <a:ext cx="6048000" cy="988780"/>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92" name="ホームベース 91"/>
            <p:cNvSpPr/>
            <p:nvPr/>
          </p:nvSpPr>
          <p:spPr bwMode="auto">
            <a:xfrm>
              <a:off x="570327" y="4191239"/>
              <a:ext cx="1191798" cy="664895"/>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取得</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93" name="ホームベース 92"/>
            <p:cNvSpPr/>
            <p:nvPr/>
          </p:nvSpPr>
          <p:spPr bwMode="auto">
            <a:xfrm>
              <a:off x="2686051" y="4191239"/>
              <a:ext cx="1438274" cy="664895"/>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smtClean="0">
                  <a:solidFill>
                    <a:schemeClr val="tx1"/>
                  </a:solidFill>
                  <a:latin typeface="Arial" panose="020B0604020202020204" pitchFamily="34" charset="0"/>
                  <a:ea typeface="メイリオ" panose="020B0604030504040204" pitchFamily="50" charset="-128"/>
                </a:rPr>
                <a:t>OSS</a:t>
              </a:r>
              <a:r>
                <a:rPr lang="ja-JP" altLang="en-US" sz="1200" b="1" dirty="0" smtClean="0">
                  <a:solidFill>
                    <a:schemeClr val="tx1"/>
                  </a:solidFill>
                  <a:latin typeface="Arial" panose="020B0604020202020204" pitchFamily="34" charset="0"/>
                  <a:ea typeface="メイリオ" panose="020B0604030504040204" pitchFamily="50" charset="-128"/>
                </a:rPr>
                <a:t>活用</a:t>
              </a:r>
              <a:endParaRPr lang="ja-JP" altLang="en-US" sz="1200" b="1" dirty="0">
                <a:solidFill>
                  <a:schemeClr val="tx1"/>
                </a:solidFill>
                <a:latin typeface="Arial" panose="020B0604020202020204" pitchFamily="34" charset="0"/>
                <a:ea typeface="メイリオ" panose="020B0604030504040204" pitchFamily="50" charset="-128"/>
              </a:endParaRPr>
            </a:p>
            <a:p>
              <a:pPr algn="ctr"/>
              <a:r>
                <a:rPr lang="ja-JP" altLang="en-US" sz="1200" b="1" dirty="0">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solidFill>
                  <a:latin typeface="Arial" panose="020B0604020202020204" pitchFamily="34" charset="0"/>
                  <a:ea typeface="メイリオ" panose="020B0604030504040204" pitchFamily="50" charset="-128"/>
                </a:rPr>
                <a:t>遵守状況確認）</a:t>
              </a:r>
            </a:p>
          </p:txBody>
        </p:sp>
        <p:sp>
          <p:nvSpPr>
            <p:cNvPr id="94" name="ホームベース 93"/>
            <p:cNvSpPr/>
            <p:nvPr/>
          </p:nvSpPr>
          <p:spPr bwMode="auto">
            <a:xfrm>
              <a:off x="5248275" y="4191239"/>
              <a:ext cx="1133476" cy="664895"/>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頒布</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p>
          </p:txBody>
        </p:sp>
        <p:sp>
          <p:nvSpPr>
            <p:cNvPr id="95" name="テキスト ボックス 94"/>
            <p:cNvSpPr txBox="1"/>
            <p:nvPr/>
          </p:nvSpPr>
          <p:spPr>
            <a:xfrm>
              <a:off x="1434530" y="4932524"/>
              <a:ext cx="3988941" cy="237344"/>
            </a:xfrm>
            <a:prstGeom prst="roundRect">
              <a:avLst/>
            </a:prstGeom>
            <a:solidFill>
              <a:srgbClr val="FF2975"/>
            </a:solidFill>
          </p:spPr>
          <p:txBody>
            <a:bodyPr wrap="none" lIns="144000" tIns="18000" rIns="144000" bIns="0" rtlCol="0" anchor="ctr">
              <a:spAutoFit/>
            </a:bodyPr>
            <a:lstStyle/>
            <a:p>
              <a:pPr>
                <a:lnSpc>
                  <a:spcPct val="100000"/>
                </a:lnSpc>
              </a:pPr>
              <a:r>
                <a:rPr lang="en-US" altLang="ja-JP" sz="1200" b="1" spc="100" smtClean="0">
                  <a:solidFill>
                    <a:schemeClr val="bg1"/>
                  </a:solidFill>
                  <a:latin typeface="Arial" pitchFamily="34" charset="0"/>
                  <a:ea typeface="メイリオ" pitchFamily="50" charset="-128"/>
                </a:rPr>
                <a:t>OSS</a:t>
              </a:r>
              <a:r>
                <a:rPr lang="ja-JP" altLang="en-US" sz="1200" b="1" spc="100" smtClean="0">
                  <a:solidFill>
                    <a:schemeClr val="bg1"/>
                  </a:solidFill>
                  <a:latin typeface="Arial" pitchFamily="34" charset="0"/>
                  <a:ea typeface="メイリオ" pitchFamily="50" charset="-128"/>
                </a:rPr>
                <a:t>コンプライアンス</a:t>
              </a:r>
              <a:r>
                <a:rPr lang="ja-JP" altLang="en-US" sz="1200" b="1" spc="100">
                  <a:solidFill>
                    <a:schemeClr val="bg1"/>
                  </a:solidFill>
                  <a:latin typeface="Arial" pitchFamily="34" charset="0"/>
                  <a:ea typeface="メイリオ" pitchFamily="50" charset="-128"/>
                </a:rPr>
                <a:t>・マネージメントプロセス</a:t>
              </a:r>
              <a:endParaRPr lang="ja-JP" altLang="en-US" sz="12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970702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正方形/長方形 180"/>
          <p:cNvSpPr/>
          <p:nvPr/>
        </p:nvSpPr>
        <p:spPr bwMode="auto">
          <a:xfrm>
            <a:off x="257440" y="575734"/>
            <a:ext cx="8957732" cy="1811866"/>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115" name="グループ化 114"/>
          <p:cNvGrpSpPr/>
          <p:nvPr/>
        </p:nvGrpSpPr>
        <p:grpSpPr>
          <a:xfrm>
            <a:off x="3564465" y="2987675"/>
            <a:ext cx="2768601" cy="1625602"/>
            <a:chOff x="3564465" y="2987675"/>
            <a:chExt cx="2768601" cy="1625602"/>
          </a:xfrm>
          <a:effectLst>
            <a:outerShdw blurRad="50800" dist="38100" dir="2700000" algn="tl" rotWithShape="0">
              <a:prstClr val="black">
                <a:alpha val="40000"/>
              </a:prstClr>
            </a:outerShdw>
          </a:effectLst>
        </p:grpSpPr>
        <p:sp>
          <p:nvSpPr>
            <p:cNvPr id="109" name="円/楕円 108"/>
            <p:cNvSpPr/>
            <p:nvPr/>
          </p:nvSpPr>
          <p:spPr bwMode="auto">
            <a:xfrm>
              <a:off x="3564465" y="31993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0" name="円/楕円 109"/>
            <p:cNvSpPr/>
            <p:nvPr/>
          </p:nvSpPr>
          <p:spPr bwMode="auto">
            <a:xfrm>
              <a:off x="4436532" y="2987675"/>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1" name="円/楕円 110"/>
            <p:cNvSpPr/>
            <p:nvPr/>
          </p:nvSpPr>
          <p:spPr bwMode="auto">
            <a:xfrm>
              <a:off x="5325532" y="30977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2" name="円/楕円 111"/>
            <p:cNvSpPr/>
            <p:nvPr/>
          </p:nvSpPr>
          <p:spPr bwMode="auto">
            <a:xfrm>
              <a:off x="4368798" y="3605743"/>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3" name="円/楕円 112"/>
            <p:cNvSpPr/>
            <p:nvPr/>
          </p:nvSpPr>
          <p:spPr bwMode="auto">
            <a:xfrm>
              <a:off x="4969931" y="35295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14" name="円/楕円 113"/>
            <p:cNvSpPr/>
            <p:nvPr/>
          </p:nvSpPr>
          <p:spPr bwMode="auto">
            <a:xfrm>
              <a:off x="3809998" y="3546476"/>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pic>
        <p:nvPicPr>
          <p:cNvPr id="32" name="図 31" descr="1.png"/>
          <p:cNvPicPr>
            <a:picLocks noChangeAspect="1"/>
          </p:cNvPicPr>
          <p:nvPr/>
        </p:nvPicPr>
        <p:blipFill>
          <a:blip r:embed="rId3"/>
          <a:srcRect b="26029"/>
          <a:stretch>
            <a:fillRect/>
          </a:stretch>
        </p:blipFill>
        <p:spPr>
          <a:xfrm>
            <a:off x="6511896" y="2821721"/>
            <a:ext cx="2088899" cy="1545179"/>
          </a:xfrm>
          <a:prstGeom prst="rect">
            <a:avLst/>
          </a:prstGeom>
        </p:spPr>
      </p:pic>
      <p:sp>
        <p:nvSpPr>
          <p:cNvPr id="12" name="タイトル 11"/>
          <p:cNvSpPr>
            <a:spLocks noGrp="1"/>
          </p:cNvSpPr>
          <p:nvPr>
            <p:ph type="title"/>
          </p:nvPr>
        </p:nvSpPr>
        <p:spPr>
          <a:xfrm>
            <a:off x="346370" y="242455"/>
            <a:ext cx="7786257" cy="348557"/>
          </a:xfrm>
        </p:spPr>
        <p:txBody>
          <a:bodyPr/>
          <a:lstStyle/>
          <a:p>
            <a:r>
              <a:rPr lang="en-US" altLang="ja-JP" dirty="0" smtClean="0"/>
              <a:t>1-1 OSS</a:t>
            </a:r>
            <a:r>
              <a:rPr lang="ja-JP" altLang="en-US" dirty="0" smtClean="0"/>
              <a:t>とは</a:t>
            </a:r>
            <a:endParaRPr lang="ja-JP" altLang="en-US" dirty="0"/>
          </a:p>
        </p:txBody>
      </p:sp>
      <p:sp>
        <p:nvSpPr>
          <p:cNvPr id="39" name="Text Box 31"/>
          <p:cNvSpPr txBox="1">
            <a:spLocks noChangeArrowheads="1"/>
          </p:cNvSpPr>
          <p:nvPr/>
        </p:nvSpPr>
        <p:spPr bwMode="gray">
          <a:xfrm>
            <a:off x="1205854" y="2549806"/>
            <a:ext cx="1784484" cy="430887"/>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smtClean="0">
                <a:solidFill>
                  <a:schemeClr val="tx1"/>
                </a:solidFill>
                <a:latin typeface="Arial" pitchFamily="34" charset="0"/>
                <a:ea typeface="メイリオ" pitchFamily="50" charset="-128"/>
              </a:rPr>
              <a:t>ソースコードを</a:t>
            </a:r>
          </a:p>
        </p:txBody>
      </p:sp>
      <p:sp>
        <p:nvSpPr>
          <p:cNvPr id="40" name="Text Box 31"/>
          <p:cNvSpPr txBox="1">
            <a:spLocks noChangeArrowheads="1"/>
          </p:cNvSpPr>
          <p:nvPr/>
        </p:nvSpPr>
        <p:spPr bwMode="gray">
          <a:xfrm>
            <a:off x="3916102" y="2549806"/>
            <a:ext cx="1784484" cy="430887"/>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smtClean="0">
                <a:solidFill>
                  <a:schemeClr val="tx1"/>
                </a:solidFill>
                <a:latin typeface="Arial" pitchFamily="34" charset="0"/>
                <a:ea typeface="メイリオ" pitchFamily="50" charset="-128"/>
              </a:rPr>
              <a:t>無償で公開</a:t>
            </a:r>
          </a:p>
        </p:txBody>
      </p:sp>
      <p:sp>
        <p:nvSpPr>
          <p:cNvPr id="41" name="Text Box 31"/>
          <p:cNvSpPr txBox="1">
            <a:spLocks noChangeArrowheads="1"/>
          </p:cNvSpPr>
          <p:nvPr/>
        </p:nvSpPr>
        <p:spPr bwMode="gray">
          <a:xfrm>
            <a:off x="6243290" y="2534417"/>
            <a:ext cx="2282557" cy="461665"/>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smtClean="0">
                <a:solidFill>
                  <a:schemeClr val="tx1"/>
                </a:solidFill>
                <a:latin typeface="Arial" pitchFamily="34" charset="0"/>
                <a:ea typeface="メイリオ" pitchFamily="50" charset="-128"/>
              </a:rPr>
              <a:t>誰でも改良・再配布</a:t>
            </a:r>
          </a:p>
        </p:txBody>
      </p:sp>
      <p:sp>
        <p:nvSpPr>
          <p:cNvPr id="43" name="Text Box 31"/>
          <p:cNvSpPr txBox="1">
            <a:spLocks noChangeArrowheads="1"/>
          </p:cNvSpPr>
          <p:nvPr/>
        </p:nvSpPr>
        <p:spPr bwMode="gray">
          <a:xfrm>
            <a:off x="178694" y="4621081"/>
            <a:ext cx="7879030" cy="623248"/>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en-US" altLang="ja-JP" sz="1200" spc="100" dirty="0" smtClean="0">
                <a:solidFill>
                  <a:schemeClr val="tx1"/>
                </a:solidFill>
                <a:latin typeface="Arial" pitchFamily="34" charset="0"/>
                <a:ea typeface="メイリオ" pitchFamily="50" charset="-128"/>
              </a:rPr>
              <a:t>※</a:t>
            </a:r>
            <a:r>
              <a:rPr lang="ja-JP" altLang="en-US" sz="1200" spc="100" dirty="0" smtClean="0">
                <a:solidFill>
                  <a:schemeClr val="tx1"/>
                </a:solidFill>
                <a:latin typeface="Arial" pitchFamily="34" charset="0"/>
                <a:ea typeface="メイリオ" pitchFamily="50" charset="-128"/>
              </a:rPr>
              <a:t>無償という点でフリーウェアと混同されることがありますが、フリーウェアは改変のためにソースコードを公開・利用することなどはなく、</a:t>
            </a:r>
            <a:r>
              <a:rPr lang="en-US" altLang="ja-JP" sz="1200" spc="100" dirty="0" smtClean="0">
                <a:solidFill>
                  <a:schemeClr val="tx1"/>
                </a:solidFill>
                <a:latin typeface="Arial" pitchFamily="34" charset="0"/>
                <a:ea typeface="メイリオ" pitchFamily="50" charset="-128"/>
              </a:rPr>
              <a:t>OSS</a:t>
            </a:r>
            <a:r>
              <a:rPr lang="ja-JP" altLang="en-US" sz="1200" spc="100" dirty="0" smtClean="0">
                <a:solidFill>
                  <a:schemeClr val="tx1"/>
                </a:solidFill>
                <a:latin typeface="Arial" pitchFamily="34" charset="0"/>
                <a:ea typeface="メイリオ" pitchFamily="50" charset="-128"/>
              </a:rPr>
              <a:t>とは明確に異なります。</a:t>
            </a:r>
            <a:r>
              <a:rPr lang="ja-JP" altLang="en-US"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SSB</a:t>
            </a:r>
            <a:r>
              <a:rPr lang="ja-JP" altLang="en-US"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統規</a:t>
            </a:r>
            <a:r>
              <a:rPr lang="en-US" altLang="ja-JP"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00-17 </a:t>
            </a:r>
            <a:r>
              <a:rPr lang="ja-JP" altLang="en-US"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のフリーウェアの定義）</a:t>
            </a:r>
            <a:endParaRPr lang="en-US" altLang="ja-JP" sz="80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562405" y="2555525"/>
            <a:ext cx="8347803" cy="419449"/>
            <a:chOff x="637564" y="2547561"/>
            <a:chExt cx="8347803" cy="419449"/>
          </a:xfrm>
        </p:grpSpPr>
        <p:sp>
          <p:nvSpPr>
            <p:cNvPr id="23" name="角丸四角形 22"/>
            <p:cNvSpPr/>
            <p:nvPr/>
          </p:nvSpPr>
          <p:spPr bwMode="auto">
            <a:xfrm>
              <a:off x="637564"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smtClean="0">
                  <a:solidFill>
                    <a:schemeClr val="bg1"/>
                  </a:solidFill>
                  <a:latin typeface="Arial" pitchFamily="34" charset="0"/>
                  <a:ea typeface="メイリオ" pitchFamily="50" charset="-128"/>
                </a:rPr>
                <a:t>ソースコードを</a:t>
              </a:r>
            </a:p>
          </p:txBody>
        </p:sp>
        <p:sp>
          <p:nvSpPr>
            <p:cNvPr id="25" name="角丸四角形 24"/>
            <p:cNvSpPr/>
            <p:nvPr/>
          </p:nvSpPr>
          <p:spPr bwMode="auto">
            <a:xfrm>
              <a:off x="3477616"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smtClean="0">
                  <a:solidFill>
                    <a:schemeClr val="bg1"/>
                  </a:solidFill>
                  <a:latin typeface="Arial" pitchFamily="34" charset="0"/>
                  <a:ea typeface="メイリオ" pitchFamily="50" charset="-128"/>
                </a:rPr>
                <a:t>無償で公開</a:t>
              </a:r>
            </a:p>
          </p:txBody>
        </p:sp>
        <p:sp>
          <p:nvSpPr>
            <p:cNvPr id="26" name="角丸四角形 25"/>
            <p:cNvSpPr/>
            <p:nvPr/>
          </p:nvSpPr>
          <p:spPr bwMode="auto">
            <a:xfrm>
              <a:off x="6317668"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smtClean="0">
                  <a:solidFill>
                    <a:schemeClr val="bg1"/>
                  </a:solidFill>
                  <a:latin typeface="Arial" pitchFamily="34" charset="0"/>
                  <a:ea typeface="メイリオ" pitchFamily="50" charset="-128"/>
                </a:rPr>
                <a:t>誰でも改良・再配布</a:t>
              </a:r>
            </a:p>
          </p:txBody>
        </p:sp>
      </p:grpSp>
      <p:sp>
        <p:nvSpPr>
          <p:cNvPr id="28" name="フローチャート : 書類 27"/>
          <p:cNvSpPr/>
          <p:nvPr/>
        </p:nvSpPr>
        <p:spPr bwMode="auto">
          <a:xfrm>
            <a:off x="658027" y="3271466"/>
            <a:ext cx="2461188" cy="1256229"/>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none" lIns="36000" tIns="0" rIns="36000" bIns="36000" rtlCol="0" anchor="ctr" anchorCtr="0">
            <a:noAutofit/>
          </a:bodyPr>
          <a:lstStyle/>
          <a:p>
            <a:endParaRPr lang="en-US" altLang="ja-JP" sz="1050" b="1" dirty="0" smtClean="0">
              <a:solidFill>
                <a:schemeClr val="tx1">
                  <a:lumMod val="75000"/>
                  <a:lumOff val="25000"/>
                </a:schemeClr>
              </a:solidFill>
              <a:latin typeface="Courier New" pitchFamily="49" charset="0"/>
              <a:ea typeface="メイリオ" pitchFamily="50" charset="-128"/>
              <a:cs typeface="Courier New" pitchFamily="49" charset="0"/>
            </a:endParaRPr>
          </a:p>
          <a:p>
            <a:r>
              <a:rPr lang="en-US" altLang="ja-JP" sz="105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105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105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105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1050" dirty="0">
                <a:solidFill>
                  <a:schemeClr val="tx1"/>
                </a:solidFill>
                <a:latin typeface="Lucida Console" pitchFamily="49" charset="0"/>
              </a:rPr>
              <a:t>“</a:t>
            </a:r>
            <a:r>
              <a:rPr lang="ja-JP" altLang="en-US" sz="1050" dirty="0">
                <a:solidFill>
                  <a:schemeClr val="tx1"/>
                </a:solidFill>
                <a:latin typeface="Lucida Console" pitchFamily="49" charset="0"/>
              </a:rPr>
              <a:t>・・・・・・・・・・・・・</a:t>
            </a:r>
            <a:r>
              <a:rPr lang="en-US" altLang="ja-JP" sz="1050" dirty="0" smtClean="0">
                <a:solidFill>
                  <a:schemeClr val="tx1"/>
                </a:solidFill>
                <a:latin typeface="Lucida Console" pitchFamily="49" charset="0"/>
              </a:rPr>
              <a:t>”</a:t>
            </a:r>
            <a:endParaRPr lang="en-US" altLang="ja-JP" sz="1050" b="1" dirty="0" smtClean="0">
              <a:solidFill>
                <a:schemeClr val="tx1">
                  <a:lumMod val="75000"/>
                  <a:lumOff val="25000"/>
                </a:schemeClr>
              </a:solidFill>
              <a:latin typeface="Courier New" pitchFamily="49" charset="0"/>
              <a:ea typeface="メイリオ" pitchFamily="50" charset="-128"/>
              <a:cs typeface="Courier New" pitchFamily="49" charset="0"/>
            </a:endParaRPr>
          </a:p>
          <a:p>
            <a:pPr algn="ctr"/>
            <a:r>
              <a:rPr lang="ja-JP" altLang="en-US" sz="105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105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29" name="下矢印 28"/>
          <p:cNvSpPr/>
          <p:nvPr/>
        </p:nvSpPr>
        <p:spPr>
          <a:xfrm rot="16200000">
            <a:off x="3099198" y="3452066"/>
            <a:ext cx="396000" cy="540000"/>
          </a:xfrm>
          <a:prstGeom prst="downArrow">
            <a:avLst>
              <a:gd name="adj1" fmla="val 50000"/>
              <a:gd name="adj2" fmla="val 82099"/>
            </a:avLst>
          </a:prstGeom>
          <a:solidFill>
            <a:srgbClr val="F2B84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2" name="グループ化 151"/>
          <p:cNvGrpSpPr/>
          <p:nvPr/>
        </p:nvGrpSpPr>
        <p:grpSpPr>
          <a:xfrm>
            <a:off x="5378944" y="3038741"/>
            <a:ext cx="507734" cy="507734"/>
            <a:chOff x="2271677" y="5019941"/>
            <a:chExt cx="769122" cy="769122"/>
          </a:xfrm>
        </p:grpSpPr>
        <p:sp>
          <p:nvSpPr>
            <p:cNvPr id="146" name="円/楕円 145"/>
            <p:cNvSpPr/>
            <p:nvPr/>
          </p:nvSpPr>
          <p:spPr bwMode="auto">
            <a:xfrm>
              <a:off x="2271677" y="5019941"/>
              <a:ext cx="769122" cy="76912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150" name="グループ化 149"/>
            <p:cNvGrpSpPr/>
            <p:nvPr/>
          </p:nvGrpSpPr>
          <p:grpSpPr>
            <a:xfrm rot="2700000">
              <a:off x="2587994" y="5293923"/>
              <a:ext cx="221159" cy="221159"/>
              <a:chOff x="-508000" y="3310464"/>
              <a:chExt cx="406400" cy="406400"/>
            </a:xfrm>
          </p:grpSpPr>
          <p:cxnSp>
            <p:nvCxnSpPr>
              <p:cNvPr id="148" name="直線コネクタ 147"/>
              <p:cNvCxnSpPr/>
              <p:nvPr/>
            </p:nvCxnSpPr>
            <p:spPr bwMode="auto">
              <a:xfrm rot="16200000" flipH="1">
                <a:off x="-711200" y="3513664"/>
                <a:ext cx="406400" cy="0"/>
              </a:xfrm>
              <a:prstGeom prst="line">
                <a:avLst/>
              </a:prstGeom>
              <a:noFill/>
              <a:ln w="19050" cap="flat" cmpd="sng" algn="ctr">
                <a:solidFill>
                  <a:schemeClr val="bg1"/>
                </a:solidFill>
                <a:prstDash val="solid"/>
                <a:round/>
                <a:headEnd type="oval" w="med" len="med"/>
                <a:tailEnd type="oval" w="med" len="med"/>
              </a:ln>
              <a:effectLst/>
            </p:spPr>
          </p:cxnSp>
          <p:cxnSp>
            <p:nvCxnSpPr>
              <p:cNvPr id="149" name="直線コネクタ 148"/>
              <p:cNvCxnSpPr/>
              <p:nvPr/>
            </p:nvCxnSpPr>
            <p:spPr bwMode="auto">
              <a:xfrm flipH="1">
                <a:off x="-508000" y="3708399"/>
                <a:ext cx="406400" cy="0"/>
              </a:xfrm>
              <a:prstGeom prst="line">
                <a:avLst/>
              </a:prstGeom>
              <a:noFill/>
              <a:ln w="19050" cap="flat" cmpd="sng" algn="ctr">
                <a:solidFill>
                  <a:schemeClr val="bg1"/>
                </a:solidFill>
                <a:prstDash val="solid"/>
                <a:round/>
                <a:headEnd type="oval" w="med" len="med"/>
                <a:tailEnd type="oval" w="med" len="med"/>
              </a:ln>
              <a:effectLst/>
            </p:spPr>
          </p:cxnSp>
        </p:grpSp>
      </p:grpSp>
      <p:sp>
        <p:nvSpPr>
          <p:cNvPr id="178" name="下矢印 177"/>
          <p:cNvSpPr/>
          <p:nvPr/>
        </p:nvSpPr>
        <p:spPr>
          <a:xfrm rot="16200000">
            <a:off x="6414188" y="3452066"/>
            <a:ext cx="396000" cy="540000"/>
          </a:xfrm>
          <a:prstGeom prst="downArrow">
            <a:avLst>
              <a:gd name="adj1" fmla="val 50000"/>
              <a:gd name="adj2" fmla="val 82099"/>
            </a:avLst>
          </a:prstGeom>
          <a:solidFill>
            <a:srgbClr val="F2B84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Text Box 31"/>
          <p:cNvSpPr txBox="1">
            <a:spLocks noChangeArrowheads="1"/>
          </p:cNvSpPr>
          <p:nvPr/>
        </p:nvSpPr>
        <p:spPr bwMode="gray">
          <a:xfrm>
            <a:off x="376422" y="762001"/>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（オープン・ソース・ソフトウェア）</a:t>
            </a:r>
            <a:r>
              <a:rPr lang="ja-JP" altLang="en-US" sz="1600" b="1" spc="100" dirty="0" smtClean="0">
                <a:solidFill>
                  <a:schemeClr val="tx1">
                    <a:lumMod val="75000"/>
                    <a:lumOff val="25000"/>
                  </a:schemeClr>
                </a:solidFill>
                <a:latin typeface="Arial" pitchFamily="34" charset="0"/>
                <a:ea typeface="メイリオ" pitchFamily="50" charset="-128"/>
              </a:rPr>
              <a:t>とは、ソフトウェアの設計図にあたるソースコードを、インターネットなどを通じて無償で公開し、誰でもそのソフトウェアの改良、再配布が行えるようにすること、また、そのようなソフトウェアを言います。</a:t>
            </a:r>
            <a:endParaRPr lang="en-US" altLang="ja-JP" sz="1600" b="1" spc="100" dirty="0" smtClean="0">
              <a:solidFill>
                <a:schemeClr val="tx1">
                  <a:lumMod val="75000"/>
                  <a:lumOff val="25000"/>
                </a:schemeClr>
              </a:solidFill>
              <a:latin typeface="Arial" pitchFamily="34" charset="0"/>
              <a:ea typeface="メイリオ" pitchFamily="50" charset="-128"/>
            </a:endParaRPr>
          </a:p>
          <a:p>
            <a:pPr algn="r">
              <a:lnSpc>
                <a:spcPct val="15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 </a:t>
            </a:r>
            <a:r>
              <a:rPr lang="en-US" altLang="ja-JP" sz="1200" b="1" spc="100" dirty="0" smtClean="0">
                <a:solidFill>
                  <a:schemeClr val="tx1">
                    <a:lumMod val="75000"/>
                    <a:lumOff val="25000"/>
                  </a:schemeClr>
                </a:solidFill>
                <a:latin typeface="Arial" pitchFamily="34" charset="0"/>
                <a:ea typeface="メイリオ" pitchFamily="50" charset="-128"/>
              </a:rPr>
              <a:t>IT</a:t>
            </a:r>
            <a:r>
              <a:rPr lang="ja-JP" altLang="en-US" sz="1200" b="1" spc="100" dirty="0" smtClean="0">
                <a:solidFill>
                  <a:schemeClr val="tx1">
                    <a:lumMod val="75000"/>
                    <a:lumOff val="25000"/>
                  </a:schemeClr>
                </a:solidFill>
                <a:latin typeface="Arial" pitchFamily="34" charset="0"/>
                <a:ea typeface="メイリオ" pitchFamily="50" charset="-128"/>
              </a:rPr>
              <a:t>用語辞典 </a:t>
            </a:r>
            <a:r>
              <a:rPr lang="en-US" altLang="ja-JP" sz="1200" b="1" spc="100" dirty="0" smtClean="0">
                <a:solidFill>
                  <a:schemeClr val="tx1">
                    <a:lumMod val="75000"/>
                    <a:lumOff val="25000"/>
                  </a:schemeClr>
                </a:solidFill>
                <a:latin typeface="Arial" pitchFamily="34" charset="0"/>
                <a:ea typeface="メイリオ" pitchFamily="50" charset="-128"/>
              </a:rPr>
              <a:t>e-Words</a:t>
            </a:r>
            <a:r>
              <a:rPr lang="ja-JP" altLang="en-US" sz="1200" b="1" spc="100" dirty="0" smtClean="0">
                <a:solidFill>
                  <a:schemeClr val="tx1">
                    <a:lumMod val="75000"/>
                    <a:lumOff val="25000"/>
                  </a:schemeClr>
                </a:solidFill>
                <a:latin typeface="Arial" pitchFamily="34" charset="0"/>
                <a:ea typeface="メイリオ" pitchFamily="50" charset="-128"/>
              </a:rPr>
              <a:t>上の</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の定義）</a:t>
            </a:r>
          </a:p>
          <a:p>
            <a:pPr>
              <a:lnSpc>
                <a:spcPct val="150000"/>
              </a:lnSpc>
              <a:buClr>
                <a:srgbClr val="C00000"/>
              </a:buClr>
              <a:defRPr/>
            </a:pPr>
            <a:endParaRPr lang="en-US" altLang="ja-JP" sz="1600" b="1" spc="100" dirty="0" smtClean="0">
              <a:solidFill>
                <a:schemeClr val="tx1">
                  <a:lumMod val="75000"/>
                  <a:lumOff val="25000"/>
                </a:schemeClr>
              </a:solidFill>
              <a:latin typeface="Arial" pitchFamily="34" charset="0"/>
              <a:ea typeface="メイリオ" pitchFamily="50" charset="-128"/>
            </a:endParaRPr>
          </a:p>
        </p:txBody>
      </p:sp>
      <p:cxnSp>
        <p:nvCxnSpPr>
          <p:cNvPr id="183" name="直線コネクタ 18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84" name="直線コネクタ 183"/>
          <p:cNvCxnSpPr/>
          <p:nvPr/>
        </p:nvCxnSpPr>
        <p:spPr bwMode="auto">
          <a:xfrm>
            <a:off x="350573" y="2319868"/>
            <a:ext cx="8771467" cy="0"/>
          </a:xfrm>
          <a:prstGeom prst="line">
            <a:avLst/>
          </a:prstGeom>
          <a:noFill/>
          <a:ln w="19050" cap="flat" cmpd="sng" algn="ctr">
            <a:solidFill>
              <a:schemeClr val="bg1"/>
            </a:solidFill>
            <a:prstDash val="dash"/>
            <a:round/>
            <a:headEnd type="none" w="med" len="med"/>
            <a:tailEnd type="none" w="med" len="med"/>
          </a:ln>
          <a:effectLst/>
        </p:spPr>
      </p:cxnSp>
      <p:sp>
        <p:nvSpPr>
          <p:cNvPr id="315" name="円/楕円 314"/>
          <p:cNvSpPr/>
          <p:nvPr/>
        </p:nvSpPr>
        <p:spPr bwMode="auto">
          <a:xfrm>
            <a:off x="3987801" y="3772732"/>
            <a:ext cx="579135" cy="579135"/>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16" name="円/楕円 315"/>
          <p:cNvSpPr/>
          <p:nvPr/>
        </p:nvSpPr>
        <p:spPr bwMode="auto">
          <a:xfrm>
            <a:off x="4250267" y="3171599"/>
            <a:ext cx="579135" cy="579135"/>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17" name="円/楕円 316"/>
          <p:cNvSpPr/>
          <p:nvPr/>
        </p:nvSpPr>
        <p:spPr bwMode="auto">
          <a:xfrm>
            <a:off x="4953002" y="3205466"/>
            <a:ext cx="384402" cy="384402"/>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18" name="円/楕円 317"/>
          <p:cNvSpPr/>
          <p:nvPr/>
        </p:nvSpPr>
        <p:spPr bwMode="auto">
          <a:xfrm>
            <a:off x="4893735" y="3959000"/>
            <a:ext cx="384402" cy="384402"/>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19" name="グループ化 318"/>
          <p:cNvGrpSpPr/>
          <p:nvPr/>
        </p:nvGrpSpPr>
        <p:grpSpPr>
          <a:xfrm>
            <a:off x="5139267" y="3925132"/>
            <a:ext cx="579135" cy="579135"/>
            <a:chOff x="-1394390" y="4638941"/>
            <a:chExt cx="769122" cy="769122"/>
          </a:xfrm>
        </p:grpSpPr>
        <p:sp>
          <p:nvSpPr>
            <p:cNvPr id="320" name="円/楕円 319"/>
            <p:cNvSpPr/>
            <p:nvPr/>
          </p:nvSpPr>
          <p:spPr bwMode="auto">
            <a:xfrm>
              <a:off x="-1394390" y="4638941"/>
              <a:ext cx="769122" cy="76912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21" name="グループ化 92"/>
            <p:cNvGrpSpPr/>
            <p:nvPr/>
          </p:nvGrpSpPr>
          <p:grpSpPr>
            <a:xfrm rot="797002">
              <a:off x="-1127509" y="4884179"/>
              <a:ext cx="407532" cy="407532"/>
              <a:chOff x="8012628" y="3555050"/>
              <a:chExt cx="2172066" cy="2172066"/>
            </a:xfrm>
            <a:solidFill>
              <a:schemeClr val="bg1"/>
            </a:solidFill>
          </p:grpSpPr>
          <p:sp>
            <p:nvSpPr>
              <p:cNvPr id="336" name="ドーナツ 335"/>
              <p:cNvSpPr/>
              <p:nvPr/>
            </p:nvSpPr>
            <p:spPr bwMode="auto">
              <a:xfrm>
                <a:off x="8226990" y="3769412"/>
                <a:ext cx="1743342" cy="1743342"/>
              </a:xfrm>
              <a:prstGeom prst="donu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37" name="グループ化 79"/>
              <p:cNvGrpSpPr/>
              <p:nvPr/>
            </p:nvGrpSpPr>
            <p:grpSpPr>
              <a:xfrm>
                <a:off x="8906381" y="3555050"/>
                <a:ext cx="384560" cy="2172066"/>
                <a:chOff x="8931781" y="3555050"/>
                <a:chExt cx="384560" cy="2172066"/>
              </a:xfrm>
              <a:grpFill/>
            </p:grpSpPr>
            <p:sp>
              <p:nvSpPr>
                <p:cNvPr id="347" name="正方形/長方形 346"/>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48" name="正方形/長方形 347"/>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38" name="グループ化 80"/>
              <p:cNvGrpSpPr/>
              <p:nvPr/>
            </p:nvGrpSpPr>
            <p:grpSpPr>
              <a:xfrm rot="2700000">
                <a:off x="8906381" y="3555050"/>
                <a:ext cx="384560" cy="2172066"/>
                <a:chOff x="8931781" y="3555050"/>
                <a:chExt cx="384560" cy="2172066"/>
              </a:xfrm>
              <a:grpFill/>
            </p:grpSpPr>
            <p:sp>
              <p:nvSpPr>
                <p:cNvPr id="345" name="正方形/長方形 344"/>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46" name="正方形/長方形 345"/>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39" name="グループ化 83"/>
              <p:cNvGrpSpPr/>
              <p:nvPr/>
            </p:nvGrpSpPr>
            <p:grpSpPr>
              <a:xfrm rot="5121366">
                <a:off x="8906381" y="3555050"/>
                <a:ext cx="384560" cy="2172066"/>
                <a:chOff x="8931781" y="3555050"/>
                <a:chExt cx="384560" cy="2172066"/>
              </a:xfrm>
              <a:grpFill/>
            </p:grpSpPr>
            <p:sp>
              <p:nvSpPr>
                <p:cNvPr id="343" name="正方形/長方形 342"/>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44" name="正方形/長方形 343"/>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40" name="グループ化 89"/>
              <p:cNvGrpSpPr/>
              <p:nvPr/>
            </p:nvGrpSpPr>
            <p:grpSpPr>
              <a:xfrm rot="18900000" flipH="1">
                <a:off x="8906381" y="3555050"/>
                <a:ext cx="384560" cy="2172066"/>
                <a:chOff x="8931781" y="3555050"/>
                <a:chExt cx="384560" cy="2172066"/>
              </a:xfrm>
              <a:grpFill/>
            </p:grpSpPr>
            <p:sp>
              <p:nvSpPr>
                <p:cNvPr id="341" name="正方形/長方形 340"/>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42" name="正方形/長方形 341"/>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322" name="グループ化 93"/>
            <p:cNvGrpSpPr/>
            <p:nvPr/>
          </p:nvGrpSpPr>
          <p:grpSpPr>
            <a:xfrm>
              <a:off x="-1261535" y="4763302"/>
              <a:ext cx="229646" cy="229646"/>
              <a:chOff x="8012628" y="3555050"/>
              <a:chExt cx="2172066" cy="2172066"/>
            </a:xfrm>
            <a:solidFill>
              <a:schemeClr val="bg1"/>
            </a:solidFill>
          </p:grpSpPr>
          <p:sp>
            <p:nvSpPr>
              <p:cNvPr id="323" name="ドーナツ 322"/>
              <p:cNvSpPr/>
              <p:nvPr/>
            </p:nvSpPr>
            <p:spPr bwMode="auto">
              <a:xfrm>
                <a:off x="8226990" y="3769412"/>
                <a:ext cx="1743342" cy="1743342"/>
              </a:xfrm>
              <a:prstGeom prst="donu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24" name="グループ化 79"/>
              <p:cNvGrpSpPr/>
              <p:nvPr/>
            </p:nvGrpSpPr>
            <p:grpSpPr>
              <a:xfrm>
                <a:off x="8906381" y="3555050"/>
                <a:ext cx="384560" cy="2172066"/>
                <a:chOff x="8931781" y="3555050"/>
                <a:chExt cx="384560" cy="2172066"/>
              </a:xfrm>
              <a:grpFill/>
            </p:grpSpPr>
            <p:sp>
              <p:nvSpPr>
                <p:cNvPr id="334" name="正方形/長方形 333"/>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35" name="正方形/長方形 334"/>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25" name="グループ化 80"/>
              <p:cNvGrpSpPr/>
              <p:nvPr/>
            </p:nvGrpSpPr>
            <p:grpSpPr>
              <a:xfrm rot="2700000">
                <a:off x="8906381" y="3555050"/>
                <a:ext cx="384560" cy="2172066"/>
                <a:chOff x="8931781" y="3555050"/>
                <a:chExt cx="384560" cy="2172066"/>
              </a:xfrm>
              <a:grpFill/>
            </p:grpSpPr>
            <p:sp>
              <p:nvSpPr>
                <p:cNvPr id="332" name="正方形/長方形 331"/>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33" name="正方形/長方形 332"/>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26" name="グループ化 83"/>
              <p:cNvGrpSpPr/>
              <p:nvPr/>
            </p:nvGrpSpPr>
            <p:grpSpPr>
              <a:xfrm rot="5121366">
                <a:off x="8906381" y="3555050"/>
                <a:ext cx="384560" cy="2172066"/>
                <a:chOff x="8931781" y="3555050"/>
                <a:chExt cx="384560" cy="2172066"/>
              </a:xfrm>
              <a:grpFill/>
            </p:grpSpPr>
            <p:sp>
              <p:nvSpPr>
                <p:cNvPr id="330" name="正方形/長方形 329"/>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31" name="正方形/長方形 330"/>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27" name="グループ化 89"/>
              <p:cNvGrpSpPr/>
              <p:nvPr/>
            </p:nvGrpSpPr>
            <p:grpSpPr>
              <a:xfrm rot="18900000" flipH="1">
                <a:off x="8906381" y="3555050"/>
                <a:ext cx="384560" cy="2172066"/>
                <a:chOff x="8931781" y="3555050"/>
                <a:chExt cx="384560" cy="2172066"/>
              </a:xfrm>
              <a:grpFill/>
            </p:grpSpPr>
            <p:sp>
              <p:nvSpPr>
                <p:cNvPr id="328" name="正方形/長方形 327"/>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29" name="正方形/長方形 328"/>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grpSp>
      <p:grpSp>
        <p:nvGrpSpPr>
          <p:cNvPr id="349" name="グループ化 348"/>
          <p:cNvGrpSpPr/>
          <p:nvPr/>
        </p:nvGrpSpPr>
        <p:grpSpPr>
          <a:xfrm>
            <a:off x="4140199" y="3042514"/>
            <a:ext cx="491068" cy="491068"/>
            <a:chOff x="3877732" y="3956915"/>
            <a:chExt cx="745068" cy="745068"/>
          </a:xfrm>
        </p:grpSpPr>
        <p:sp>
          <p:nvSpPr>
            <p:cNvPr id="350" name="円/楕円 349"/>
            <p:cNvSpPr/>
            <p:nvPr/>
          </p:nvSpPr>
          <p:spPr bwMode="auto">
            <a:xfrm>
              <a:off x="3877732" y="3956915"/>
              <a:ext cx="745068" cy="745068"/>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51" name="グループ化 168"/>
            <p:cNvGrpSpPr/>
            <p:nvPr/>
          </p:nvGrpSpPr>
          <p:grpSpPr>
            <a:xfrm>
              <a:off x="3964975" y="4054804"/>
              <a:ext cx="570582" cy="549291"/>
              <a:chOff x="228598" y="609599"/>
              <a:chExt cx="1134535" cy="1092200"/>
            </a:xfrm>
          </p:grpSpPr>
          <p:sp>
            <p:nvSpPr>
              <p:cNvPr id="352" name="円/楕円 351"/>
              <p:cNvSpPr/>
              <p:nvPr/>
            </p:nvSpPr>
            <p:spPr bwMode="auto">
              <a:xfrm>
                <a:off x="228598" y="609599"/>
                <a:ext cx="1092200" cy="1092200"/>
              </a:xfrm>
              <a:prstGeom prst="ellipse">
                <a:avLst/>
              </a:prstGeom>
              <a:solidFill>
                <a:srgbClr val="FFFFFF">
                  <a:alpha val="38039"/>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53" name="フリーフォーム 352"/>
              <p:cNvSpPr/>
              <p:nvPr/>
            </p:nvSpPr>
            <p:spPr bwMode="auto">
              <a:xfrm>
                <a:off x="236483" y="736380"/>
                <a:ext cx="446432" cy="308335"/>
              </a:xfrm>
              <a:custGeom>
                <a:avLst/>
                <a:gdLst>
                  <a:gd name="connsiteX0" fmla="*/ 195317 w 446432"/>
                  <a:gd name="connsiteY0" fmla="*/ 8687 h 308335"/>
                  <a:gd name="connsiteX1" fmla="*/ 432384 w 446432"/>
                  <a:gd name="connsiteY1" fmla="*/ 17153 h 308335"/>
                  <a:gd name="connsiteX2" fmla="*/ 423917 w 446432"/>
                  <a:gd name="connsiteY2" fmla="*/ 59487 h 308335"/>
                  <a:gd name="connsiteX3" fmla="*/ 364650 w 446432"/>
                  <a:gd name="connsiteY3" fmla="*/ 84887 h 308335"/>
                  <a:gd name="connsiteX4" fmla="*/ 339250 w 446432"/>
                  <a:gd name="connsiteY4" fmla="*/ 101820 h 308335"/>
                  <a:gd name="connsiteX5" fmla="*/ 330784 w 446432"/>
                  <a:gd name="connsiteY5" fmla="*/ 127220 h 308335"/>
                  <a:gd name="connsiteX6" fmla="*/ 313850 w 446432"/>
                  <a:gd name="connsiteY6" fmla="*/ 144153 h 308335"/>
                  <a:gd name="connsiteX7" fmla="*/ 305384 w 446432"/>
                  <a:gd name="connsiteY7" fmla="*/ 169553 h 308335"/>
                  <a:gd name="connsiteX8" fmla="*/ 288450 w 446432"/>
                  <a:gd name="connsiteY8" fmla="*/ 186487 h 308335"/>
                  <a:gd name="connsiteX9" fmla="*/ 271517 w 446432"/>
                  <a:gd name="connsiteY9" fmla="*/ 211887 h 308335"/>
                  <a:gd name="connsiteX10" fmla="*/ 212250 w 446432"/>
                  <a:gd name="connsiteY10" fmla="*/ 254220 h 308335"/>
                  <a:gd name="connsiteX11" fmla="*/ 203784 w 446432"/>
                  <a:gd name="connsiteY11" fmla="*/ 279620 h 308335"/>
                  <a:gd name="connsiteX12" fmla="*/ 178384 w 446432"/>
                  <a:gd name="connsiteY12" fmla="*/ 288087 h 308335"/>
                  <a:gd name="connsiteX13" fmla="*/ 42917 w 446432"/>
                  <a:gd name="connsiteY13" fmla="*/ 296553 h 308335"/>
                  <a:gd name="connsiteX14" fmla="*/ 17517 w 446432"/>
                  <a:gd name="connsiteY14" fmla="*/ 305020 h 308335"/>
                  <a:gd name="connsiteX15" fmla="*/ 584 w 446432"/>
                  <a:gd name="connsiteY15" fmla="*/ 279620 h 308335"/>
                  <a:gd name="connsiteX16" fmla="*/ 17517 w 446432"/>
                  <a:gd name="connsiteY16" fmla="*/ 186487 h 308335"/>
                  <a:gd name="connsiteX17" fmla="*/ 34450 w 446432"/>
                  <a:gd name="connsiteY17" fmla="*/ 169553 h 308335"/>
                  <a:gd name="connsiteX18" fmla="*/ 51384 w 446432"/>
                  <a:gd name="connsiteY18" fmla="*/ 118753 h 308335"/>
                  <a:gd name="connsiteX19" fmla="*/ 76784 w 446432"/>
                  <a:gd name="connsiteY19" fmla="*/ 76420 h 308335"/>
                  <a:gd name="connsiteX20" fmla="*/ 102184 w 446432"/>
                  <a:gd name="connsiteY20" fmla="*/ 67953 h 308335"/>
                  <a:gd name="connsiteX21" fmla="*/ 119117 w 446432"/>
                  <a:gd name="connsiteY21" fmla="*/ 42553 h 308335"/>
                  <a:gd name="connsiteX22" fmla="*/ 169917 w 446432"/>
                  <a:gd name="connsiteY22" fmla="*/ 17153 h 308335"/>
                  <a:gd name="connsiteX23" fmla="*/ 195317 w 446432"/>
                  <a:gd name="connsiteY23" fmla="*/ 8687 h 3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432" h="308335">
                    <a:moveTo>
                      <a:pt x="195317" y="8687"/>
                    </a:moveTo>
                    <a:cubicBezTo>
                      <a:pt x="239061" y="8687"/>
                      <a:pt x="355194" y="0"/>
                      <a:pt x="432384" y="17153"/>
                    </a:cubicBezTo>
                    <a:cubicBezTo>
                      <a:pt x="446432" y="20275"/>
                      <a:pt x="431057" y="46992"/>
                      <a:pt x="423917" y="59487"/>
                    </a:cubicBezTo>
                    <a:cubicBezTo>
                      <a:pt x="414172" y="76540"/>
                      <a:pt x="379414" y="81196"/>
                      <a:pt x="364650" y="84887"/>
                    </a:cubicBezTo>
                    <a:cubicBezTo>
                      <a:pt x="356183" y="90531"/>
                      <a:pt x="345607" y="93874"/>
                      <a:pt x="339250" y="101820"/>
                    </a:cubicBezTo>
                    <a:cubicBezTo>
                      <a:pt x="333675" y="108789"/>
                      <a:pt x="335376" y="119567"/>
                      <a:pt x="330784" y="127220"/>
                    </a:cubicBezTo>
                    <a:cubicBezTo>
                      <a:pt x="326677" y="134065"/>
                      <a:pt x="319495" y="138509"/>
                      <a:pt x="313850" y="144153"/>
                    </a:cubicBezTo>
                    <a:cubicBezTo>
                      <a:pt x="311028" y="152620"/>
                      <a:pt x="309976" y="161900"/>
                      <a:pt x="305384" y="169553"/>
                    </a:cubicBezTo>
                    <a:cubicBezTo>
                      <a:pt x="301277" y="176398"/>
                      <a:pt x="293437" y="180253"/>
                      <a:pt x="288450" y="186487"/>
                    </a:cubicBezTo>
                    <a:cubicBezTo>
                      <a:pt x="282093" y="194433"/>
                      <a:pt x="278712" y="204692"/>
                      <a:pt x="271517" y="211887"/>
                    </a:cubicBezTo>
                    <a:cubicBezTo>
                      <a:pt x="261015" y="222389"/>
                      <a:pt x="226673" y="244605"/>
                      <a:pt x="212250" y="254220"/>
                    </a:cubicBezTo>
                    <a:cubicBezTo>
                      <a:pt x="209428" y="262687"/>
                      <a:pt x="210095" y="273309"/>
                      <a:pt x="203784" y="279620"/>
                    </a:cubicBezTo>
                    <a:cubicBezTo>
                      <a:pt x="197473" y="285931"/>
                      <a:pt x="187260" y="287153"/>
                      <a:pt x="178384" y="288087"/>
                    </a:cubicBezTo>
                    <a:cubicBezTo>
                      <a:pt x="133389" y="292823"/>
                      <a:pt x="88073" y="293731"/>
                      <a:pt x="42917" y="296553"/>
                    </a:cubicBezTo>
                    <a:cubicBezTo>
                      <a:pt x="34450" y="299375"/>
                      <a:pt x="25803" y="308335"/>
                      <a:pt x="17517" y="305020"/>
                    </a:cubicBezTo>
                    <a:cubicBezTo>
                      <a:pt x="8069" y="301241"/>
                      <a:pt x="1505" y="289754"/>
                      <a:pt x="584" y="279620"/>
                    </a:cubicBezTo>
                    <a:cubicBezTo>
                      <a:pt x="0" y="273196"/>
                      <a:pt x="5838" y="205952"/>
                      <a:pt x="17517" y="186487"/>
                    </a:cubicBezTo>
                    <a:cubicBezTo>
                      <a:pt x="21624" y="179642"/>
                      <a:pt x="28806" y="175198"/>
                      <a:pt x="34450" y="169553"/>
                    </a:cubicBezTo>
                    <a:lnTo>
                      <a:pt x="51384" y="118753"/>
                    </a:lnTo>
                    <a:cubicBezTo>
                      <a:pt x="58044" y="98772"/>
                      <a:pt x="57412" y="88043"/>
                      <a:pt x="76784" y="76420"/>
                    </a:cubicBezTo>
                    <a:cubicBezTo>
                      <a:pt x="84437" y="71828"/>
                      <a:pt x="93717" y="70775"/>
                      <a:pt x="102184" y="67953"/>
                    </a:cubicBezTo>
                    <a:cubicBezTo>
                      <a:pt x="107828" y="59486"/>
                      <a:pt x="111922" y="49748"/>
                      <a:pt x="119117" y="42553"/>
                    </a:cubicBezTo>
                    <a:cubicBezTo>
                      <a:pt x="132912" y="28758"/>
                      <a:pt x="151555" y="21744"/>
                      <a:pt x="169917" y="17153"/>
                    </a:cubicBezTo>
                    <a:cubicBezTo>
                      <a:pt x="172655" y="16468"/>
                      <a:pt x="151573" y="8687"/>
                      <a:pt x="195317" y="8687"/>
                    </a:cubicBezTo>
                    <a:close/>
                  </a:path>
                </a:pathLst>
              </a:cu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54" name="フリーフォーム 353"/>
              <p:cNvSpPr/>
              <p:nvPr/>
            </p:nvSpPr>
            <p:spPr bwMode="auto">
              <a:xfrm>
                <a:off x="866306" y="694267"/>
                <a:ext cx="496827" cy="894550"/>
              </a:xfrm>
              <a:custGeom>
                <a:avLst/>
                <a:gdLst>
                  <a:gd name="connsiteX0" fmla="*/ 234361 w 496827"/>
                  <a:gd name="connsiteY0" fmla="*/ 0 h 894550"/>
                  <a:gd name="connsiteX1" fmla="*/ 208961 w 496827"/>
                  <a:gd name="connsiteY1" fmla="*/ 16933 h 894550"/>
                  <a:gd name="connsiteX2" fmla="*/ 200494 w 496827"/>
                  <a:gd name="connsiteY2" fmla="*/ 42333 h 894550"/>
                  <a:gd name="connsiteX3" fmla="*/ 166627 w 496827"/>
                  <a:gd name="connsiteY3" fmla="*/ 84666 h 894550"/>
                  <a:gd name="connsiteX4" fmla="*/ 158161 w 496827"/>
                  <a:gd name="connsiteY4" fmla="*/ 127000 h 894550"/>
                  <a:gd name="connsiteX5" fmla="*/ 132761 w 496827"/>
                  <a:gd name="connsiteY5" fmla="*/ 254000 h 894550"/>
                  <a:gd name="connsiteX6" fmla="*/ 107361 w 496827"/>
                  <a:gd name="connsiteY6" fmla="*/ 304800 h 894550"/>
                  <a:gd name="connsiteX7" fmla="*/ 98894 w 496827"/>
                  <a:gd name="connsiteY7" fmla="*/ 330200 h 894550"/>
                  <a:gd name="connsiteX8" fmla="*/ 90427 w 496827"/>
                  <a:gd name="connsiteY8" fmla="*/ 389466 h 894550"/>
                  <a:gd name="connsiteX9" fmla="*/ 81961 w 496827"/>
                  <a:gd name="connsiteY9" fmla="*/ 414866 h 894550"/>
                  <a:gd name="connsiteX10" fmla="*/ 31161 w 496827"/>
                  <a:gd name="connsiteY10" fmla="*/ 431800 h 894550"/>
                  <a:gd name="connsiteX11" fmla="*/ 14227 w 496827"/>
                  <a:gd name="connsiteY11" fmla="*/ 448733 h 894550"/>
                  <a:gd name="connsiteX12" fmla="*/ 5761 w 496827"/>
                  <a:gd name="connsiteY12" fmla="*/ 474133 h 894550"/>
                  <a:gd name="connsiteX13" fmla="*/ 31161 w 496827"/>
                  <a:gd name="connsiteY13" fmla="*/ 592666 h 894550"/>
                  <a:gd name="connsiteX14" fmla="*/ 48094 w 496827"/>
                  <a:gd name="connsiteY14" fmla="*/ 609600 h 894550"/>
                  <a:gd name="connsiteX15" fmla="*/ 73494 w 496827"/>
                  <a:gd name="connsiteY15" fmla="*/ 618066 h 894550"/>
                  <a:gd name="connsiteX16" fmla="*/ 115827 w 496827"/>
                  <a:gd name="connsiteY16" fmla="*/ 643466 h 894550"/>
                  <a:gd name="connsiteX17" fmla="*/ 158161 w 496827"/>
                  <a:gd name="connsiteY17" fmla="*/ 677333 h 894550"/>
                  <a:gd name="connsiteX18" fmla="*/ 183561 w 496827"/>
                  <a:gd name="connsiteY18" fmla="*/ 694266 h 894550"/>
                  <a:gd name="connsiteX19" fmla="*/ 192027 w 496827"/>
                  <a:gd name="connsiteY19" fmla="*/ 719666 h 894550"/>
                  <a:gd name="connsiteX20" fmla="*/ 242827 w 496827"/>
                  <a:gd name="connsiteY20" fmla="*/ 787400 h 894550"/>
                  <a:gd name="connsiteX21" fmla="*/ 251294 w 496827"/>
                  <a:gd name="connsiteY21" fmla="*/ 812800 h 894550"/>
                  <a:gd name="connsiteX22" fmla="*/ 268227 w 496827"/>
                  <a:gd name="connsiteY22" fmla="*/ 880533 h 894550"/>
                  <a:gd name="connsiteX23" fmla="*/ 293627 w 496827"/>
                  <a:gd name="connsiteY23" fmla="*/ 872066 h 894550"/>
                  <a:gd name="connsiteX24" fmla="*/ 344427 w 496827"/>
                  <a:gd name="connsiteY24" fmla="*/ 804333 h 894550"/>
                  <a:gd name="connsiteX25" fmla="*/ 361361 w 496827"/>
                  <a:gd name="connsiteY25" fmla="*/ 753533 h 894550"/>
                  <a:gd name="connsiteX26" fmla="*/ 369827 w 496827"/>
                  <a:gd name="connsiteY26" fmla="*/ 618066 h 894550"/>
                  <a:gd name="connsiteX27" fmla="*/ 403694 w 496827"/>
                  <a:gd name="connsiteY27" fmla="*/ 609600 h 894550"/>
                  <a:gd name="connsiteX28" fmla="*/ 454494 w 496827"/>
                  <a:gd name="connsiteY28" fmla="*/ 550333 h 894550"/>
                  <a:gd name="connsiteX29" fmla="*/ 446027 w 496827"/>
                  <a:gd name="connsiteY29" fmla="*/ 440266 h 894550"/>
                  <a:gd name="connsiteX30" fmla="*/ 310561 w 496827"/>
                  <a:gd name="connsiteY30" fmla="*/ 431800 h 894550"/>
                  <a:gd name="connsiteX31" fmla="*/ 293627 w 496827"/>
                  <a:gd name="connsiteY31" fmla="*/ 414866 h 894550"/>
                  <a:gd name="connsiteX32" fmla="*/ 242827 w 496827"/>
                  <a:gd name="connsiteY32" fmla="*/ 381000 h 894550"/>
                  <a:gd name="connsiteX33" fmla="*/ 234361 w 496827"/>
                  <a:gd name="connsiteY33" fmla="*/ 338666 h 894550"/>
                  <a:gd name="connsiteX34" fmla="*/ 369827 w 496827"/>
                  <a:gd name="connsiteY34" fmla="*/ 313266 h 894550"/>
                  <a:gd name="connsiteX35" fmla="*/ 395227 w 496827"/>
                  <a:gd name="connsiteY35" fmla="*/ 321733 h 894550"/>
                  <a:gd name="connsiteX36" fmla="*/ 429094 w 496827"/>
                  <a:gd name="connsiteY36" fmla="*/ 355600 h 894550"/>
                  <a:gd name="connsiteX37" fmla="*/ 454494 w 496827"/>
                  <a:gd name="connsiteY37" fmla="*/ 364066 h 894550"/>
                  <a:gd name="connsiteX38" fmla="*/ 488361 w 496827"/>
                  <a:gd name="connsiteY38" fmla="*/ 397933 h 894550"/>
                  <a:gd name="connsiteX39" fmla="*/ 496827 w 496827"/>
                  <a:gd name="connsiteY39" fmla="*/ 372533 h 894550"/>
                  <a:gd name="connsiteX40" fmla="*/ 471427 w 496827"/>
                  <a:gd name="connsiteY40" fmla="*/ 254000 h 894550"/>
                  <a:gd name="connsiteX41" fmla="*/ 462961 w 496827"/>
                  <a:gd name="connsiteY41" fmla="*/ 228600 h 894550"/>
                  <a:gd name="connsiteX42" fmla="*/ 446027 w 496827"/>
                  <a:gd name="connsiteY42" fmla="*/ 211666 h 894550"/>
                  <a:gd name="connsiteX43" fmla="*/ 429094 w 496827"/>
                  <a:gd name="connsiteY43" fmla="*/ 186266 h 894550"/>
                  <a:gd name="connsiteX44" fmla="*/ 403694 w 496827"/>
                  <a:gd name="connsiteY44" fmla="*/ 169333 h 894550"/>
                  <a:gd name="connsiteX45" fmla="*/ 386761 w 496827"/>
                  <a:gd name="connsiteY45" fmla="*/ 143933 h 894550"/>
                  <a:gd name="connsiteX46" fmla="*/ 369827 w 496827"/>
                  <a:gd name="connsiteY46" fmla="*/ 127000 h 894550"/>
                  <a:gd name="connsiteX47" fmla="*/ 361361 w 496827"/>
                  <a:gd name="connsiteY47" fmla="*/ 101600 h 894550"/>
                  <a:gd name="connsiteX48" fmla="*/ 344427 w 496827"/>
                  <a:gd name="connsiteY48" fmla="*/ 84666 h 894550"/>
                  <a:gd name="connsiteX49" fmla="*/ 302094 w 496827"/>
                  <a:gd name="connsiteY49" fmla="*/ 33866 h 894550"/>
                  <a:gd name="connsiteX50" fmla="*/ 276694 w 496827"/>
                  <a:gd name="connsiteY50" fmla="*/ 25400 h 894550"/>
                  <a:gd name="connsiteX51" fmla="*/ 234361 w 496827"/>
                  <a:gd name="connsiteY51" fmla="*/ 0 h 89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827" h="894550">
                    <a:moveTo>
                      <a:pt x="234361" y="0"/>
                    </a:moveTo>
                    <a:cubicBezTo>
                      <a:pt x="225894" y="5644"/>
                      <a:pt x="215318" y="8987"/>
                      <a:pt x="208961" y="16933"/>
                    </a:cubicBezTo>
                    <a:cubicBezTo>
                      <a:pt x="203386" y="23902"/>
                      <a:pt x="204485" y="34351"/>
                      <a:pt x="200494" y="42333"/>
                    </a:cubicBezTo>
                    <a:cubicBezTo>
                      <a:pt x="189812" y="63696"/>
                      <a:pt x="182379" y="68915"/>
                      <a:pt x="166627" y="84666"/>
                    </a:cubicBezTo>
                    <a:cubicBezTo>
                      <a:pt x="163805" y="98777"/>
                      <a:pt x="159750" y="112697"/>
                      <a:pt x="158161" y="127000"/>
                    </a:cubicBezTo>
                    <a:cubicBezTo>
                      <a:pt x="144543" y="249564"/>
                      <a:pt x="176697" y="210061"/>
                      <a:pt x="132761" y="254000"/>
                    </a:cubicBezTo>
                    <a:cubicBezTo>
                      <a:pt x="111479" y="317844"/>
                      <a:pt x="140187" y="239148"/>
                      <a:pt x="107361" y="304800"/>
                    </a:cubicBezTo>
                    <a:cubicBezTo>
                      <a:pt x="103370" y="312782"/>
                      <a:pt x="101716" y="321733"/>
                      <a:pt x="98894" y="330200"/>
                    </a:cubicBezTo>
                    <a:cubicBezTo>
                      <a:pt x="96072" y="349955"/>
                      <a:pt x="94341" y="369898"/>
                      <a:pt x="90427" y="389466"/>
                    </a:cubicBezTo>
                    <a:cubicBezTo>
                      <a:pt x="88677" y="398217"/>
                      <a:pt x="89223" y="409679"/>
                      <a:pt x="81961" y="414866"/>
                    </a:cubicBezTo>
                    <a:cubicBezTo>
                      <a:pt x="67437" y="425241"/>
                      <a:pt x="31161" y="431800"/>
                      <a:pt x="31161" y="431800"/>
                    </a:cubicBezTo>
                    <a:cubicBezTo>
                      <a:pt x="25516" y="437444"/>
                      <a:pt x="18334" y="441888"/>
                      <a:pt x="14227" y="448733"/>
                    </a:cubicBezTo>
                    <a:cubicBezTo>
                      <a:pt x="9635" y="456386"/>
                      <a:pt x="5761" y="465208"/>
                      <a:pt x="5761" y="474133"/>
                    </a:cubicBezTo>
                    <a:cubicBezTo>
                      <a:pt x="5761" y="539461"/>
                      <a:pt x="0" y="553714"/>
                      <a:pt x="31161" y="592666"/>
                    </a:cubicBezTo>
                    <a:cubicBezTo>
                      <a:pt x="36148" y="598899"/>
                      <a:pt x="41249" y="605493"/>
                      <a:pt x="48094" y="609600"/>
                    </a:cubicBezTo>
                    <a:cubicBezTo>
                      <a:pt x="55747" y="614192"/>
                      <a:pt x="65027" y="615244"/>
                      <a:pt x="73494" y="618066"/>
                    </a:cubicBezTo>
                    <a:cubicBezTo>
                      <a:pt x="106569" y="651143"/>
                      <a:pt x="71863" y="621484"/>
                      <a:pt x="115827" y="643466"/>
                    </a:cubicBezTo>
                    <a:cubicBezTo>
                      <a:pt x="150568" y="660837"/>
                      <a:pt x="131914" y="656336"/>
                      <a:pt x="158161" y="677333"/>
                    </a:cubicBezTo>
                    <a:cubicBezTo>
                      <a:pt x="166107" y="683690"/>
                      <a:pt x="175094" y="688622"/>
                      <a:pt x="183561" y="694266"/>
                    </a:cubicBezTo>
                    <a:cubicBezTo>
                      <a:pt x="186383" y="702733"/>
                      <a:pt x="187435" y="712013"/>
                      <a:pt x="192027" y="719666"/>
                    </a:cubicBezTo>
                    <a:cubicBezTo>
                      <a:pt x="222117" y="769818"/>
                      <a:pt x="207679" y="681960"/>
                      <a:pt x="242827" y="787400"/>
                    </a:cubicBezTo>
                    <a:cubicBezTo>
                      <a:pt x="245649" y="795867"/>
                      <a:pt x="249129" y="804142"/>
                      <a:pt x="251294" y="812800"/>
                    </a:cubicBezTo>
                    <a:cubicBezTo>
                      <a:pt x="271732" y="894550"/>
                      <a:pt x="248872" y="822463"/>
                      <a:pt x="268227" y="880533"/>
                    </a:cubicBezTo>
                    <a:cubicBezTo>
                      <a:pt x="276694" y="877711"/>
                      <a:pt x="285974" y="876658"/>
                      <a:pt x="293627" y="872066"/>
                    </a:cubicBezTo>
                    <a:cubicBezTo>
                      <a:pt x="310344" y="862036"/>
                      <a:pt x="343375" y="807489"/>
                      <a:pt x="344427" y="804333"/>
                    </a:cubicBezTo>
                    <a:lnTo>
                      <a:pt x="361361" y="753533"/>
                    </a:lnTo>
                    <a:cubicBezTo>
                      <a:pt x="364183" y="708377"/>
                      <a:pt x="357061" y="661471"/>
                      <a:pt x="369827" y="618066"/>
                    </a:cubicBezTo>
                    <a:cubicBezTo>
                      <a:pt x="373110" y="606902"/>
                      <a:pt x="393826" y="615767"/>
                      <a:pt x="403694" y="609600"/>
                    </a:cubicBezTo>
                    <a:cubicBezTo>
                      <a:pt x="427158" y="594935"/>
                      <a:pt x="439922" y="572192"/>
                      <a:pt x="454494" y="550333"/>
                    </a:cubicBezTo>
                    <a:cubicBezTo>
                      <a:pt x="451672" y="513644"/>
                      <a:pt x="474432" y="463658"/>
                      <a:pt x="446027" y="440266"/>
                    </a:cubicBezTo>
                    <a:cubicBezTo>
                      <a:pt x="411102" y="411504"/>
                      <a:pt x="355189" y="439238"/>
                      <a:pt x="310561" y="431800"/>
                    </a:cubicBezTo>
                    <a:cubicBezTo>
                      <a:pt x="302687" y="430488"/>
                      <a:pt x="300013" y="419656"/>
                      <a:pt x="293627" y="414866"/>
                    </a:cubicBezTo>
                    <a:cubicBezTo>
                      <a:pt x="277346" y="402655"/>
                      <a:pt x="242827" y="381000"/>
                      <a:pt x="242827" y="381000"/>
                    </a:cubicBezTo>
                    <a:cubicBezTo>
                      <a:pt x="240005" y="366889"/>
                      <a:pt x="234361" y="353057"/>
                      <a:pt x="234361" y="338666"/>
                    </a:cubicBezTo>
                    <a:cubicBezTo>
                      <a:pt x="234361" y="262389"/>
                      <a:pt x="299603" y="308585"/>
                      <a:pt x="369827" y="313266"/>
                    </a:cubicBezTo>
                    <a:cubicBezTo>
                      <a:pt x="378294" y="316088"/>
                      <a:pt x="387965" y="316546"/>
                      <a:pt x="395227" y="321733"/>
                    </a:cubicBezTo>
                    <a:cubicBezTo>
                      <a:pt x="408218" y="331013"/>
                      <a:pt x="413948" y="350552"/>
                      <a:pt x="429094" y="355600"/>
                    </a:cubicBezTo>
                    <a:lnTo>
                      <a:pt x="454494" y="364066"/>
                    </a:lnTo>
                    <a:cubicBezTo>
                      <a:pt x="457719" y="373742"/>
                      <a:pt x="462558" y="410834"/>
                      <a:pt x="488361" y="397933"/>
                    </a:cubicBezTo>
                    <a:cubicBezTo>
                      <a:pt x="496343" y="393942"/>
                      <a:pt x="494005" y="381000"/>
                      <a:pt x="496827" y="372533"/>
                    </a:cubicBezTo>
                    <a:cubicBezTo>
                      <a:pt x="486146" y="287083"/>
                      <a:pt x="495557" y="326390"/>
                      <a:pt x="471427" y="254000"/>
                    </a:cubicBezTo>
                    <a:cubicBezTo>
                      <a:pt x="468605" y="245533"/>
                      <a:pt x="469272" y="234911"/>
                      <a:pt x="462961" y="228600"/>
                    </a:cubicBezTo>
                    <a:cubicBezTo>
                      <a:pt x="457316" y="222955"/>
                      <a:pt x="451014" y="217900"/>
                      <a:pt x="446027" y="211666"/>
                    </a:cubicBezTo>
                    <a:cubicBezTo>
                      <a:pt x="439670" y="203720"/>
                      <a:pt x="436289" y="193461"/>
                      <a:pt x="429094" y="186266"/>
                    </a:cubicBezTo>
                    <a:cubicBezTo>
                      <a:pt x="421899" y="179071"/>
                      <a:pt x="412161" y="174977"/>
                      <a:pt x="403694" y="169333"/>
                    </a:cubicBezTo>
                    <a:cubicBezTo>
                      <a:pt x="398050" y="160866"/>
                      <a:pt x="393118" y="151879"/>
                      <a:pt x="386761" y="143933"/>
                    </a:cubicBezTo>
                    <a:cubicBezTo>
                      <a:pt x="381774" y="137700"/>
                      <a:pt x="373934" y="133845"/>
                      <a:pt x="369827" y="127000"/>
                    </a:cubicBezTo>
                    <a:cubicBezTo>
                      <a:pt x="365235" y="119347"/>
                      <a:pt x="365953" y="109253"/>
                      <a:pt x="361361" y="101600"/>
                    </a:cubicBezTo>
                    <a:cubicBezTo>
                      <a:pt x="357254" y="94755"/>
                      <a:pt x="349414" y="90900"/>
                      <a:pt x="344427" y="84666"/>
                    </a:cubicBezTo>
                    <a:cubicBezTo>
                      <a:pt x="326577" y="62354"/>
                      <a:pt x="327953" y="51105"/>
                      <a:pt x="302094" y="33866"/>
                    </a:cubicBezTo>
                    <a:cubicBezTo>
                      <a:pt x="294668" y="28916"/>
                      <a:pt x="285161" y="28222"/>
                      <a:pt x="276694" y="25400"/>
                    </a:cubicBezTo>
                    <a:lnTo>
                      <a:pt x="234361" y="0"/>
                    </a:lnTo>
                    <a:close/>
                  </a:path>
                </a:pathLst>
              </a:cu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55" name="フリーフォーム 354"/>
              <p:cNvSpPr/>
              <p:nvPr/>
            </p:nvSpPr>
            <p:spPr bwMode="auto">
              <a:xfrm>
                <a:off x="373574" y="1202267"/>
                <a:ext cx="389600" cy="457200"/>
              </a:xfrm>
              <a:custGeom>
                <a:avLst/>
                <a:gdLst>
                  <a:gd name="connsiteX0" fmla="*/ 49759 w 389600"/>
                  <a:gd name="connsiteY0" fmla="*/ 279400 h 457200"/>
                  <a:gd name="connsiteX1" fmla="*/ 32826 w 389600"/>
                  <a:gd name="connsiteY1" fmla="*/ 220133 h 457200"/>
                  <a:gd name="connsiteX2" fmla="*/ 7426 w 389600"/>
                  <a:gd name="connsiteY2" fmla="*/ 169333 h 457200"/>
                  <a:gd name="connsiteX3" fmla="*/ 15893 w 389600"/>
                  <a:gd name="connsiteY3" fmla="*/ 42333 h 457200"/>
                  <a:gd name="connsiteX4" fmla="*/ 41293 w 389600"/>
                  <a:gd name="connsiteY4" fmla="*/ 33866 h 457200"/>
                  <a:gd name="connsiteX5" fmla="*/ 66693 w 389600"/>
                  <a:gd name="connsiteY5" fmla="*/ 16933 h 457200"/>
                  <a:gd name="connsiteX6" fmla="*/ 117493 w 389600"/>
                  <a:gd name="connsiteY6" fmla="*/ 0 h 457200"/>
                  <a:gd name="connsiteX7" fmla="*/ 159826 w 389600"/>
                  <a:gd name="connsiteY7" fmla="*/ 8466 h 457200"/>
                  <a:gd name="connsiteX8" fmla="*/ 185226 w 389600"/>
                  <a:gd name="connsiteY8" fmla="*/ 16933 h 457200"/>
                  <a:gd name="connsiteX9" fmla="*/ 193693 w 389600"/>
                  <a:gd name="connsiteY9" fmla="*/ 50800 h 457200"/>
                  <a:gd name="connsiteX10" fmla="*/ 227559 w 389600"/>
                  <a:gd name="connsiteY10" fmla="*/ 127000 h 457200"/>
                  <a:gd name="connsiteX11" fmla="*/ 252959 w 389600"/>
                  <a:gd name="connsiteY11" fmla="*/ 143933 h 457200"/>
                  <a:gd name="connsiteX12" fmla="*/ 278359 w 389600"/>
                  <a:gd name="connsiteY12" fmla="*/ 152400 h 457200"/>
                  <a:gd name="connsiteX13" fmla="*/ 320693 w 389600"/>
                  <a:gd name="connsiteY13" fmla="*/ 194733 h 457200"/>
                  <a:gd name="connsiteX14" fmla="*/ 363026 w 389600"/>
                  <a:gd name="connsiteY14" fmla="*/ 228600 h 457200"/>
                  <a:gd name="connsiteX15" fmla="*/ 371493 w 389600"/>
                  <a:gd name="connsiteY15" fmla="*/ 330200 h 457200"/>
                  <a:gd name="connsiteX16" fmla="*/ 354559 w 389600"/>
                  <a:gd name="connsiteY16" fmla="*/ 347133 h 457200"/>
                  <a:gd name="connsiteX17" fmla="*/ 329159 w 389600"/>
                  <a:gd name="connsiteY17" fmla="*/ 355600 h 457200"/>
                  <a:gd name="connsiteX18" fmla="*/ 303759 w 389600"/>
                  <a:gd name="connsiteY18" fmla="*/ 372533 h 457200"/>
                  <a:gd name="connsiteX19" fmla="*/ 269893 w 389600"/>
                  <a:gd name="connsiteY19" fmla="*/ 448733 h 457200"/>
                  <a:gd name="connsiteX20" fmla="*/ 244493 w 389600"/>
                  <a:gd name="connsiteY20" fmla="*/ 457200 h 457200"/>
                  <a:gd name="connsiteX21" fmla="*/ 193693 w 389600"/>
                  <a:gd name="connsiteY21" fmla="*/ 440266 h 457200"/>
                  <a:gd name="connsiteX22" fmla="*/ 176759 w 389600"/>
                  <a:gd name="connsiteY22" fmla="*/ 423333 h 457200"/>
                  <a:gd name="connsiteX23" fmla="*/ 134426 w 389600"/>
                  <a:gd name="connsiteY23" fmla="*/ 414866 h 457200"/>
                  <a:gd name="connsiteX24" fmla="*/ 109026 w 389600"/>
                  <a:gd name="connsiteY24" fmla="*/ 406400 h 457200"/>
                  <a:gd name="connsiteX25" fmla="*/ 75159 w 389600"/>
                  <a:gd name="connsiteY25" fmla="*/ 364066 h 457200"/>
                  <a:gd name="connsiteX26" fmla="*/ 58226 w 389600"/>
                  <a:gd name="connsiteY26" fmla="*/ 33866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9600" h="457200">
                    <a:moveTo>
                      <a:pt x="49759" y="279400"/>
                    </a:moveTo>
                    <a:cubicBezTo>
                      <a:pt x="47045" y="268543"/>
                      <a:pt x="38901" y="232283"/>
                      <a:pt x="32826" y="220133"/>
                    </a:cubicBezTo>
                    <a:cubicBezTo>
                      <a:pt x="0" y="154481"/>
                      <a:pt x="28708" y="233177"/>
                      <a:pt x="7426" y="169333"/>
                    </a:cubicBezTo>
                    <a:cubicBezTo>
                      <a:pt x="10248" y="127000"/>
                      <a:pt x="5603" y="83494"/>
                      <a:pt x="15893" y="42333"/>
                    </a:cubicBezTo>
                    <a:cubicBezTo>
                      <a:pt x="18058" y="33675"/>
                      <a:pt x="33311" y="37857"/>
                      <a:pt x="41293" y="33866"/>
                    </a:cubicBezTo>
                    <a:cubicBezTo>
                      <a:pt x="50394" y="29315"/>
                      <a:pt x="57394" y="21066"/>
                      <a:pt x="66693" y="16933"/>
                    </a:cubicBezTo>
                    <a:cubicBezTo>
                      <a:pt x="83004" y="9684"/>
                      <a:pt x="117493" y="0"/>
                      <a:pt x="117493" y="0"/>
                    </a:cubicBezTo>
                    <a:cubicBezTo>
                      <a:pt x="131604" y="2822"/>
                      <a:pt x="145865" y="4976"/>
                      <a:pt x="159826" y="8466"/>
                    </a:cubicBezTo>
                    <a:cubicBezTo>
                      <a:pt x="168484" y="10631"/>
                      <a:pt x="179651" y="9964"/>
                      <a:pt x="185226" y="16933"/>
                    </a:cubicBezTo>
                    <a:cubicBezTo>
                      <a:pt x="192495" y="26020"/>
                      <a:pt x="190349" y="39654"/>
                      <a:pt x="193693" y="50800"/>
                    </a:cubicBezTo>
                    <a:cubicBezTo>
                      <a:pt x="200879" y="74752"/>
                      <a:pt x="208116" y="107557"/>
                      <a:pt x="227559" y="127000"/>
                    </a:cubicBezTo>
                    <a:cubicBezTo>
                      <a:pt x="234754" y="134195"/>
                      <a:pt x="243858" y="139382"/>
                      <a:pt x="252959" y="143933"/>
                    </a:cubicBezTo>
                    <a:cubicBezTo>
                      <a:pt x="260941" y="147924"/>
                      <a:pt x="269892" y="149578"/>
                      <a:pt x="278359" y="152400"/>
                    </a:cubicBezTo>
                    <a:cubicBezTo>
                      <a:pt x="292470" y="166511"/>
                      <a:pt x="304088" y="183663"/>
                      <a:pt x="320693" y="194733"/>
                    </a:cubicBezTo>
                    <a:cubicBezTo>
                      <a:pt x="352735" y="216094"/>
                      <a:pt x="338898" y="204471"/>
                      <a:pt x="363026" y="228600"/>
                    </a:cubicBezTo>
                    <a:cubicBezTo>
                      <a:pt x="378414" y="274765"/>
                      <a:pt x="389600" y="281915"/>
                      <a:pt x="371493" y="330200"/>
                    </a:cubicBezTo>
                    <a:cubicBezTo>
                      <a:pt x="368690" y="337674"/>
                      <a:pt x="361404" y="343026"/>
                      <a:pt x="354559" y="347133"/>
                    </a:cubicBezTo>
                    <a:cubicBezTo>
                      <a:pt x="346906" y="351725"/>
                      <a:pt x="337141" y="351609"/>
                      <a:pt x="329159" y="355600"/>
                    </a:cubicBezTo>
                    <a:cubicBezTo>
                      <a:pt x="320058" y="360151"/>
                      <a:pt x="312226" y="366889"/>
                      <a:pt x="303759" y="372533"/>
                    </a:cubicBezTo>
                    <a:cubicBezTo>
                      <a:pt x="298585" y="388055"/>
                      <a:pt x="288189" y="434096"/>
                      <a:pt x="269893" y="448733"/>
                    </a:cubicBezTo>
                    <a:cubicBezTo>
                      <a:pt x="262924" y="454308"/>
                      <a:pt x="252960" y="454378"/>
                      <a:pt x="244493" y="457200"/>
                    </a:cubicBezTo>
                    <a:cubicBezTo>
                      <a:pt x="227560" y="451555"/>
                      <a:pt x="206315" y="452887"/>
                      <a:pt x="193693" y="440266"/>
                    </a:cubicBezTo>
                    <a:cubicBezTo>
                      <a:pt x="188048" y="434622"/>
                      <a:pt x="184096" y="426477"/>
                      <a:pt x="176759" y="423333"/>
                    </a:cubicBezTo>
                    <a:cubicBezTo>
                      <a:pt x="163532" y="417664"/>
                      <a:pt x="148387" y="418356"/>
                      <a:pt x="134426" y="414866"/>
                    </a:cubicBezTo>
                    <a:cubicBezTo>
                      <a:pt x="125768" y="412702"/>
                      <a:pt x="117493" y="409222"/>
                      <a:pt x="109026" y="406400"/>
                    </a:cubicBezTo>
                    <a:cubicBezTo>
                      <a:pt x="66209" y="377854"/>
                      <a:pt x="95607" y="404962"/>
                      <a:pt x="75159" y="364066"/>
                    </a:cubicBezTo>
                    <a:cubicBezTo>
                      <a:pt x="70608" y="354965"/>
                      <a:pt x="58226" y="338666"/>
                      <a:pt x="58226" y="338666"/>
                    </a:cubicBezTo>
                  </a:path>
                </a:pathLst>
              </a:custGeom>
              <a:solidFill>
                <a:schemeClr val="bg1"/>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grpSp>
      </p:grpSp>
      <p:grpSp>
        <p:nvGrpSpPr>
          <p:cNvPr id="356" name="グループ化 355"/>
          <p:cNvGrpSpPr/>
          <p:nvPr/>
        </p:nvGrpSpPr>
        <p:grpSpPr>
          <a:xfrm>
            <a:off x="3781052" y="3944106"/>
            <a:ext cx="543529" cy="543529"/>
            <a:chOff x="-1264778" y="3478138"/>
            <a:chExt cx="828942" cy="828942"/>
          </a:xfrm>
        </p:grpSpPr>
        <p:sp>
          <p:nvSpPr>
            <p:cNvPr id="357" name="円/楕円 356"/>
            <p:cNvSpPr/>
            <p:nvPr/>
          </p:nvSpPr>
          <p:spPr bwMode="auto">
            <a:xfrm>
              <a:off x="-1264778" y="3478138"/>
              <a:ext cx="828942" cy="82894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nvGrpSpPr>
            <p:cNvPr id="358" name="グループ化 52"/>
            <p:cNvGrpSpPr/>
            <p:nvPr/>
          </p:nvGrpSpPr>
          <p:grpSpPr>
            <a:xfrm>
              <a:off x="-1138728" y="3711748"/>
              <a:ext cx="576842" cy="361722"/>
              <a:chOff x="-1166502" y="3761575"/>
              <a:chExt cx="576842" cy="361722"/>
            </a:xfrm>
          </p:grpSpPr>
          <p:sp>
            <p:nvSpPr>
              <p:cNvPr id="360" name="角丸四角形 359"/>
              <p:cNvSpPr/>
              <p:nvPr/>
            </p:nvSpPr>
            <p:spPr bwMode="auto">
              <a:xfrm>
                <a:off x="-1162228" y="3879791"/>
                <a:ext cx="572568" cy="243506"/>
              </a:xfrm>
              <a:prstGeom prst="roundRect">
                <a:avLst>
                  <a:gd name="adj" fmla="val 50000"/>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61" name="円/楕円 360"/>
              <p:cNvSpPr/>
              <p:nvPr/>
            </p:nvSpPr>
            <p:spPr bwMode="auto">
              <a:xfrm>
                <a:off x="-1032618" y="3761575"/>
                <a:ext cx="309073" cy="298827"/>
              </a:xfrm>
              <a:prstGeom prst="ellipse">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362" name="円/楕円 361"/>
              <p:cNvSpPr/>
              <p:nvPr/>
            </p:nvSpPr>
            <p:spPr bwMode="auto">
              <a:xfrm>
                <a:off x="-1166502" y="3824243"/>
                <a:ext cx="309073" cy="298827"/>
              </a:xfrm>
              <a:prstGeom prst="ellipse">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sp>
          <p:nvSpPr>
            <p:cNvPr id="359" name="上矢印 358"/>
            <p:cNvSpPr/>
            <p:nvPr/>
          </p:nvSpPr>
          <p:spPr bwMode="auto">
            <a:xfrm>
              <a:off x="-950266" y="3783784"/>
              <a:ext cx="199919" cy="217650"/>
            </a:xfrm>
            <a:prstGeom prst="upArrow">
              <a:avLst>
                <a:gd name="adj1" fmla="val 50000"/>
                <a:gd name="adj2" fmla="val 77138"/>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grpSp>
      <p:grpSp>
        <p:nvGrpSpPr>
          <p:cNvPr id="367" name="グループ化 366"/>
          <p:cNvGrpSpPr/>
          <p:nvPr/>
        </p:nvGrpSpPr>
        <p:grpSpPr>
          <a:xfrm>
            <a:off x="3624572" y="3454324"/>
            <a:ext cx="2628000" cy="515526"/>
            <a:chOff x="4107478" y="3917585"/>
            <a:chExt cx="2320395" cy="1342258"/>
          </a:xfrm>
          <a:effectLst/>
        </p:grpSpPr>
        <p:sp>
          <p:nvSpPr>
            <p:cNvPr id="365" name="Text Box 31"/>
            <p:cNvSpPr txBox="1">
              <a:spLocks noChangeArrowheads="1"/>
            </p:cNvSpPr>
            <p:nvPr/>
          </p:nvSpPr>
          <p:spPr bwMode="gray">
            <a:xfrm>
              <a:off x="4107478" y="3932974"/>
              <a:ext cx="2320395" cy="1015663"/>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2000" b="1" spc="100" dirty="0" smtClean="0">
                  <a:ln w="88900">
                    <a:solidFill>
                      <a:srgbClr val="ADDFE9"/>
                    </a:solidFill>
                  </a:ln>
                  <a:solidFill>
                    <a:srgbClr val="27A2B3"/>
                  </a:solidFill>
                  <a:latin typeface="Arial" pitchFamily="34" charset="0"/>
                  <a:ea typeface="メイリオ" pitchFamily="50" charset="-128"/>
                </a:rPr>
                <a:t>インターネットなど</a:t>
              </a:r>
            </a:p>
          </p:txBody>
        </p:sp>
        <p:sp>
          <p:nvSpPr>
            <p:cNvPr id="366" name="Text Box 31"/>
            <p:cNvSpPr txBox="1">
              <a:spLocks noChangeArrowheads="1"/>
            </p:cNvSpPr>
            <p:nvPr/>
          </p:nvSpPr>
          <p:spPr bwMode="gray">
            <a:xfrm>
              <a:off x="4107478" y="3917585"/>
              <a:ext cx="2320395" cy="1342258"/>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2000" b="1" spc="100" dirty="0" smtClean="0">
                  <a:solidFill>
                    <a:srgbClr val="F26060"/>
                  </a:solidFill>
                  <a:latin typeface="Arial" pitchFamily="34" charset="0"/>
                  <a:ea typeface="メイリオ" pitchFamily="50" charset="-128"/>
                </a:rPr>
                <a:t>インターネットなど</a:t>
              </a:r>
            </a:p>
          </p:txBody>
        </p:sp>
      </p:grpSp>
      <p:grpSp>
        <p:nvGrpSpPr>
          <p:cNvPr id="2" name="グループ化 1"/>
          <p:cNvGrpSpPr/>
          <p:nvPr/>
        </p:nvGrpSpPr>
        <p:grpSpPr>
          <a:xfrm>
            <a:off x="7924247" y="4768838"/>
            <a:ext cx="1350470" cy="510778"/>
            <a:chOff x="7924247" y="4768838"/>
            <a:chExt cx="1350470" cy="510778"/>
          </a:xfrm>
        </p:grpSpPr>
        <p:sp>
          <p:nvSpPr>
            <p:cNvPr id="83" name="テキスト ボックス 82"/>
            <p:cNvSpPr txBox="1"/>
            <p:nvPr/>
          </p:nvSpPr>
          <p:spPr>
            <a:xfrm>
              <a:off x="7924247" y="4768838"/>
              <a:ext cx="1350470" cy="510778"/>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オープン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　ソース</a:t>
              </a:r>
              <a:r>
                <a:rPr kumimoji="1" lang="ja-JP" altLang="en-US" sz="1200" b="1" spc="100" dirty="0" smtClean="0">
                  <a:solidFill>
                    <a:schemeClr val="bg1"/>
                  </a:solidFill>
                  <a:latin typeface="Arial" pitchFamily="34" charset="0"/>
                  <a:ea typeface="メイリオ" pitchFamily="50" charset="-128"/>
                </a:rPr>
                <a:t>の定義</a:t>
              </a:r>
            </a:p>
          </p:txBody>
        </p:sp>
        <p:grpSp>
          <p:nvGrpSpPr>
            <p:cNvPr id="84" name="グループ化 67"/>
            <p:cNvGrpSpPr/>
            <p:nvPr/>
          </p:nvGrpSpPr>
          <p:grpSpPr>
            <a:xfrm>
              <a:off x="8032261" y="4829297"/>
              <a:ext cx="118940" cy="135520"/>
              <a:chOff x="7910570" y="4110030"/>
              <a:chExt cx="118940" cy="135520"/>
            </a:xfrm>
          </p:grpSpPr>
          <p:sp>
            <p:nvSpPr>
              <p:cNvPr id="85" name="正方形/長方形 84"/>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86" name="正方形/長方形 85"/>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87" name="グループ化 86"/>
          <p:cNvGrpSpPr/>
          <p:nvPr/>
        </p:nvGrpSpPr>
        <p:grpSpPr>
          <a:xfrm>
            <a:off x="8300720" y="4280648"/>
            <a:ext cx="955040" cy="457200"/>
            <a:chOff x="-2468880" y="1798320"/>
            <a:chExt cx="955040" cy="457200"/>
          </a:xfrm>
        </p:grpSpPr>
        <p:sp>
          <p:nvSpPr>
            <p:cNvPr id="88" name="二等辺三角形 87"/>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89" name="角丸四角形 88"/>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OSS</a:t>
            </a:r>
            <a:r>
              <a:rPr lang="ja-JP" altLang="en-US" dirty="0" smtClean="0"/>
              <a:t>コンプライアンス・マネージメントプロセスとは</a:t>
            </a:r>
            <a:endParaRPr lang="ja-JP" altLang="en-US" dirty="0"/>
          </a:p>
        </p:txBody>
      </p:sp>
      <p:grpSp>
        <p:nvGrpSpPr>
          <p:cNvPr id="66" name="グループ化 65"/>
          <p:cNvGrpSpPr/>
          <p:nvPr/>
        </p:nvGrpSpPr>
        <p:grpSpPr>
          <a:xfrm>
            <a:off x="257440" y="534635"/>
            <a:ext cx="8957732" cy="2412000"/>
            <a:chOff x="257440" y="575731"/>
            <a:chExt cx="8957732" cy="2634947"/>
          </a:xfrm>
        </p:grpSpPr>
        <p:sp>
          <p:nvSpPr>
            <p:cNvPr id="67" name="正方形/長方形 66"/>
            <p:cNvSpPr/>
            <p:nvPr/>
          </p:nvSpPr>
          <p:spPr bwMode="auto">
            <a:xfrm>
              <a:off x="257440" y="575731"/>
              <a:ext cx="8957732" cy="2634947"/>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68" name="直線コネクタ 67"/>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69" name="直線コネクタ 68"/>
            <p:cNvCxnSpPr/>
            <p:nvPr/>
          </p:nvCxnSpPr>
          <p:spPr bwMode="auto">
            <a:xfrm>
              <a:off x="350573" y="3113196"/>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70"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a:solidFill>
                  <a:schemeClr val="tx1">
                    <a:lumMod val="75000"/>
                    <a:lumOff val="25000"/>
                  </a:schemeClr>
                </a:solidFill>
                <a:latin typeface="Arial" pitchFamily="34" charset="0"/>
                <a:ea typeface="メイリオ" pitchFamily="50" charset="-128"/>
              </a:rPr>
              <a:t>「</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コンプライアンス・マネージメントプロセス」 は、品質マネージメントシステム内</a:t>
            </a:r>
            <a:r>
              <a:rPr lang="ja-JP" altLang="en-US" sz="1400" b="1" spc="100" smtClean="0">
                <a:solidFill>
                  <a:schemeClr val="tx1">
                    <a:lumMod val="75000"/>
                    <a:lumOff val="25000"/>
                  </a:schemeClr>
                </a:solidFill>
                <a:latin typeface="Arial" pitchFamily="34" charset="0"/>
                <a:ea typeface="メイリオ" pitchFamily="50" charset="-128"/>
              </a:rPr>
              <a:t>で実施</a:t>
            </a:r>
            <a:r>
              <a:rPr lang="en-US" altLang="ja-JP" sz="1400" b="1" spc="100" smtClean="0">
                <a:solidFill>
                  <a:schemeClr val="tx1">
                    <a:lumMod val="75000"/>
                    <a:lumOff val="25000"/>
                  </a:schemeClr>
                </a:solidFill>
                <a:latin typeface="Arial" pitchFamily="34" charset="0"/>
                <a:ea typeface="メイリオ" pitchFamily="50" charset="-128"/>
              </a:rPr>
              <a:t/>
            </a:r>
            <a:br>
              <a:rPr lang="en-US" altLang="ja-JP" sz="1400" b="1" spc="100" smtClean="0">
                <a:solidFill>
                  <a:schemeClr val="tx1">
                    <a:lumMod val="75000"/>
                    <a:lumOff val="25000"/>
                  </a:schemeClr>
                </a:solidFill>
                <a:latin typeface="Arial" pitchFamily="34" charset="0"/>
                <a:ea typeface="メイリオ" pitchFamily="50" charset="-128"/>
              </a:rPr>
            </a:br>
            <a:r>
              <a:rPr lang="ja-JP" altLang="en-US" sz="1400" b="1" spc="100" smtClean="0">
                <a:solidFill>
                  <a:schemeClr val="tx1">
                    <a:lumMod val="75000"/>
                    <a:lumOff val="25000"/>
                  </a:schemeClr>
                </a:solidFill>
                <a:latin typeface="Arial" pitchFamily="34" charset="0"/>
                <a:ea typeface="メイリオ" pitchFamily="50" charset="-128"/>
              </a:rPr>
              <a:t>される</a:t>
            </a:r>
            <a:r>
              <a:rPr lang="ja-JP" altLang="en-US" sz="1400" b="1" spc="100">
                <a:solidFill>
                  <a:schemeClr val="tx1">
                    <a:lumMod val="75000"/>
                    <a:lumOff val="25000"/>
                  </a:schemeClr>
                </a:solidFill>
                <a:latin typeface="Arial" pitchFamily="34" charset="0"/>
                <a:ea typeface="メイリオ" pitchFamily="50" charset="-128"/>
              </a:rPr>
              <a:t>以下３つの工程より構成されます。</a:t>
            </a:r>
          </a:p>
          <a:p>
            <a:pPr>
              <a:lnSpc>
                <a:spcPct val="100000"/>
              </a:lnSpc>
              <a:spcBef>
                <a:spcPts val="1200"/>
              </a:spcBef>
              <a:buClr>
                <a:srgbClr val="29A2B5"/>
              </a:buClr>
              <a:defRPr/>
            </a:pPr>
            <a:r>
              <a:rPr lang="ja-JP" altLang="en-US" sz="1400" b="1" spc="100">
                <a:solidFill>
                  <a:srgbClr val="FF2975"/>
                </a:solidFill>
                <a:latin typeface="Arial" pitchFamily="34" charset="0"/>
                <a:ea typeface="メイリオ" pitchFamily="50" charset="-128"/>
              </a:rPr>
              <a:t>　　（１）「計画・支援」工程内での、「</a:t>
            </a:r>
            <a:r>
              <a:rPr lang="en-US" altLang="ja-JP" sz="1400" b="1" spc="100">
                <a:solidFill>
                  <a:srgbClr val="FF2975"/>
                </a:solidFill>
                <a:latin typeface="Arial" pitchFamily="34" charset="0"/>
                <a:ea typeface="メイリオ" pitchFamily="50" charset="-128"/>
              </a:rPr>
              <a:t>OSS</a:t>
            </a:r>
            <a:r>
              <a:rPr lang="ja-JP" altLang="en-US" sz="1400" b="1" spc="100">
                <a:solidFill>
                  <a:srgbClr val="FF2975"/>
                </a:solidFill>
                <a:latin typeface="Arial" pitchFamily="34" charset="0"/>
                <a:ea typeface="メイリオ" pitchFamily="50" charset="-128"/>
              </a:rPr>
              <a:t>取得」</a:t>
            </a:r>
          </a:p>
          <a:p>
            <a:pPr>
              <a:lnSpc>
                <a:spcPct val="100000"/>
              </a:lnSpc>
              <a:spcBef>
                <a:spcPts val="600"/>
              </a:spcBef>
              <a:buClr>
                <a:srgbClr val="29A2B5"/>
              </a:buClr>
              <a:defRPr/>
            </a:pPr>
            <a:r>
              <a:rPr lang="ja-JP" altLang="en-US" sz="1400" b="1" spc="100">
                <a:solidFill>
                  <a:srgbClr val="FF2975"/>
                </a:solidFill>
                <a:latin typeface="Arial" pitchFamily="34" charset="0"/>
                <a:ea typeface="メイリオ" pitchFamily="50" charset="-128"/>
              </a:rPr>
              <a:t>　　（２）「運用（設計・開発）」工程内での、「</a:t>
            </a:r>
            <a:r>
              <a:rPr lang="en-US" altLang="ja-JP" sz="1400" b="1" spc="100">
                <a:solidFill>
                  <a:srgbClr val="FF2975"/>
                </a:solidFill>
                <a:latin typeface="Arial" pitchFamily="34" charset="0"/>
                <a:ea typeface="メイリオ" pitchFamily="50" charset="-128"/>
              </a:rPr>
              <a:t>OSS</a:t>
            </a:r>
            <a:r>
              <a:rPr lang="ja-JP" altLang="en-US" sz="1400" b="1" spc="100">
                <a:solidFill>
                  <a:srgbClr val="FF2975"/>
                </a:solidFill>
                <a:latin typeface="Arial" pitchFamily="34" charset="0"/>
                <a:ea typeface="メイリオ" pitchFamily="50" charset="-128"/>
              </a:rPr>
              <a:t>活用」</a:t>
            </a:r>
          </a:p>
          <a:p>
            <a:pPr>
              <a:lnSpc>
                <a:spcPct val="100000"/>
              </a:lnSpc>
              <a:spcBef>
                <a:spcPts val="600"/>
              </a:spcBef>
              <a:buClr>
                <a:srgbClr val="29A2B5"/>
              </a:buClr>
              <a:defRPr/>
            </a:pPr>
            <a:r>
              <a:rPr lang="ja-JP" altLang="en-US" sz="1400" b="1" spc="100">
                <a:solidFill>
                  <a:srgbClr val="FF2975"/>
                </a:solidFill>
                <a:latin typeface="Arial" pitchFamily="34" charset="0"/>
                <a:ea typeface="メイリオ" pitchFamily="50" charset="-128"/>
              </a:rPr>
              <a:t>　　（３）「運用（製品監視）」工程内での、「</a:t>
            </a:r>
            <a:r>
              <a:rPr lang="en-US" altLang="ja-JP" sz="1400" b="1" spc="100">
                <a:solidFill>
                  <a:srgbClr val="FF2975"/>
                </a:solidFill>
                <a:latin typeface="Arial" pitchFamily="34" charset="0"/>
                <a:ea typeface="メイリオ" pitchFamily="50" charset="-128"/>
              </a:rPr>
              <a:t>OSS</a:t>
            </a:r>
            <a:r>
              <a:rPr lang="ja-JP" altLang="en-US" sz="1400" b="1" spc="100">
                <a:solidFill>
                  <a:srgbClr val="FF2975"/>
                </a:solidFill>
                <a:latin typeface="Arial" pitchFamily="34" charset="0"/>
                <a:ea typeface="メイリオ" pitchFamily="50" charset="-128"/>
              </a:rPr>
              <a:t>頒布」</a:t>
            </a:r>
          </a:p>
          <a:p>
            <a:pPr marL="216000" indent="-216000">
              <a:lnSpc>
                <a:spcPct val="100000"/>
              </a:lnSpc>
              <a:spcBef>
                <a:spcPts val="1400"/>
              </a:spcBef>
              <a:buClr>
                <a:srgbClr val="29A2B5"/>
              </a:buClr>
              <a:buFont typeface="Wingdings" panose="05000000000000000000" pitchFamily="2" charset="2"/>
              <a:buChar char="l"/>
              <a:defRPr/>
            </a:pPr>
            <a:r>
              <a:rPr lang="ja-JP" altLang="en-US" sz="1400" b="1" spc="100">
                <a:solidFill>
                  <a:schemeClr val="tx1">
                    <a:lumMod val="75000"/>
                    <a:lumOff val="25000"/>
                  </a:schemeClr>
                </a:solidFill>
                <a:latin typeface="Arial" pitchFamily="34" charset="0"/>
                <a:ea typeface="メイリオ" pitchFamily="50" charset="-128"/>
              </a:rPr>
              <a:t>「</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コンプライアンス・マネージメントプロセス」のそれぞれの工程での確認事項や責任者などについては、次ページから説明します。</a:t>
            </a:r>
          </a:p>
        </p:txBody>
      </p:sp>
      <p:grpSp>
        <p:nvGrpSpPr>
          <p:cNvPr id="101" name="グループ化 100"/>
          <p:cNvGrpSpPr/>
          <p:nvPr/>
        </p:nvGrpSpPr>
        <p:grpSpPr>
          <a:xfrm>
            <a:off x="262444" y="3041151"/>
            <a:ext cx="9023223" cy="2257363"/>
            <a:chOff x="262444" y="2911163"/>
            <a:chExt cx="9023223" cy="2387346"/>
          </a:xfrm>
        </p:grpSpPr>
        <p:sp>
          <p:nvSpPr>
            <p:cNvPr id="102" name="ホームベース 101"/>
            <p:cNvSpPr/>
            <p:nvPr/>
          </p:nvSpPr>
          <p:spPr bwMode="auto">
            <a:xfrm>
              <a:off x="262444" y="2911163"/>
              <a:ext cx="9023223" cy="2387346"/>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103" name="グループ化 102"/>
            <p:cNvGrpSpPr/>
            <p:nvPr/>
          </p:nvGrpSpPr>
          <p:grpSpPr>
            <a:xfrm>
              <a:off x="369900" y="3302336"/>
              <a:ext cx="1563676" cy="1933547"/>
              <a:chOff x="227058" y="4511442"/>
              <a:chExt cx="1671814" cy="616327"/>
            </a:xfrm>
            <a:solidFill>
              <a:srgbClr val="0B3441"/>
            </a:solidFill>
            <a:effectLst>
              <a:outerShdw blurRad="50800" dist="38100" dir="2700000" algn="tl" rotWithShape="0">
                <a:prstClr val="black">
                  <a:alpha val="40000"/>
                </a:prstClr>
              </a:outerShdw>
            </a:effectLst>
          </p:grpSpPr>
          <p:sp>
            <p:nvSpPr>
              <p:cNvPr id="128" name="正方形/長方形 127"/>
              <p:cNvSpPr/>
              <p:nvPr/>
            </p:nvSpPr>
            <p:spPr bwMode="auto">
              <a:xfrm>
                <a:off x="227058" y="4511442"/>
                <a:ext cx="1496479"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29" name="二等辺三角形 128"/>
              <p:cNvSpPr/>
              <p:nvPr/>
            </p:nvSpPr>
            <p:spPr bwMode="auto">
              <a:xfrm rot="5400000">
                <a:off x="1500621" y="4729517"/>
                <a:ext cx="616198"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04" name="グループ化 103"/>
            <p:cNvGrpSpPr/>
            <p:nvPr/>
          </p:nvGrpSpPr>
          <p:grpSpPr>
            <a:xfrm>
              <a:off x="1943100" y="3302337"/>
              <a:ext cx="5251959" cy="1933544"/>
              <a:chOff x="-2078426" y="4511442"/>
              <a:chExt cx="5251959" cy="616326"/>
            </a:xfrm>
            <a:solidFill>
              <a:srgbClr val="1E8CAE"/>
            </a:solidFill>
            <a:effectLst>
              <a:outerShdw blurRad="50800" dist="38100" dir="2700000" algn="tl" rotWithShape="0">
                <a:prstClr val="black">
                  <a:alpha val="40000"/>
                </a:prstClr>
              </a:outerShdw>
            </a:effectLst>
          </p:grpSpPr>
          <p:sp>
            <p:nvSpPr>
              <p:cNvPr id="126" name="正方形/長方形 125"/>
              <p:cNvSpPr/>
              <p:nvPr/>
            </p:nvSpPr>
            <p:spPr bwMode="auto">
              <a:xfrm>
                <a:off x="-2078426" y="4511442"/>
                <a:ext cx="5071475"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27" name="二等辺三角形 126"/>
              <p:cNvSpPr/>
              <p:nvPr/>
            </p:nvSpPr>
            <p:spPr bwMode="auto">
              <a:xfrm rot="5400000">
                <a:off x="2775281"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05" name="グループ化 104"/>
            <p:cNvGrpSpPr/>
            <p:nvPr/>
          </p:nvGrpSpPr>
          <p:grpSpPr>
            <a:xfrm>
              <a:off x="7214991" y="3302337"/>
              <a:ext cx="990272" cy="1933544"/>
              <a:chOff x="2033292" y="4511442"/>
              <a:chExt cx="990272" cy="616326"/>
            </a:xfrm>
            <a:solidFill>
              <a:srgbClr val="24A9D2"/>
            </a:solidFill>
            <a:effectLst>
              <a:outerShdw blurRad="50800" dist="38100" dir="2700000" algn="tl" rotWithShape="0">
                <a:prstClr val="black">
                  <a:alpha val="40000"/>
                </a:prstClr>
              </a:outerShdw>
            </a:effectLst>
          </p:grpSpPr>
          <p:sp>
            <p:nvSpPr>
              <p:cNvPr id="124" name="正方形/長方形 123"/>
              <p:cNvSpPr/>
              <p:nvPr/>
            </p:nvSpPr>
            <p:spPr bwMode="auto">
              <a:xfrm>
                <a:off x="2033292" y="4511442"/>
                <a:ext cx="814191"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パフォー</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マンス</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評価</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25" name="二等辺三角形 124"/>
              <p:cNvSpPr/>
              <p:nvPr/>
            </p:nvSpPr>
            <p:spPr bwMode="auto">
              <a:xfrm rot="5400000">
                <a:off x="2625312"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06" name="グループ化 105"/>
            <p:cNvGrpSpPr/>
            <p:nvPr/>
          </p:nvGrpSpPr>
          <p:grpSpPr>
            <a:xfrm>
              <a:off x="8229599" y="3302337"/>
              <a:ext cx="860601" cy="1933544"/>
              <a:chOff x="1874847" y="4511442"/>
              <a:chExt cx="860601" cy="616326"/>
            </a:xfrm>
            <a:effectLst>
              <a:outerShdw blurRad="50800" dist="38100" dir="2700000" algn="tl" rotWithShape="0">
                <a:prstClr val="black">
                  <a:alpha val="40000"/>
                </a:prstClr>
              </a:outerShdw>
            </a:effectLst>
          </p:grpSpPr>
          <p:sp>
            <p:nvSpPr>
              <p:cNvPr id="122" name="正方形/長方形 121"/>
              <p:cNvSpPr/>
              <p:nvPr/>
            </p:nvSpPr>
            <p:spPr bwMode="auto">
              <a:xfrm>
                <a:off x="1874847" y="4511442"/>
                <a:ext cx="680284" cy="614350"/>
              </a:xfrm>
              <a:prstGeom prst="rect">
                <a:avLst/>
              </a:prstGeom>
              <a:solidFill>
                <a:srgbClr val="72C3D0"/>
              </a:solid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改善</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23" name="二等辺三角形 122"/>
              <p:cNvSpPr/>
              <p:nvPr/>
            </p:nvSpPr>
            <p:spPr bwMode="auto">
              <a:xfrm rot="5400000">
                <a:off x="2337196" y="4729516"/>
                <a:ext cx="616199"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sp>
          <p:nvSpPr>
            <p:cNvPr id="107" name="テキスト ボックス 106"/>
            <p:cNvSpPr txBox="1"/>
            <p:nvPr/>
          </p:nvSpPr>
          <p:spPr>
            <a:xfrm>
              <a:off x="262444" y="2911163"/>
              <a:ext cx="2818494" cy="315890"/>
            </a:xfrm>
            <a:prstGeom prst="roundRect">
              <a:avLst/>
            </a:prstGeom>
            <a:solidFill>
              <a:srgbClr val="853379"/>
            </a:solidFill>
          </p:spPr>
          <p:txBody>
            <a:bodyPr wrap="none" lIns="144000" tIns="36000" rIns="144000" bIns="18000" rtlCol="0" anchor="ctr">
              <a:spAutoFit/>
            </a:bodyPr>
            <a:lstStyle/>
            <a:p>
              <a:pPr algn="ctr">
                <a:lnSpc>
                  <a:spcPct val="100000"/>
                </a:lnSpc>
              </a:pPr>
              <a:r>
                <a:rPr lang="ja-JP" altLang="en-US" sz="1400" b="1" spc="100" smtClean="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108" name="ホームベース 107"/>
            <p:cNvSpPr/>
            <p:nvPr/>
          </p:nvSpPr>
          <p:spPr bwMode="auto">
            <a:xfrm>
              <a:off x="2028826" y="3617441"/>
              <a:ext cx="51983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開発</a:t>
              </a:r>
              <a:endParaRPr lang="en-US" altLang="ja-JP" sz="1200" b="1" smtClean="0">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09" name="ホームベース 108"/>
            <p:cNvSpPr/>
            <p:nvPr/>
          </p:nvSpPr>
          <p:spPr bwMode="auto">
            <a:xfrm>
              <a:off x="2600325" y="3617441"/>
              <a:ext cx="1695450" cy="151823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0" name="ホームベース 109"/>
            <p:cNvSpPr/>
            <p:nvPr/>
          </p:nvSpPr>
          <p:spPr bwMode="auto">
            <a:xfrm>
              <a:off x="4343400"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1" name="ホームベース 110"/>
            <p:cNvSpPr/>
            <p:nvPr/>
          </p:nvSpPr>
          <p:spPr bwMode="auto">
            <a:xfrm>
              <a:off x="5156809" y="3617441"/>
              <a:ext cx="1530654" cy="151823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製品監視</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2" name="ホームベース 111"/>
            <p:cNvSpPr/>
            <p:nvPr/>
          </p:nvSpPr>
          <p:spPr bwMode="auto">
            <a:xfrm>
              <a:off x="6705076"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出</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113" name="グループ化 112"/>
            <p:cNvGrpSpPr/>
            <p:nvPr/>
          </p:nvGrpSpPr>
          <p:grpSpPr>
            <a:xfrm>
              <a:off x="4811913" y="4305952"/>
              <a:ext cx="227286" cy="50104"/>
              <a:chOff x="4709870" y="4246323"/>
              <a:chExt cx="326612" cy="72000"/>
            </a:xfrm>
          </p:grpSpPr>
          <p:sp>
            <p:nvSpPr>
              <p:cNvPr id="119"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120"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121"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grpSp>
        <p:sp>
          <p:nvSpPr>
            <p:cNvPr id="114" name="ホームベース 113"/>
            <p:cNvSpPr/>
            <p:nvPr/>
          </p:nvSpPr>
          <p:spPr bwMode="auto">
            <a:xfrm>
              <a:off x="488515" y="4052072"/>
              <a:ext cx="6048000" cy="988780"/>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115" name="ホームベース 114"/>
            <p:cNvSpPr/>
            <p:nvPr/>
          </p:nvSpPr>
          <p:spPr bwMode="auto">
            <a:xfrm>
              <a:off x="570327" y="4191239"/>
              <a:ext cx="1191798" cy="664895"/>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取得</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116" name="ホームベース 115"/>
            <p:cNvSpPr/>
            <p:nvPr/>
          </p:nvSpPr>
          <p:spPr bwMode="auto">
            <a:xfrm>
              <a:off x="2686051" y="4191239"/>
              <a:ext cx="1438274" cy="664895"/>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smtClean="0">
                  <a:solidFill>
                    <a:schemeClr val="tx1"/>
                  </a:solidFill>
                  <a:latin typeface="Arial" panose="020B0604020202020204" pitchFamily="34" charset="0"/>
                  <a:ea typeface="メイリオ" panose="020B0604030504040204" pitchFamily="50" charset="-128"/>
                </a:rPr>
                <a:t>OSS</a:t>
              </a:r>
              <a:r>
                <a:rPr lang="ja-JP" altLang="en-US" sz="1200" b="1" smtClean="0">
                  <a:solidFill>
                    <a:schemeClr val="tx1"/>
                  </a:solidFill>
                  <a:latin typeface="Arial" panose="020B0604020202020204" pitchFamily="34" charset="0"/>
                  <a:ea typeface="メイリオ" panose="020B0604030504040204" pitchFamily="50" charset="-128"/>
                </a:rPr>
                <a:t>活用</a:t>
              </a:r>
              <a:endParaRPr lang="ja-JP" altLang="en-US" sz="1200" b="1">
                <a:solidFill>
                  <a:schemeClr val="tx1"/>
                </a:solidFill>
                <a:latin typeface="Arial" panose="020B0604020202020204" pitchFamily="34" charset="0"/>
                <a:ea typeface="メイリオ" panose="020B0604030504040204" pitchFamily="50" charset="-128"/>
              </a:endParaRP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117" name="ホームベース 116"/>
            <p:cNvSpPr/>
            <p:nvPr/>
          </p:nvSpPr>
          <p:spPr bwMode="auto">
            <a:xfrm>
              <a:off x="5248275" y="4191239"/>
              <a:ext cx="1133476" cy="664895"/>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頒布</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p>
          </p:txBody>
        </p:sp>
        <p:sp>
          <p:nvSpPr>
            <p:cNvPr id="118" name="テキスト ボックス 117"/>
            <p:cNvSpPr txBox="1"/>
            <p:nvPr/>
          </p:nvSpPr>
          <p:spPr>
            <a:xfrm>
              <a:off x="1434530" y="4932524"/>
              <a:ext cx="3988941" cy="237344"/>
            </a:xfrm>
            <a:prstGeom prst="roundRect">
              <a:avLst/>
            </a:prstGeom>
            <a:solidFill>
              <a:srgbClr val="FF2975"/>
            </a:solidFill>
          </p:spPr>
          <p:txBody>
            <a:bodyPr wrap="none" lIns="144000" tIns="18000" rIns="144000" bIns="0" rtlCol="0" anchor="ctr">
              <a:spAutoFit/>
            </a:bodyPr>
            <a:lstStyle/>
            <a:p>
              <a:pPr>
                <a:lnSpc>
                  <a:spcPct val="100000"/>
                </a:lnSpc>
              </a:pPr>
              <a:r>
                <a:rPr lang="en-US" altLang="ja-JP" sz="1200" b="1" spc="100" smtClean="0">
                  <a:solidFill>
                    <a:schemeClr val="bg1"/>
                  </a:solidFill>
                  <a:latin typeface="Arial" pitchFamily="34" charset="0"/>
                  <a:ea typeface="メイリオ" pitchFamily="50" charset="-128"/>
                </a:rPr>
                <a:t>OSS</a:t>
              </a:r>
              <a:r>
                <a:rPr lang="ja-JP" altLang="en-US" sz="1200" b="1" spc="100" smtClean="0">
                  <a:solidFill>
                    <a:schemeClr val="bg1"/>
                  </a:solidFill>
                  <a:latin typeface="Arial" pitchFamily="34" charset="0"/>
                  <a:ea typeface="メイリオ" pitchFamily="50" charset="-128"/>
                </a:rPr>
                <a:t>コンプライアンス</a:t>
              </a:r>
              <a:r>
                <a:rPr lang="ja-JP" altLang="en-US" sz="1200" b="1" spc="100">
                  <a:solidFill>
                    <a:schemeClr val="bg1"/>
                  </a:solidFill>
                  <a:latin typeface="Arial" pitchFamily="34" charset="0"/>
                  <a:ea typeface="メイリオ" pitchFamily="50" charset="-128"/>
                </a:rPr>
                <a:t>・マネージメントプロセス</a:t>
              </a:r>
              <a:endParaRPr lang="ja-JP" altLang="en-US" sz="12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2253878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257440" y="542927"/>
            <a:ext cx="8957732" cy="976782"/>
            <a:chOff x="257440" y="186986"/>
            <a:chExt cx="8957732" cy="964928"/>
          </a:xfrm>
        </p:grpSpPr>
        <p:sp>
          <p:nvSpPr>
            <p:cNvPr id="22" name="正方形/長方形 2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971800"/>
            <a:ext cx="869171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製品等へ利用</a:t>
            </a:r>
            <a:r>
              <a:rPr lang="ja-JP" altLang="en-US" sz="1400" b="1" spc="100" smtClean="0">
                <a:solidFill>
                  <a:schemeClr val="tx1">
                    <a:lumMod val="75000"/>
                    <a:lumOff val="25000"/>
                  </a:schemeClr>
                </a:solidFill>
                <a:latin typeface="Arial" pitchFamily="34" charset="0"/>
                <a:ea typeface="メイリオ" pitchFamily="50" charset="-128"/>
              </a:rPr>
              <a:t>する</a:t>
            </a:r>
            <a:r>
              <a:rPr lang="en-US" altLang="ja-JP" sz="1400" b="1" spc="100" smtClean="0">
                <a:solidFill>
                  <a:schemeClr val="tx1">
                    <a:lumMod val="75000"/>
                    <a:lumOff val="25000"/>
                  </a:schemeClr>
                </a:solidFill>
                <a:latin typeface="Arial" pitchFamily="34" charset="0"/>
                <a:ea typeface="メイリオ" pitchFamily="50" charset="-128"/>
              </a:rPr>
              <a:t>OSS</a:t>
            </a:r>
            <a:r>
              <a:rPr lang="ja-JP" altLang="en-US" sz="1400" b="1" spc="100" smtClean="0">
                <a:solidFill>
                  <a:schemeClr val="tx1">
                    <a:lumMod val="75000"/>
                    <a:lumOff val="25000"/>
                  </a:schemeClr>
                </a:solidFill>
                <a:latin typeface="Arial" pitchFamily="34" charset="0"/>
                <a:ea typeface="メイリオ" pitchFamily="50" charset="-128"/>
              </a:rPr>
              <a:t>を</a:t>
            </a:r>
            <a:r>
              <a:rPr lang="ja-JP" altLang="en-US" sz="1400" b="1" spc="100">
                <a:solidFill>
                  <a:schemeClr val="tx1">
                    <a:lumMod val="75000"/>
                    <a:lumOff val="25000"/>
                  </a:schemeClr>
                </a:solidFill>
                <a:latin typeface="Arial" pitchFamily="34" charset="0"/>
                <a:ea typeface="メイリオ" pitchFamily="50" charset="-128"/>
              </a:rPr>
              <a:t>取得する場合は、品質マネージメントシステムの「計画・支援」工程で、下表の確認を行う</a:t>
            </a:r>
            <a:r>
              <a:rPr lang="ja-JP" altLang="en-US" sz="1400" b="1" spc="100" smtClean="0">
                <a:solidFill>
                  <a:schemeClr val="tx1">
                    <a:lumMod val="75000"/>
                    <a:lumOff val="25000"/>
                  </a:schemeClr>
                </a:solidFill>
                <a:latin typeface="Arial" pitchFamily="34" charset="0"/>
                <a:ea typeface="メイリオ" pitchFamily="50" charset="-128"/>
              </a:rPr>
              <a:t>「</a:t>
            </a:r>
            <a:r>
              <a:rPr lang="en-US" altLang="ja-JP" sz="1400" b="1" spc="100" smtClean="0">
                <a:solidFill>
                  <a:schemeClr val="tx1">
                    <a:lumMod val="75000"/>
                    <a:lumOff val="25000"/>
                  </a:schemeClr>
                </a:solidFill>
                <a:latin typeface="Arial" pitchFamily="34" charset="0"/>
                <a:ea typeface="メイリオ" pitchFamily="50" charset="-128"/>
              </a:rPr>
              <a:t>OSS</a:t>
            </a:r>
            <a:r>
              <a:rPr lang="ja-JP" altLang="en-US" sz="1400" b="1" spc="100" smtClean="0">
                <a:solidFill>
                  <a:schemeClr val="tx1">
                    <a:lumMod val="75000"/>
                    <a:lumOff val="25000"/>
                  </a:schemeClr>
                </a:solidFill>
                <a:latin typeface="Arial" pitchFamily="34" charset="0"/>
                <a:ea typeface="メイリオ" pitchFamily="50" charset="-128"/>
              </a:rPr>
              <a:t>取得</a:t>
            </a:r>
            <a:r>
              <a:rPr lang="ja-JP" altLang="en-US" sz="1400" b="1" spc="100">
                <a:solidFill>
                  <a:schemeClr val="tx1">
                    <a:lumMod val="75000"/>
                    <a:lumOff val="25000"/>
                  </a:schemeClr>
                </a:solidFill>
                <a:latin typeface="Arial" pitchFamily="34" charset="0"/>
                <a:ea typeface="メイリオ" pitchFamily="50" charset="-128"/>
              </a:rPr>
              <a:t>」を実施します。</a:t>
            </a:r>
          </a:p>
        </p:txBody>
      </p:sp>
      <p:sp>
        <p:nvSpPr>
          <p:cNvPr id="4" name="タイトル 3"/>
          <p:cNvSpPr>
            <a:spLocks noGrp="1"/>
          </p:cNvSpPr>
          <p:nvPr>
            <p:ph type="title"/>
          </p:nvPr>
        </p:nvSpPr>
        <p:spPr/>
        <p:txBody>
          <a:bodyPr/>
          <a:lstStyle/>
          <a:p>
            <a:r>
              <a:rPr lang="en-US" altLang="ja-JP" dirty="0" smtClean="0"/>
              <a:t>4-5 OSS</a:t>
            </a:r>
            <a:r>
              <a:rPr lang="ja-JP" altLang="en-US" dirty="0" smtClean="0"/>
              <a:t>コンプライアンス・マネージメントプロセスでの確認事項及び責任者</a:t>
            </a:r>
            <a:endParaRPr lang="ja-JP" altLang="en-US" dirty="0"/>
          </a:p>
        </p:txBody>
      </p:sp>
      <p:sp>
        <p:nvSpPr>
          <p:cNvPr id="39" name="テキスト ボックス 38"/>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a:solidFill>
                  <a:schemeClr val="bg1"/>
                </a:solidFill>
                <a:latin typeface="Arial" pitchFamily="34" charset="0"/>
                <a:ea typeface="メイリオ" pitchFamily="50" charset="-128"/>
              </a:rPr>
              <a:t>（１</a:t>
            </a:r>
            <a:r>
              <a:rPr lang="ja-JP" altLang="en-US" sz="1600" b="1" spc="-100">
                <a:solidFill>
                  <a:schemeClr val="bg1"/>
                </a:solidFill>
                <a:latin typeface="Arial" pitchFamily="34" charset="0"/>
                <a:ea typeface="メイリオ" pitchFamily="50" charset="-128"/>
              </a:rPr>
              <a:t>）</a:t>
            </a:r>
            <a:r>
              <a:rPr lang="ja-JP" altLang="en-US" sz="1600" b="1" spc="-100" smtClean="0">
                <a:solidFill>
                  <a:schemeClr val="bg1"/>
                </a:solidFill>
                <a:latin typeface="Arial" pitchFamily="34" charset="0"/>
                <a:ea typeface="メイリオ" pitchFamily="50" charset="-128"/>
              </a:rPr>
              <a:t>「</a:t>
            </a:r>
            <a:r>
              <a:rPr lang="en-US" altLang="ja-JP" sz="1600" b="1" spc="100" smtClean="0">
                <a:solidFill>
                  <a:schemeClr val="bg1"/>
                </a:solidFill>
                <a:latin typeface="Arial" pitchFamily="34" charset="0"/>
                <a:ea typeface="メイリオ" pitchFamily="50" charset="-128"/>
              </a:rPr>
              <a:t>OSS</a:t>
            </a:r>
            <a:r>
              <a:rPr lang="ja-JP" altLang="en-US" sz="1600" b="1" spc="100" smtClean="0">
                <a:solidFill>
                  <a:schemeClr val="bg1"/>
                </a:solidFill>
                <a:latin typeface="Arial" pitchFamily="34" charset="0"/>
                <a:ea typeface="メイリオ" pitchFamily="50" charset="-128"/>
              </a:rPr>
              <a:t>取得</a:t>
            </a:r>
            <a:r>
              <a:rPr lang="ja-JP" altLang="en-US" sz="1600" b="1" spc="100">
                <a:solidFill>
                  <a:schemeClr val="bg1"/>
                </a:solidFill>
                <a:latin typeface="Arial" pitchFamily="34" charset="0"/>
                <a:ea typeface="メイリオ" pitchFamily="50" charset="-128"/>
              </a:rPr>
              <a:t>」工程</a:t>
            </a:r>
            <a:endParaRPr lang="ja-JP" altLang="en-US" sz="1600" b="1" spc="100" dirty="0">
              <a:solidFill>
                <a:schemeClr val="bg1"/>
              </a:solidFill>
              <a:latin typeface="Arial" pitchFamily="34" charset="0"/>
              <a:ea typeface="メイリオ" pitchFamily="50" charset="-128"/>
            </a:endParaRPr>
          </a:p>
        </p:txBody>
      </p:sp>
      <p:graphicFrame>
        <p:nvGraphicFramePr>
          <p:cNvPr id="71" name="表 70"/>
          <p:cNvGraphicFramePr>
            <a:graphicFrameLocks noGrp="1"/>
          </p:cNvGraphicFramePr>
          <p:nvPr>
            <p:extLst>
              <p:ext uri="{D42A27DB-BD31-4B8C-83A1-F6EECF244321}">
                <p14:modId xmlns:p14="http://schemas.microsoft.com/office/powerpoint/2010/main" val="3695483312"/>
              </p:ext>
            </p:extLst>
          </p:nvPr>
        </p:nvGraphicFramePr>
        <p:xfrm>
          <a:off x="180304" y="3592718"/>
          <a:ext cx="9092485" cy="1691014"/>
        </p:xfrm>
        <a:graphic>
          <a:graphicData uri="http://schemas.openxmlformats.org/drawingml/2006/table">
            <a:tbl>
              <a:tblPr firstRow="1" bandRow="1">
                <a:tableStyleId>{5940675A-B579-460E-94D1-54222C63F5DA}</a:tableStyleId>
              </a:tblPr>
              <a:tblGrid>
                <a:gridCol w="5105007">
                  <a:extLst>
                    <a:ext uri="{9D8B030D-6E8A-4147-A177-3AD203B41FA5}">
                      <a16:colId xmlns:a16="http://schemas.microsoft.com/office/drawing/2014/main" val="2329334101"/>
                    </a:ext>
                  </a:extLst>
                </a:gridCol>
                <a:gridCol w="3987478">
                  <a:extLst>
                    <a:ext uri="{9D8B030D-6E8A-4147-A177-3AD203B41FA5}">
                      <a16:colId xmlns:a16="http://schemas.microsoft.com/office/drawing/2014/main" val="966656168"/>
                    </a:ext>
                  </a:extLst>
                </a:gridCol>
              </a:tblGrid>
              <a:tr h="2912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取得</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の主な</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確認事項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取得</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の責任者</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及び担当者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1399735">
                <a:tc>
                  <a:txBody>
                    <a:bodyPr/>
                    <a:lstStyle/>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の名称（バージョン含む）、原権利者、ライセンス</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の利用用途（複製・改変・再頒布の有無、社内利用／社外提供）</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・利用用途に基づくライセンス条件の把握及び遵守可否</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・ライセンス伝播の有無（自社ソースコードの開示有無など）</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及び</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取得記録の管理・保管　など</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endParaRPr kumimoji="1" lang="ja-JP" altLang="en-US" sz="1200" baseline="0" dirty="0">
                        <a:latin typeface="Arial" panose="020B0604020202020204" pitchFamily="34" charset="0"/>
                        <a:ea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取得申請）</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・部門責任者、プロジェクトメンバ</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（妥当性判断）</a:t>
                      </a:r>
                      <a:r>
                        <a:rPr kumimoji="1" lang="ja-JP" altLang="en-US" sz="1200" b="1" kern="1200" baseline="0" dirty="0" smtClean="0">
                          <a:solidFill>
                            <a:srgbClr val="FF2975"/>
                          </a:solidFill>
                          <a:latin typeface="Arial" panose="020B0604020202020204" pitchFamily="34" charset="0"/>
                          <a:ea typeface="メイリオ" panose="020B0604030504040204" pitchFamily="50" charset="-128"/>
                          <a:cs typeface="メイリオ" panose="020B0604030504040204" pitchFamily="50" charset="-128"/>
                        </a:rPr>
                        <a:t>＝認定委員会等</a:t>
                      </a:r>
                      <a:endParaRPr kumimoji="1" lang="en-US" altLang="ja-JP" sz="1200" b="1" kern="1200" baseline="0" dirty="0" smtClean="0">
                        <a:solidFill>
                          <a:srgbClr val="FF2975"/>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・技術管理管掌本部長相当、開発保全管掌部門、</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調達部門、法務部門、財務部門</a:t>
                      </a: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但し、社内での</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採用実態（他部門の既採用</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など）により、妥当性判断方法及び体制が異なる</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131" name="グループ化 130"/>
          <p:cNvGrpSpPr/>
          <p:nvPr/>
        </p:nvGrpSpPr>
        <p:grpSpPr>
          <a:xfrm>
            <a:off x="224695" y="1565754"/>
            <a:ext cx="9023223" cy="1980000"/>
            <a:chOff x="262444" y="2780777"/>
            <a:chExt cx="9023223" cy="2517733"/>
          </a:xfrm>
        </p:grpSpPr>
        <p:sp>
          <p:nvSpPr>
            <p:cNvPr id="132" name="ホームベース 131"/>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133" name="グループ化 132"/>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158" name="正方形/長方形 157"/>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59" name="二等辺三角形 158"/>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34" name="グループ化 133"/>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156" name="正方形/長方形 155"/>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57" name="二等辺三角形 156"/>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35" name="グループ化 134"/>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154" name="正方形/長方形 153"/>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パフォー</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マンス</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評価</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55" name="二等辺三角形 154"/>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136" name="グループ化 135"/>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152" name="正方形/長方形 151"/>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改善</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153" name="二等辺三角形 152"/>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sp>
          <p:nvSpPr>
            <p:cNvPr id="137" name="テキスト ボックス 136"/>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smtClean="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138" name="ホームベース 137"/>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開発</a:t>
              </a:r>
              <a:endParaRPr lang="en-US" altLang="ja-JP" sz="1200" b="1" smtClean="0">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39" name="ホームベース 138"/>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0" name="ホームベース 139"/>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1" name="ホームベース 140"/>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製品監視</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2" name="ホームベース 141"/>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出</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143" name="グループ化 142"/>
            <p:cNvGrpSpPr/>
            <p:nvPr/>
          </p:nvGrpSpPr>
          <p:grpSpPr>
            <a:xfrm>
              <a:off x="4811913" y="4305952"/>
              <a:ext cx="227286" cy="50104"/>
              <a:chOff x="4709870" y="4246323"/>
              <a:chExt cx="326612" cy="72000"/>
            </a:xfrm>
          </p:grpSpPr>
          <p:sp>
            <p:nvSpPr>
              <p:cNvPr id="149"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150"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151"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grpSp>
        <p:sp>
          <p:nvSpPr>
            <p:cNvPr id="144" name="ホームベース 143"/>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145" name="ホームベース 144"/>
            <p:cNvSpPr/>
            <p:nvPr/>
          </p:nvSpPr>
          <p:spPr bwMode="auto">
            <a:xfrm>
              <a:off x="570327" y="4096318"/>
              <a:ext cx="1191798" cy="778208"/>
            </a:xfrm>
            <a:prstGeom prst="homePlate">
              <a:avLst>
                <a:gd name="adj" fmla="val 23589"/>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bg1"/>
                  </a:solidFill>
                  <a:latin typeface="Arial" panose="020B0604020202020204" pitchFamily="34" charset="0"/>
                  <a:ea typeface="メイリオ" panose="020B0604030504040204" pitchFamily="50" charset="-128"/>
                </a:rPr>
                <a:t>OSS</a:t>
              </a:r>
              <a:r>
                <a:rPr lang="zh-CN" altLang="en-US" sz="1200" b="1" smtClean="0">
                  <a:solidFill>
                    <a:schemeClr val="bg1"/>
                  </a:solidFill>
                  <a:latin typeface="Arial" panose="020B0604020202020204" pitchFamily="34" charset="0"/>
                  <a:ea typeface="メイリオ" panose="020B0604030504040204" pitchFamily="50" charset="-128"/>
                </a:rPr>
                <a:t>取得</a:t>
              </a:r>
              <a:endParaRPr lang="zh-CN" altLang="en-US" sz="1200" b="1">
                <a:solidFill>
                  <a:schemeClr val="bg1"/>
                </a:solidFill>
                <a:latin typeface="Arial" panose="020B0604020202020204" pitchFamily="34" charset="0"/>
                <a:ea typeface="メイリオ" panose="020B0604030504040204" pitchFamily="50" charset="-128"/>
              </a:endParaRPr>
            </a:p>
            <a:p>
              <a:pPr algn="ctr"/>
              <a:r>
                <a:rPr lang="zh-CN" altLang="en-US" sz="1200" b="1">
                  <a:solidFill>
                    <a:schemeClr val="bg1"/>
                  </a:solidFill>
                  <a:latin typeface="Arial" panose="020B0604020202020204" pitchFamily="34" charset="0"/>
                  <a:ea typeface="メイリオ" panose="020B0604030504040204" pitchFamily="50" charset="-128"/>
                </a:rPr>
                <a:t>（妥当性判断）</a:t>
              </a:r>
              <a:endParaRPr lang="zh-CN" altLang="en-US" sz="1200" b="1" dirty="0">
                <a:solidFill>
                  <a:schemeClr val="bg1"/>
                </a:solidFill>
                <a:latin typeface="Arial" panose="020B0604020202020204" pitchFamily="34" charset="0"/>
                <a:ea typeface="メイリオ" panose="020B0604030504040204" pitchFamily="50" charset="-128"/>
              </a:endParaRPr>
            </a:p>
          </p:txBody>
        </p:sp>
        <p:sp>
          <p:nvSpPr>
            <p:cNvPr id="146" name="ホームベース 145"/>
            <p:cNvSpPr/>
            <p:nvPr/>
          </p:nvSpPr>
          <p:spPr bwMode="auto">
            <a:xfrm>
              <a:off x="2686051" y="4096318"/>
              <a:ext cx="1438274" cy="778208"/>
            </a:xfrm>
            <a:prstGeom prst="homePlate">
              <a:avLst>
                <a:gd name="adj" fmla="val 1960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smtClean="0">
                  <a:solidFill>
                    <a:schemeClr val="tx1"/>
                  </a:solidFill>
                  <a:latin typeface="Arial" panose="020B0604020202020204" pitchFamily="34" charset="0"/>
                  <a:ea typeface="メイリオ" panose="020B0604030504040204" pitchFamily="50" charset="-128"/>
                </a:rPr>
                <a:t>OSS</a:t>
              </a:r>
              <a:r>
                <a:rPr lang="ja-JP" altLang="en-US" sz="1200" b="1" smtClean="0">
                  <a:solidFill>
                    <a:schemeClr val="tx1"/>
                  </a:solidFill>
                  <a:latin typeface="Arial" panose="020B0604020202020204" pitchFamily="34" charset="0"/>
                  <a:ea typeface="メイリオ" panose="020B0604030504040204" pitchFamily="50" charset="-128"/>
                </a:rPr>
                <a:t>活用</a:t>
              </a:r>
              <a:endParaRPr lang="ja-JP" altLang="en-US" sz="1200" b="1">
                <a:solidFill>
                  <a:schemeClr val="tx1"/>
                </a:solidFill>
                <a:latin typeface="Arial" panose="020B0604020202020204" pitchFamily="34" charset="0"/>
                <a:ea typeface="メイリオ" panose="020B0604030504040204" pitchFamily="50" charset="-128"/>
              </a:endParaRP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147" name="ホームベース 146"/>
            <p:cNvSpPr/>
            <p:nvPr/>
          </p:nvSpPr>
          <p:spPr bwMode="auto">
            <a:xfrm>
              <a:off x="5248275" y="4096318"/>
              <a:ext cx="1133476" cy="778208"/>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頒布</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p>
          </p:txBody>
        </p:sp>
        <p:sp>
          <p:nvSpPr>
            <p:cNvPr id="148" name="テキスト ボックス 147"/>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smtClean="0">
                  <a:solidFill>
                    <a:schemeClr val="bg1"/>
                  </a:solidFill>
                  <a:latin typeface="Arial" panose="020B0604020202020204" pitchFamily="34" charset="0"/>
                  <a:ea typeface="メイリオ" panose="020B0604030504040204" pitchFamily="50" charset="-128"/>
                </a:rPr>
                <a:t>OSS</a:t>
              </a:r>
              <a:r>
                <a:rPr lang="ja-JP" altLang="en-US" sz="1200" b="1" spc="100" smtClean="0">
                  <a:solidFill>
                    <a:schemeClr val="bg1"/>
                  </a:solidFill>
                  <a:latin typeface="Arial" panose="020B0604020202020204" pitchFamily="34" charset="0"/>
                  <a:ea typeface="メイリオ" panose="020B0604030504040204" pitchFamily="50" charset="-128"/>
                </a:rPr>
                <a:t>コンプライアンス</a:t>
              </a:r>
              <a:r>
                <a:rPr lang="ja-JP" altLang="en-US" sz="1200" b="1" spc="100">
                  <a:solidFill>
                    <a:schemeClr val="bg1"/>
                  </a:solidFill>
                  <a:latin typeface="Arial" panose="020B0604020202020204" pitchFamily="34" charset="0"/>
                  <a:ea typeface="メイリオ" panose="020B0604030504040204" pitchFamily="50" charset="-128"/>
                </a:rPr>
                <a:t>・マネージメントプロセス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160" name="下矢印 159"/>
          <p:cNvSpPr/>
          <p:nvPr/>
        </p:nvSpPr>
        <p:spPr bwMode="auto">
          <a:xfrm rot="2123965">
            <a:off x="1463729" y="2342368"/>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1050596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4-5 OSS</a:t>
            </a:r>
            <a:r>
              <a:rPr lang="ja-JP" altLang="en-US" dirty="0" smtClean="0"/>
              <a:t>コンプライアンス・マネージメントプロセスでの確認事項及び責任者</a:t>
            </a:r>
            <a:endParaRPr lang="ja-JP" altLang="en-US" dirty="0"/>
          </a:p>
        </p:txBody>
      </p:sp>
      <p:graphicFrame>
        <p:nvGraphicFramePr>
          <p:cNvPr id="41" name="表 40"/>
          <p:cNvGraphicFramePr>
            <a:graphicFrameLocks noGrp="1"/>
          </p:cNvGraphicFramePr>
          <p:nvPr>
            <p:extLst>
              <p:ext uri="{D42A27DB-BD31-4B8C-83A1-F6EECF244321}">
                <p14:modId xmlns:p14="http://schemas.microsoft.com/office/powerpoint/2010/main" val="2435210192"/>
              </p:ext>
            </p:extLst>
          </p:nvPr>
        </p:nvGraphicFramePr>
        <p:xfrm>
          <a:off x="180304" y="3592718"/>
          <a:ext cx="9092485" cy="1691014"/>
        </p:xfrm>
        <a:graphic>
          <a:graphicData uri="http://schemas.openxmlformats.org/drawingml/2006/table">
            <a:tbl>
              <a:tblPr firstRow="1" bandRow="1">
                <a:tableStyleId>{5940675A-B579-460E-94D1-54222C63F5DA}</a:tableStyleId>
              </a:tblPr>
              <a:tblGrid>
                <a:gridCol w="5769922">
                  <a:extLst>
                    <a:ext uri="{9D8B030D-6E8A-4147-A177-3AD203B41FA5}">
                      <a16:colId xmlns:a16="http://schemas.microsoft.com/office/drawing/2014/main" val="2329334101"/>
                    </a:ext>
                  </a:extLst>
                </a:gridCol>
                <a:gridCol w="3322563">
                  <a:extLst>
                    <a:ext uri="{9D8B030D-6E8A-4147-A177-3AD203B41FA5}">
                      <a16:colId xmlns:a16="http://schemas.microsoft.com/office/drawing/2014/main" val="966656168"/>
                    </a:ext>
                  </a:extLst>
                </a:gridCol>
              </a:tblGrid>
              <a:tr h="2912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活用の主な確認事項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活用の責任者及び担当者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1399735">
                <a:tc>
                  <a:txBody>
                    <a:bodyPr/>
                    <a:lstStyle/>
                    <a:p>
                      <a:pPr>
                        <a:lnSpc>
                          <a:spcPts val="1100"/>
                        </a:lnSpc>
                      </a:pP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動作・性能確認</a:t>
                      </a: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利活用の通知、表示（追加条件書、</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ライセンス一覧含む）</a:t>
                      </a: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（ソースコード）提供方法</a:t>
                      </a:r>
                      <a:endPar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1" baseline="0" dirty="0" smtClean="0">
                          <a:solidFill>
                            <a:schemeClr val="tx1"/>
                          </a:solidFill>
                          <a:latin typeface="Arial" panose="020B0604020202020204" pitchFamily="34" charset="0"/>
                          <a:ea typeface="メイリオ" panose="020B0604030504040204" pitchFamily="50" charset="-128"/>
                        </a:rPr>
                        <a:t>・適用ライセンス（流用した</a:t>
                      </a:r>
                      <a:r>
                        <a:rPr kumimoji="1" lang="en-US" altLang="ja-JP" sz="1100" b="1" baseline="0" dirty="0" smtClean="0">
                          <a:solidFill>
                            <a:schemeClr val="tx1"/>
                          </a:solidFill>
                          <a:latin typeface="Arial" panose="020B0604020202020204" pitchFamily="34" charset="0"/>
                          <a:ea typeface="メイリオ" panose="020B0604030504040204" pitchFamily="50" charset="-128"/>
                        </a:rPr>
                        <a:t>OSS</a:t>
                      </a:r>
                      <a:r>
                        <a:rPr kumimoji="1" lang="ja-JP" altLang="en-US" sz="1100" b="1" baseline="0" dirty="0" smtClean="0">
                          <a:solidFill>
                            <a:schemeClr val="tx1"/>
                          </a:solidFill>
                          <a:latin typeface="Arial" panose="020B0604020202020204" pitchFamily="34" charset="0"/>
                          <a:ea typeface="メイリオ" panose="020B0604030504040204" pitchFamily="50" charset="-128"/>
                        </a:rPr>
                        <a:t>の有無、流用した</a:t>
                      </a:r>
                      <a:r>
                        <a:rPr kumimoji="1" lang="en-US" altLang="ja-JP" sz="1100" b="1" baseline="0" dirty="0" smtClean="0">
                          <a:solidFill>
                            <a:schemeClr val="tx1"/>
                          </a:solidFill>
                          <a:latin typeface="Arial" panose="020B0604020202020204" pitchFamily="34" charset="0"/>
                          <a:ea typeface="メイリオ" panose="020B0604030504040204" pitchFamily="50" charset="-128"/>
                        </a:rPr>
                        <a:t>OSS</a:t>
                      </a:r>
                      <a:r>
                        <a:rPr kumimoji="1" lang="ja-JP" altLang="en-US" sz="1100" b="1" baseline="0" dirty="0" smtClean="0">
                          <a:solidFill>
                            <a:schemeClr val="tx1"/>
                          </a:solidFill>
                          <a:latin typeface="Arial" panose="020B0604020202020204" pitchFamily="34" charset="0"/>
                          <a:ea typeface="メイリオ" panose="020B0604030504040204" pitchFamily="50" charset="-128"/>
                        </a:rPr>
                        <a:t>ライセンス確認含む）</a:t>
                      </a:r>
                      <a:endPar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・意図しない</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混入（他者著作権侵害確認）</a:t>
                      </a: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・自社・他者特許侵害確認</a:t>
                      </a: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・ライセンス伝播の有無（自社ソースコードの開示有無など）</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
                      </a:r>
                      <a:b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b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baseline="0" dirty="0" smtClean="0">
                          <a:solidFill>
                            <a:schemeClr val="tx1"/>
                          </a:solidFill>
                          <a:latin typeface="Arial" panose="020B0604020202020204" pitchFamily="34" charset="0"/>
                          <a:ea typeface="メイリオ" panose="020B0604030504040204" pitchFamily="50" charset="-128"/>
                        </a:rPr>
                        <a:t>OSS</a:t>
                      </a:r>
                      <a:r>
                        <a:rPr kumimoji="1" lang="ja-JP" altLang="en-US" sz="1100" b="1" strike="noStrike" baseline="0" dirty="0" smtClean="0">
                          <a:solidFill>
                            <a:schemeClr val="tx1"/>
                          </a:solidFill>
                          <a:latin typeface="Arial" panose="020B0604020202020204" pitchFamily="34" charset="0"/>
                          <a:ea typeface="メイリオ" panose="020B0604030504040204" pitchFamily="50" charset="-128"/>
                        </a:rPr>
                        <a:t>開発</a:t>
                      </a:r>
                      <a:r>
                        <a:rPr kumimoji="1" lang="ja-JP" altLang="en-US" sz="1100" b="1" baseline="0" dirty="0" smtClean="0">
                          <a:solidFill>
                            <a:schemeClr val="tx1"/>
                          </a:solidFill>
                          <a:latin typeface="Arial" panose="020B0604020202020204" pitchFamily="34" charset="0"/>
                          <a:ea typeface="メイリオ" panose="020B0604030504040204" pitchFamily="50" charset="-128"/>
                        </a:rPr>
                        <a:t>記録の管理・保管</a:t>
                      </a:r>
                      <a:endPar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a:lnSpc>
                          <a:spcPts val="1100"/>
                        </a:lnSpc>
                      </a:pP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・その他の</a:t>
                      </a:r>
                      <a:r>
                        <a:rPr kumimoji="1" lang="en-US" altLang="ja-JP"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ライセンス義務の履行　など</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pPr>
                        <a:lnSpc>
                          <a:spcPts val="1400"/>
                        </a:lnSpc>
                      </a:pP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・部門責任者、プロジェクトメンバ</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40" name="グループ化 39"/>
          <p:cNvGrpSpPr/>
          <p:nvPr/>
        </p:nvGrpSpPr>
        <p:grpSpPr>
          <a:xfrm>
            <a:off x="257440" y="542927"/>
            <a:ext cx="8957732" cy="976782"/>
            <a:chOff x="257440" y="186986"/>
            <a:chExt cx="8957732" cy="964928"/>
          </a:xfrm>
        </p:grpSpPr>
        <p:sp>
          <p:nvSpPr>
            <p:cNvPr id="42" name="正方形/長方形 4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43" name="直線コネクタ 42"/>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45" name="Text Box 31"/>
          <p:cNvSpPr txBox="1">
            <a:spLocks noChangeArrowheads="1"/>
          </p:cNvSpPr>
          <p:nvPr/>
        </p:nvSpPr>
        <p:spPr bwMode="gray">
          <a:xfrm>
            <a:off x="426526" y="971800"/>
            <a:ext cx="869171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取得した</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を製品等へ導入（</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の改変如何に関わらず）する場合は、品質マネージメントシステムの「運用（設計・開発）」工程で、下表の確認を行う「</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活用」を実施します。</a:t>
            </a:r>
          </a:p>
        </p:txBody>
      </p:sp>
      <p:sp>
        <p:nvSpPr>
          <p:cNvPr id="46" name="テキスト ボックス 45"/>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smtClean="0">
                <a:solidFill>
                  <a:schemeClr val="bg1"/>
                </a:solidFill>
                <a:latin typeface="Arial" pitchFamily="34" charset="0"/>
                <a:ea typeface="メイリオ" pitchFamily="50" charset="-128"/>
              </a:rPr>
              <a:t>（２</a:t>
            </a:r>
            <a:r>
              <a:rPr lang="ja-JP" altLang="en-US" sz="1600" b="1" spc="-100" smtClean="0">
                <a:solidFill>
                  <a:schemeClr val="bg1"/>
                </a:solidFill>
                <a:latin typeface="Arial" pitchFamily="34" charset="0"/>
                <a:ea typeface="メイリオ" pitchFamily="50" charset="-128"/>
              </a:rPr>
              <a:t>）</a:t>
            </a:r>
            <a:r>
              <a:rPr lang="ja-JP" altLang="en-US" sz="1600" b="1" spc="-100">
                <a:solidFill>
                  <a:schemeClr val="bg1"/>
                </a:solidFill>
                <a:latin typeface="Arial" pitchFamily="34" charset="0"/>
                <a:ea typeface="メイリオ" pitchFamily="50" charset="-128"/>
              </a:rPr>
              <a:t>「</a:t>
            </a:r>
            <a:r>
              <a:rPr lang="en-US" altLang="ja-JP" sz="1600" b="1" spc="100">
                <a:solidFill>
                  <a:schemeClr val="bg1"/>
                </a:solidFill>
                <a:latin typeface="Arial" pitchFamily="34" charset="0"/>
                <a:ea typeface="メイリオ" pitchFamily="50" charset="-128"/>
              </a:rPr>
              <a:t>OSS</a:t>
            </a:r>
            <a:r>
              <a:rPr lang="ja-JP" altLang="en-US" sz="1600" b="1" spc="100" smtClean="0">
                <a:solidFill>
                  <a:schemeClr val="bg1"/>
                </a:solidFill>
                <a:latin typeface="Arial" pitchFamily="34" charset="0"/>
                <a:ea typeface="メイリオ" pitchFamily="50" charset="-128"/>
              </a:rPr>
              <a:t>活用</a:t>
            </a:r>
            <a:r>
              <a:rPr lang="ja-JP" altLang="en-US" sz="1600" b="1" spc="100">
                <a:solidFill>
                  <a:schemeClr val="bg1"/>
                </a:solidFill>
                <a:latin typeface="Arial" pitchFamily="34" charset="0"/>
                <a:ea typeface="メイリオ" pitchFamily="50" charset="-128"/>
              </a:rPr>
              <a:t>」工程</a:t>
            </a:r>
          </a:p>
        </p:txBody>
      </p:sp>
      <p:grpSp>
        <p:nvGrpSpPr>
          <p:cNvPr id="47" name="グループ化 46"/>
          <p:cNvGrpSpPr/>
          <p:nvPr/>
        </p:nvGrpSpPr>
        <p:grpSpPr>
          <a:xfrm>
            <a:off x="224695" y="1565754"/>
            <a:ext cx="9023223" cy="1980000"/>
            <a:chOff x="262444" y="2780777"/>
            <a:chExt cx="9023223" cy="2517733"/>
          </a:xfrm>
        </p:grpSpPr>
        <p:sp>
          <p:nvSpPr>
            <p:cNvPr id="48" name="ホームベース 47"/>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49" name="グループ化 48"/>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74" name="正方形/長方形 73"/>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5" name="二等辺三角形 74"/>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0" name="グループ化 49"/>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72" name="正方形/長方形 71"/>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3" name="二等辺三角形 72"/>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1" name="グループ化 50"/>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70" name="正方形/長方形 69"/>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パフォー</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マンス</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評価</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1" name="二等辺三角形 70"/>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2" name="グループ化 51"/>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68" name="正方形/長方形 67"/>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改善</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69" name="二等辺三角形 68"/>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sp>
          <p:nvSpPr>
            <p:cNvPr id="53" name="テキスト ボックス 52"/>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smtClean="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54" name="ホームベース 53"/>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開発</a:t>
              </a:r>
              <a:endParaRPr lang="en-US" altLang="ja-JP" sz="1200" b="1" smtClean="0">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5" name="ホームベース 54"/>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6" name="ホームベース 55"/>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7" name="ホームベース 56"/>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製品監視</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8" name="ホームベース 57"/>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出</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59" name="グループ化 58"/>
            <p:cNvGrpSpPr/>
            <p:nvPr/>
          </p:nvGrpSpPr>
          <p:grpSpPr>
            <a:xfrm>
              <a:off x="4811913" y="4305952"/>
              <a:ext cx="227286" cy="50104"/>
              <a:chOff x="4709870" y="4246323"/>
              <a:chExt cx="326612" cy="72000"/>
            </a:xfrm>
          </p:grpSpPr>
          <p:sp>
            <p:nvSpPr>
              <p:cNvPr id="65"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66"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67"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grpSp>
        <p:sp>
          <p:nvSpPr>
            <p:cNvPr id="60" name="ホームベース 59"/>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61" name="ホームベース 60"/>
            <p:cNvSpPr/>
            <p:nvPr/>
          </p:nvSpPr>
          <p:spPr bwMode="auto">
            <a:xfrm>
              <a:off x="570327" y="4096318"/>
              <a:ext cx="1191798" cy="778208"/>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取得</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2" name="ホームベース 61"/>
            <p:cNvSpPr/>
            <p:nvPr/>
          </p:nvSpPr>
          <p:spPr bwMode="auto">
            <a:xfrm>
              <a:off x="2686051" y="4096318"/>
              <a:ext cx="1438274" cy="778208"/>
            </a:xfrm>
            <a:prstGeom prst="homePlate">
              <a:avLst>
                <a:gd name="adj" fmla="val 19602"/>
              </a:avLst>
            </a:prstGeom>
            <a:solidFill>
              <a:srgbClr val="FF2873"/>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smtClean="0">
                  <a:solidFill>
                    <a:schemeClr val="bg1"/>
                  </a:solidFill>
                  <a:latin typeface="Arial" panose="020B0604020202020204" pitchFamily="34" charset="0"/>
                  <a:ea typeface="メイリオ" panose="020B0604030504040204" pitchFamily="50" charset="-128"/>
                </a:rPr>
                <a:t>OSS</a:t>
              </a:r>
              <a:r>
                <a:rPr lang="ja-JP" altLang="en-US" sz="1200" b="1" smtClean="0">
                  <a:solidFill>
                    <a:schemeClr val="bg1"/>
                  </a:solidFill>
                  <a:latin typeface="Arial" panose="020B0604020202020204" pitchFamily="34" charset="0"/>
                  <a:ea typeface="メイリオ" panose="020B0604030504040204" pitchFamily="50" charset="-128"/>
                </a:rPr>
                <a:t>活用</a:t>
              </a:r>
              <a:endParaRPr lang="ja-JP" altLang="en-US"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（ライセンス条件</a:t>
              </a:r>
            </a:p>
            <a:p>
              <a:pPr algn="ctr"/>
              <a:r>
                <a:rPr lang="ja-JP" altLang="en-US" sz="1200" b="1">
                  <a:solidFill>
                    <a:schemeClr val="bg1"/>
                  </a:solidFill>
                  <a:latin typeface="Arial" panose="020B0604020202020204" pitchFamily="34" charset="0"/>
                  <a:ea typeface="メイリオ" panose="020B0604030504040204" pitchFamily="50" charset="-128"/>
                </a:rPr>
                <a:t>遵守状況確認）</a:t>
              </a:r>
            </a:p>
          </p:txBody>
        </p:sp>
        <p:sp>
          <p:nvSpPr>
            <p:cNvPr id="63" name="ホームベース 62"/>
            <p:cNvSpPr/>
            <p:nvPr/>
          </p:nvSpPr>
          <p:spPr bwMode="auto">
            <a:xfrm>
              <a:off x="5248275" y="4096318"/>
              <a:ext cx="1133476" cy="778208"/>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頒布</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p>
          </p:txBody>
        </p:sp>
        <p:sp>
          <p:nvSpPr>
            <p:cNvPr id="64" name="テキスト ボックス 63"/>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smtClean="0">
                  <a:solidFill>
                    <a:schemeClr val="bg1"/>
                  </a:solidFill>
                  <a:latin typeface="Arial" panose="020B0604020202020204" pitchFamily="34" charset="0"/>
                  <a:ea typeface="メイリオ" panose="020B0604030504040204" pitchFamily="50" charset="-128"/>
                </a:rPr>
                <a:t>OSS</a:t>
              </a:r>
              <a:r>
                <a:rPr lang="ja-JP" altLang="en-US" sz="1200" b="1" spc="100" smtClean="0">
                  <a:solidFill>
                    <a:schemeClr val="bg1"/>
                  </a:solidFill>
                  <a:latin typeface="Arial" panose="020B0604020202020204" pitchFamily="34" charset="0"/>
                  <a:ea typeface="メイリオ" panose="020B0604030504040204" pitchFamily="50" charset="-128"/>
                </a:rPr>
                <a:t>コンプライアンス</a:t>
              </a:r>
              <a:r>
                <a:rPr lang="ja-JP" altLang="en-US" sz="1200" b="1" spc="100">
                  <a:solidFill>
                    <a:schemeClr val="bg1"/>
                  </a:solidFill>
                  <a:latin typeface="Arial" panose="020B0604020202020204" pitchFamily="34" charset="0"/>
                  <a:ea typeface="メイリオ" panose="020B0604030504040204" pitchFamily="50" charset="-128"/>
                </a:rPr>
                <a:t>・マネージメントプロセス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76" name="下矢印 75"/>
          <p:cNvSpPr/>
          <p:nvPr/>
        </p:nvSpPr>
        <p:spPr bwMode="auto">
          <a:xfrm rot="2123965">
            <a:off x="3802891" y="2289204"/>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3389945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4-5 OSS</a:t>
            </a:r>
            <a:r>
              <a:rPr lang="ja-JP" altLang="en-US" dirty="0" smtClean="0"/>
              <a:t>コンプライアンス・マネージメントプロセスでの確認事項及び責任者</a:t>
            </a:r>
            <a:endParaRPr lang="ja-JP" altLang="en-US" dirty="0"/>
          </a:p>
        </p:txBody>
      </p:sp>
      <p:graphicFrame>
        <p:nvGraphicFramePr>
          <p:cNvPr id="41" name="表 40"/>
          <p:cNvGraphicFramePr>
            <a:graphicFrameLocks noGrp="1"/>
          </p:cNvGraphicFramePr>
          <p:nvPr>
            <p:extLst>
              <p:ext uri="{D42A27DB-BD31-4B8C-83A1-F6EECF244321}">
                <p14:modId xmlns:p14="http://schemas.microsoft.com/office/powerpoint/2010/main" val="2622264864"/>
              </p:ext>
            </p:extLst>
          </p:nvPr>
        </p:nvGraphicFramePr>
        <p:xfrm>
          <a:off x="180304" y="3592718"/>
          <a:ext cx="9092485" cy="966258"/>
        </p:xfrm>
        <a:graphic>
          <a:graphicData uri="http://schemas.openxmlformats.org/drawingml/2006/table">
            <a:tbl>
              <a:tblPr firstRow="1" bandRow="1">
                <a:tableStyleId>{5940675A-B579-460E-94D1-54222C63F5DA}</a:tableStyleId>
              </a:tblPr>
              <a:tblGrid>
                <a:gridCol w="5105007">
                  <a:extLst>
                    <a:ext uri="{9D8B030D-6E8A-4147-A177-3AD203B41FA5}">
                      <a16:colId xmlns:a16="http://schemas.microsoft.com/office/drawing/2014/main" val="2329334101"/>
                    </a:ext>
                  </a:extLst>
                </a:gridCol>
                <a:gridCol w="3987478">
                  <a:extLst>
                    <a:ext uri="{9D8B030D-6E8A-4147-A177-3AD203B41FA5}">
                      <a16:colId xmlns:a16="http://schemas.microsoft.com/office/drawing/2014/main" val="966656168"/>
                    </a:ext>
                  </a:extLst>
                </a:gridCol>
              </a:tblGrid>
              <a:tr h="250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主な</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確認事項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a:t>
                      </a:r>
                      <a:r>
                        <a:rPr kumimoji="1" lang="ja-JP" altLang="en-US"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責任者</a:t>
                      </a:r>
                      <a:r>
                        <a:rPr kumimoji="1" lang="ja-JP" altLang="en-US" sz="14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及び担当者</a:t>
                      </a:r>
                      <a:endParaRPr kumimoji="1" lang="en-US" altLang="ja-JP" sz="14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679196">
                <a:tc>
                  <a:txBody>
                    <a:bodyPr/>
                    <a:lstStyle/>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取得工程の実施確認</a:t>
                      </a:r>
                      <a:endPar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活用工程の実施確認　など</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・品質保証部門長、品質保証部員</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40" name="グループ化 39"/>
          <p:cNvGrpSpPr/>
          <p:nvPr/>
        </p:nvGrpSpPr>
        <p:grpSpPr>
          <a:xfrm>
            <a:off x="257440" y="542927"/>
            <a:ext cx="8957732" cy="976782"/>
            <a:chOff x="257440" y="186986"/>
            <a:chExt cx="8957732" cy="964928"/>
          </a:xfrm>
        </p:grpSpPr>
        <p:sp>
          <p:nvSpPr>
            <p:cNvPr id="42" name="正方形/長方形 4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43" name="直線コネクタ 42"/>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45" name="Text Box 31"/>
          <p:cNvSpPr txBox="1">
            <a:spLocks noChangeArrowheads="1"/>
          </p:cNvSpPr>
          <p:nvPr/>
        </p:nvSpPr>
        <p:spPr bwMode="gray">
          <a:xfrm>
            <a:off x="426526" y="971800"/>
            <a:ext cx="8861312"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を導入した製品を出荷（頒布）する前に、品質マネージメントシステムの「運用（製品監視）」工程で、下表の確認を行う「</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頒布」を実施します。</a:t>
            </a:r>
          </a:p>
        </p:txBody>
      </p:sp>
      <p:sp>
        <p:nvSpPr>
          <p:cNvPr id="46" name="テキスト ボックス 45"/>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smtClean="0">
                <a:solidFill>
                  <a:schemeClr val="bg1"/>
                </a:solidFill>
                <a:latin typeface="Arial" pitchFamily="34" charset="0"/>
                <a:ea typeface="メイリオ" pitchFamily="50" charset="-128"/>
              </a:rPr>
              <a:t>（３</a:t>
            </a:r>
            <a:r>
              <a:rPr lang="ja-JP" altLang="en-US" sz="1600" b="1" spc="-100" smtClean="0">
                <a:solidFill>
                  <a:schemeClr val="bg1"/>
                </a:solidFill>
                <a:latin typeface="Arial" pitchFamily="34" charset="0"/>
                <a:ea typeface="メイリオ" pitchFamily="50" charset="-128"/>
              </a:rPr>
              <a:t>）</a:t>
            </a:r>
            <a:r>
              <a:rPr lang="ja-JP" altLang="en-US" sz="1600" b="1" spc="-100">
                <a:solidFill>
                  <a:schemeClr val="bg1"/>
                </a:solidFill>
                <a:latin typeface="Arial" pitchFamily="34" charset="0"/>
                <a:ea typeface="メイリオ" pitchFamily="50" charset="-128"/>
              </a:rPr>
              <a:t>「</a:t>
            </a:r>
            <a:r>
              <a:rPr lang="en-US" altLang="ja-JP" sz="1600" b="1" spc="100">
                <a:solidFill>
                  <a:schemeClr val="bg1"/>
                </a:solidFill>
                <a:latin typeface="Arial" pitchFamily="34" charset="0"/>
                <a:ea typeface="メイリオ" pitchFamily="50" charset="-128"/>
              </a:rPr>
              <a:t>OSS</a:t>
            </a:r>
            <a:r>
              <a:rPr lang="zh-TW" altLang="en-US" sz="1600" b="1" spc="100" smtClean="0">
                <a:solidFill>
                  <a:schemeClr val="bg1"/>
                </a:solidFill>
                <a:latin typeface="Arial" pitchFamily="34" charset="0"/>
                <a:ea typeface="メイリオ" pitchFamily="50" charset="-128"/>
              </a:rPr>
              <a:t>頒布</a:t>
            </a:r>
            <a:r>
              <a:rPr lang="zh-TW" altLang="en-US" sz="1600" b="1" spc="100">
                <a:solidFill>
                  <a:schemeClr val="bg1"/>
                </a:solidFill>
                <a:latin typeface="Arial" pitchFamily="34" charset="0"/>
                <a:ea typeface="メイリオ" pitchFamily="50" charset="-128"/>
              </a:rPr>
              <a:t>」工程</a:t>
            </a:r>
          </a:p>
        </p:txBody>
      </p:sp>
      <p:grpSp>
        <p:nvGrpSpPr>
          <p:cNvPr id="47" name="グループ化 46"/>
          <p:cNvGrpSpPr/>
          <p:nvPr/>
        </p:nvGrpSpPr>
        <p:grpSpPr>
          <a:xfrm>
            <a:off x="224695" y="1565754"/>
            <a:ext cx="9023223" cy="1980000"/>
            <a:chOff x="262444" y="2780777"/>
            <a:chExt cx="9023223" cy="2517733"/>
          </a:xfrm>
        </p:grpSpPr>
        <p:sp>
          <p:nvSpPr>
            <p:cNvPr id="48" name="ホームベース 47"/>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49" name="グループ化 48"/>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74" name="正方形/長方形 73"/>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5" name="二等辺三角形 74"/>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0" name="グループ化 49"/>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72" name="正方形/長方形 71"/>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3" name="二等辺三角形 72"/>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1" name="グループ化 50"/>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70" name="正方形/長方形 69"/>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パフォー</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マンス</a:t>
                </a:r>
                <a:endParaRPr lang="en-US" altLang="ja-JP" sz="1200" b="1" spc="100" smtClean="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smtClean="0">
                    <a:solidFill>
                      <a:schemeClr val="bg1"/>
                    </a:solidFill>
                    <a:latin typeface="Arial" panose="020B0604020202020204" pitchFamily="34" charset="0"/>
                    <a:ea typeface="メイリオ" panose="020B0604030504040204" pitchFamily="50" charset="-128"/>
                  </a:rPr>
                  <a:t>評価</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71" name="二等辺三角形 70"/>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grpSp>
          <p:nvGrpSpPr>
            <p:cNvPr id="52" name="グループ化 51"/>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68" name="正方形/長方形 67"/>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smtClean="0">
                    <a:solidFill>
                      <a:schemeClr val="bg1"/>
                    </a:solidFill>
                    <a:latin typeface="Arial" panose="020B0604020202020204" pitchFamily="34" charset="0"/>
                    <a:ea typeface="メイリオ" panose="020B0604030504040204" pitchFamily="50" charset="-128"/>
                  </a:rPr>
                  <a:t>改善</a:t>
                </a: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sp>
            <p:nvSpPr>
              <p:cNvPr id="69" name="二等辺三角形 68"/>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anose="020B0604020202020204" pitchFamily="34" charset="0"/>
                  <a:ea typeface="メイリオ" panose="020B0604030504040204" pitchFamily="50" charset="-128"/>
                </a:endParaRPr>
              </a:p>
            </p:txBody>
          </p:sp>
        </p:grpSp>
        <p:sp>
          <p:nvSpPr>
            <p:cNvPr id="53" name="テキスト ボックス 52"/>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smtClean="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54" name="ホームベース 53"/>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開発</a:t>
              </a:r>
              <a:endParaRPr lang="en-US" altLang="ja-JP" sz="1200" b="1" smtClean="0">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5" name="ホームベース 54"/>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6" name="ホームベース 55"/>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7" name="ホームベース 56"/>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製品監視</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8" name="ホームベース 57"/>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smtClean="0">
                  <a:solidFill>
                    <a:schemeClr val="bg1"/>
                  </a:solidFill>
                  <a:latin typeface="Arial" panose="020B0604020202020204" pitchFamily="34" charset="0"/>
                  <a:ea typeface="メイリオ" panose="020B0604030504040204" pitchFamily="50" charset="-128"/>
                </a:rPr>
                <a:t>出</a:t>
              </a:r>
              <a:r>
                <a:rPr lang="en-US" altLang="ja-JP" sz="1200" b="1" smtClean="0">
                  <a:solidFill>
                    <a:schemeClr val="bg1"/>
                  </a:solidFill>
                  <a:latin typeface="Arial" panose="020B0604020202020204" pitchFamily="34" charset="0"/>
                  <a:ea typeface="メイリオ" panose="020B0604030504040204" pitchFamily="50" charset="-128"/>
                </a:rPr>
                <a:t/>
              </a:r>
              <a:br>
                <a:rPr lang="en-US" altLang="ja-JP" sz="1200" b="1" smtClean="0">
                  <a:solidFill>
                    <a:schemeClr val="bg1"/>
                  </a:solidFill>
                  <a:latin typeface="Arial" panose="020B0604020202020204" pitchFamily="34" charset="0"/>
                  <a:ea typeface="メイリオ" panose="020B0604030504040204" pitchFamily="50" charset="-128"/>
                </a:rPr>
              </a:br>
              <a:r>
                <a:rPr lang="ja-JP" altLang="en-US" sz="1200" b="1" smtClean="0">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59" name="グループ化 58"/>
            <p:cNvGrpSpPr/>
            <p:nvPr/>
          </p:nvGrpSpPr>
          <p:grpSpPr>
            <a:xfrm>
              <a:off x="4811913" y="4305952"/>
              <a:ext cx="227286" cy="50104"/>
              <a:chOff x="4709870" y="4246323"/>
              <a:chExt cx="326612" cy="72000"/>
            </a:xfrm>
          </p:grpSpPr>
          <p:sp>
            <p:nvSpPr>
              <p:cNvPr id="65"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66"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sp>
            <p:nvSpPr>
              <p:cNvPr id="67"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anose="020B0604020202020204" pitchFamily="34" charset="0"/>
                  <a:ea typeface="メイリオ" panose="020B0604030504040204" pitchFamily="50" charset="-128"/>
                </a:endParaRPr>
              </a:p>
            </p:txBody>
          </p:sp>
        </p:grpSp>
        <p:sp>
          <p:nvSpPr>
            <p:cNvPr id="60" name="ホームベース 59"/>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61" name="ホームベース 60"/>
            <p:cNvSpPr/>
            <p:nvPr/>
          </p:nvSpPr>
          <p:spPr bwMode="auto">
            <a:xfrm>
              <a:off x="570327" y="4096318"/>
              <a:ext cx="1191798" cy="778208"/>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tx1"/>
                  </a:solidFill>
                  <a:latin typeface="Arial" panose="020B0604020202020204" pitchFamily="34" charset="0"/>
                  <a:ea typeface="メイリオ" panose="020B0604030504040204" pitchFamily="50" charset="-128"/>
                </a:rPr>
                <a:t>OSS</a:t>
              </a:r>
              <a:r>
                <a:rPr lang="zh-CN" altLang="en-US" sz="1200" b="1" smtClean="0">
                  <a:solidFill>
                    <a:schemeClr val="tx1"/>
                  </a:solidFill>
                  <a:latin typeface="Arial" panose="020B0604020202020204" pitchFamily="34" charset="0"/>
                  <a:ea typeface="メイリオ" panose="020B0604030504040204" pitchFamily="50" charset="-128"/>
                </a:rPr>
                <a:t>取得</a:t>
              </a:r>
              <a:endParaRPr lang="zh-CN" altLang="en-US" sz="1200" b="1">
                <a:solidFill>
                  <a:schemeClr val="tx1"/>
                </a:solidFill>
                <a:latin typeface="Arial" panose="020B0604020202020204" pitchFamily="34" charset="0"/>
                <a:ea typeface="メイリオ" panose="020B0604030504040204" pitchFamily="50" charset="-128"/>
              </a:endParaRP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2" name="ホームベース 61"/>
            <p:cNvSpPr/>
            <p:nvPr/>
          </p:nvSpPr>
          <p:spPr bwMode="auto">
            <a:xfrm>
              <a:off x="2686051" y="4096318"/>
              <a:ext cx="1438274" cy="778208"/>
            </a:xfrm>
            <a:prstGeom prst="homePlate">
              <a:avLst>
                <a:gd name="adj" fmla="val 1960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smtClean="0">
                  <a:solidFill>
                    <a:schemeClr val="tx1"/>
                  </a:solidFill>
                  <a:latin typeface="Arial" panose="020B0604020202020204" pitchFamily="34" charset="0"/>
                  <a:ea typeface="メイリオ" panose="020B0604030504040204" pitchFamily="50" charset="-128"/>
                </a:rPr>
                <a:t>OSS</a:t>
              </a:r>
              <a:r>
                <a:rPr lang="ja-JP" altLang="en-US" sz="1200" b="1" smtClean="0">
                  <a:solidFill>
                    <a:schemeClr val="tx1"/>
                  </a:solidFill>
                  <a:latin typeface="Arial" panose="020B0604020202020204" pitchFamily="34" charset="0"/>
                  <a:ea typeface="メイリオ" panose="020B0604030504040204" pitchFamily="50" charset="-128"/>
                </a:rPr>
                <a:t>活用</a:t>
              </a:r>
              <a:endParaRPr lang="ja-JP" altLang="en-US" sz="1200" b="1">
                <a:solidFill>
                  <a:schemeClr val="tx1"/>
                </a:solidFill>
                <a:latin typeface="Arial" panose="020B0604020202020204" pitchFamily="34" charset="0"/>
                <a:ea typeface="メイリオ" panose="020B0604030504040204" pitchFamily="50" charset="-128"/>
              </a:endParaRP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63" name="ホームベース 62"/>
            <p:cNvSpPr/>
            <p:nvPr/>
          </p:nvSpPr>
          <p:spPr bwMode="auto">
            <a:xfrm>
              <a:off x="5248275" y="4096318"/>
              <a:ext cx="1133476" cy="778208"/>
            </a:xfrm>
            <a:prstGeom prst="homePlate">
              <a:avLst>
                <a:gd name="adj" fmla="val 16134"/>
              </a:avLst>
            </a:prstGeom>
            <a:solidFill>
              <a:srgbClr val="FF2873"/>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smtClean="0">
                  <a:solidFill>
                    <a:schemeClr val="bg1"/>
                  </a:solidFill>
                  <a:latin typeface="Arial" panose="020B0604020202020204" pitchFamily="34" charset="0"/>
                  <a:ea typeface="メイリオ" panose="020B0604030504040204" pitchFamily="50" charset="-128"/>
                </a:rPr>
                <a:t>OSS</a:t>
              </a:r>
              <a:r>
                <a:rPr lang="zh-CN" altLang="en-US" sz="1200" b="1" smtClean="0">
                  <a:solidFill>
                    <a:schemeClr val="bg1"/>
                  </a:solidFill>
                  <a:latin typeface="Arial" panose="020B0604020202020204" pitchFamily="34" charset="0"/>
                  <a:ea typeface="メイリオ" panose="020B0604030504040204" pitchFamily="50" charset="-128"/>
                </a:rPr>
                <a:t>頒布</a:t>
              </a:r>
              <a:endParaRPr lang="zh-CN" altLang="en-US" sz="1200" b="1">
                <a:solidFill>
                  <a:schemeClr val="bg1"/>
                </a:solidFill>
                <a:latin typeface="Arial" panose="020B0604020202020204" pitchFamily="34" charset="0"/>
                <a:ea typeface="メイリオ" panose="020B0604030504040204" pitchFamily="50" charset="-128"/>
              </a:endParaRPr>
            </a:p>
            <a:p>
              <a:pPr algn="ctr"/>
              <a:r>
                <a:rPr lang="zh-CN" altLang="en-US" sz="1200" b="1">
                  <a:solidFill>
                    <a:schemeClr val="bg1"/>
                  </a:solidFill>
                  <a:latin typeface="Arial" panose="020B0604020202020204" pitchFamily="34" charset="0"/>
                  <a:ea typeface="メイリオ" panose="020B0604030504040204" pitchFamily="50" charset="-128"/>
                </a:rPr>
                <a:t>（妥当性判断）</a:t>
              </a:r>
            </a:p>
          </p:txBody>
        </p:sp>
        <p:sp>
          <p:nvSpPr>
            <p:cNvPr id="64" name="テキスト ボックス 63"/>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smtClean="0">
                  <a:solidFill>
                    <a:schemeClr val="bg1"/>
                  </a:solidFill>
                  <a:latin typeface="Arial" panose="020B0604020202020204" pitchFamily="34" charset="0"/>
                  <a:ea typeface="メイリオ" panose="020B0604030504040204" pitchFamily="50" charset="-128"/>
                </a:rPr>
                <a:t>OSS</a:t>
              </a:r>
              <a:r>
                <a:rPr lang="ja-JP" altLang="en-US" sz="1200" b="1" spc="100" smtClean="0">
                  <a:solidFill>
                    <a:schemeClr val="bg1"/>
                  </a:solidFill>
                  <a:latin typeface="Arial" panose="020B0604020202020204" pitchFamily="34" charset="0"/>
                  <a:ea typeface="メイリオ" panose="020B0604030504040204" pitchFamily="50" charset="-128"/>
                </a:rPr>
                <a:t>コンプライアンス</a:t>
              </a:r>
              <a:r>
                <a:rPr lang="ja-JP" altLang="en-US" sz="1200" b="1" spc="100">
                  <a:solidFill>
                    <a:schemeClr val="bg1"/>
                  </a:solidFill>
                  <a:latin typeface="Arial" panose="020B0604020202020204" pitchFamily="34" charset="0"/>
                  <a:ea typeface="メイリオ" panose="020B0604030504040204" pitchFamily="50" charset="-128"/>
                </a:rPr>
                <a:t>・マネージメントプロセス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76" name="下矢印 75"/>
          <p:cNvSpPr/>
          <p:nvPr/>
        </p:nvSpPr>
        <p:spPr bwMode="auto">
          <a:xfrm rot="2123965">
            <a:off x="6088891" y="2353000"/>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317651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正方形/長方形 129"/>
          <p:cNvSpPr/>
          <p:nvPr/>
        </p:nvSpPr>
        <p:spPr bwMode="auto">
          <a:xfrm>
            <a:off x="631031" y="2209802"/>
            <a:ext cx="8210550" cy="2371724"/>
          </a:xfrm>
          <a:prstGeom prst="rect">
            <a:avLst/>
          </a:prstGeom>
          <a:solidFill>
            <a:schemeClr val="bg1">
              <a:lumMod val="95000"/>
            </a:schemeClr>
          </a:solidFill>
          <a:ln w="57150" cap="sq">
            <a:solidFill>
              <a:schemeClr val="bg1">
                <a:lumMod val="75000"/>
              </a:schemeClr>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3" name="グループ化 2"/>
          <p:cNvGrpSpPr/>
          <p:nvPr/>
        </p:nvGrpSpPr>
        <p:grpSpPr>
          <a:xfrm>
            <a:off x="257440" y="556405"/>
            <a:ext cx="8957732" cy="591827"/>
            <a:chOff x="257440" y="567268"/>
            <a:chExt cx="8957732" cy="584645"/>
          </a:xfrm>
        </p:grpSpPr>
        <p:sp>
          <p:nvSpPr>
            <p:cNvPr id="22" name="正方形/長方形 21"/>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640672"/>
            <a:ext cx="886778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次に、</a:t>
            </a:r>
            <a:r>
              <a:rPr lang="ja-JP" altLang="en-US" sz="1400" b="1" spc="100" smtClean="0">
                <a:solidFill>
                  <a:srgbClr val="DB3166"/>
                </a:solidFill>
                <a:latin typeface="Arial" pitchFamily="34" charset="0"/>
                <a:ea typeface="メイリオ" pitchFamily="50" charset="-128"/>
              </a:rPr>
              <a:t>「</a:t>
            </a:r>
            <a:r>
              <a:rPr lang="en-US" altLang="ja-JP" sz="1400" b="1" spc="100" smtClean="0">
                <a:solidFill>
                  <a:srgbClr val="DB3166"/>
                </a:solidFill>
                <a:latin typeface="Arial" pitchFamily="34" charset="0"/>
                <a:ea typeface="メイリオ" pitchFamily="50" charset="-128"/>
              </a:rPr>
              <a:t>OSS</a:t>
            </a:r>
            <a:r>
              <a:rPr lang="ja-JP" altLang="en-US" sz="1400" b="1" spc="100" smtClean="0">
                <a:solidFill>
                  <a:srgbClr val="DB3166"/>
                </a:solidFill>
                <a:latin typeface="Arial" pitchFamily="34" charset="0"/>
                <a:ea typeface="メイリオ" pitchFamily="50" charset="-128"/>
              </a:rPr>
              <a:t>コンプライアンス</a:t>
            </a:r>
            <a:r>
              <a:rPr lang="ja-JP" altLang="en-US" sz="1400" b="1" spc="100">
                <a:solidFill>
                  <a:srgbClr val="DB3166"/>
                </a:solidFill>
                <a:latin typeface="Arial" pitchFamily="34" charset="0"/>
                <a:ea typeface="メイリオ" pitchFamily="50" charset="-128"/>
              </a:rPr>
              <a:t>・マネージメントプロセス」</a:t>
            </a:r>
            <a:r>
              <a:rPr lang="ja-JP" altLang="en-US" sz="1400" b="1" spc="100">
                <a:solidFill>
                  <a:schemeClr val="tx1">
                    <a:lumMod val="75000"/>
                    <a:lumOff val="25000"/>
                  </a:schemeClr>
                </a:solidFill>
                <a:latin typeface="Arial" pitchFamily="34" charset="0"/>
                <a:ea typeface="メイリオ" pitchFamily="50" charset="-128"/>
              </a:rPr>
              <a:t> の関連規則等を示します。</a:t>
            </a:r>
          </a:p>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関連する規則等を遵守し、各工程において適正に対応してください。</a:t>
            </a:r>
          </a:p>
        </p:txBody>
      </p:sp>
      <p:sp>
        <p:nvSpPr>
          <p:cNvPr id="4" name="タイトル 3"/>
          <p:cNvSpPr>
            <a:spLocks noGrp="1"/>
          </p:cNvSpPr>
          <p:nvPr>
            <p:ph type="title"/>
          </p:nvPr>
        </p:nvSpPr>
        <p:spPr>
          <a:xfrm>
            <a:off x="284027" y="219250"/>
            <a:ext cx="8984664" cy="341632"/>
          </a:xfrm>
        </p:spPr>
        <p:txBody>
          <a:bodyPr/>
          <a:lstStyle/>
          <a:p>
            <a:r>
              <a:rPr lang="en-US" altLang="ja-JP" dirty="0" smtClean="0"/>
              <a:t>4-6 OSS</a:t>
            </a:r>
            <a:r>
              <a:rPr lang="ja-JP" altLang="en-US" dirty="0" smtClean="0"/>
              <a:t>コンプライアンス</a:t>
            </a:r>
            <a:r>
              <a:rPr lang="ja-JP" altLang="en-US" dirty="0"/>
              <a:t>・マネージメントプロセスと関連規則との</a:t>
            </a:r>
            <a:r>
              <a:rPr lang="ja-JP" altLang="en-US" dirty="0" smtClean="0"/>
              <a:t>関係</a:t>
            </a:r>
            <a:endParaRPr lang="ja-JP" altLang="en-US" dirty="0"/>
          </a:p>
        </p:txBody>
      </p:sp>
      <p:sp>
        <p:nvSpPr>
          <p:cNvPr id="42" name="テキスト ボックス 41"/>
          <p:cNvSpPr txBox="1"/>
          <p:nvPr/>
        </p:nvSpPr>
        <p:spPr>
          <a:xfrm>
            <a:off x="257440" y="1225220"/>
            <a:ext cx="1407563" cy="312634"/>
          </a:xfrm>
          <a:prstGeom prst="roundRect">
            <a:avLst/>
          </a:prstGeom>
          <a:solidFill>
            <a:srgbClr val="008EBD"/>
          </a:solidFill>
        </p:spPr>
        <p:txBody>
          <a:bodyPr wrap="none" lIns="144000" tIns="36000" rIns="144000" bIns="0" rtlCol="0">
            <a:spAutoFit/>
          </a:bodyPr>
          <a:lstStyle/>
          <a:p>
            <a:pPr>
              <a:lnSpc>
                <a:spcPct val="100000"/>
              </a:lnSpc>
            </a:pPr>
            <a:r>
              <a:rPr lang="ja-JP" altLang="en-US" sz="1600" b="1" spc="100" smtClean="0">
                <a:solidFill>
                  <a:schemeClr val="bg1"/>
                </a:solidFill>
                <a:latin typeface="Arial" pitchFamily="34" charset="0"/>
                <a:ea typeface="メイリオ" pitchFamily="50" charset="-128"/>
              </a:rPr>
              <a:t>関連規則等</a:t>
            </a:r>
            <a:endParaRPr lang="zh-TW" altLang="en-US" sz="1600" b="1" spc="100">
              <a:solidFill>
                <a:schemeClr val="bg1"/>
              </a:solidFill>
              <a:latin typeface="Arial" pitchFamily="34" charset="0"/>
              <a:ea typeface="メイリオ" pitchFamily="50" charset="-128"/>
            </a:endParaRPr>
          </a:p>
        </p:txBody>
      </p:sp>
      <p:sp>
        <p:nvSpPr>
          <p:cNvPr id="60" name="タイトル 1"/>
          <p:cNvSpPr txBox="1">
            <a:spLocks/>
          </p:cNvSpPr>
          <p:nvPr/>
        </p:nvSpPr>
        <p:spPr bwMode="gray">
          <a:xfrm>
            <a:off x="3185219" y="5590705"/>
            <a:ext cx="4264820" cy="1374698"/>
          </a:xfrm>
          <a:prstGeom prst="rect">
            <a:avLst/>
          </a:prstGeom>
        </p:spPr>
        <p:txBody>
          <a:bodyPr vert="horz" wrap="square" lIns="73685" tIns="36843" rIns="73685" bIns="36843" rtlCol="0" anchor="ctr">
            <a:spAutoFit/>
          </a:bodyPr>
          <a:lstStyle>
            <a:lvl1pPr algn="ctr" defTabSz="914400" rtl="0" eaLnBrk="1" latinLnBrk="0" hangingPunct="1">
              <a:spcBef>
                <a:spcPct val="0"/>
              </a:spcBef>
              <a:buNone/>
              <a:defRPr kumimoji="1" sz="2400" kern="1200">
                <a:solidFill>
                  <a:schemeClr val="tx1"/>
                </a:solidFill>
                <a:latin typeface="+mj-ea"/>
                <a:ea typeface="+mj-ea"/>
                <a:cs typeface="+mj-cs"/>
              </a:defRPr>
            </a:lvl1pPr>
          </a:lstStyle>
          <a:p>
            <a:pPr algn="l"/>
            <a:r>
              <a:rPr lang="ja-JP" altLang="en-US" sz="846" dirty="0">
                <a:latin typeface="+mn-ea"/>
                <a:ea typeface="+mn-ea"/>
                <a:cs typeface="メイリオ" panose="020B0604030504040204" pitchFamily="50" charset="-128"/>
              </a:rPr>
              <a:t>（</a:t>
            </a:r>
            <a:r>
              <a:rPr lang="en-US" altLang="ja-JP" sz="846" dirty="0">
                <a:latin typeface="+mn-ea"/>
                <a:ea typeface="+mn-ea"/>
                <a:cs typeface="メイリオ" panose="020B0604030504040204" pitchFamily="50" charset="-128"/>
              </a:rPr>
              <a:t>SSB</a:t>
            </a:r>
            <a:r>
              <a:rPr lang="ja-JP" altLang="en-US" sz="846" dirty="0">
                <a:latin typeface="+mn-ea"/>
                <a:ea typeface="+mn-ea"/>
                <a:cs typeface="メイリオ" panose="020B0604030504040204" pitchFamily="50" charset="-128"/>
              </a:rPr>
              <a:t>統）規則集</a:t>
            </a:r>
            <a:endParaRPr lang="en-US" altLang="ja-JP" sz="846" dirty="0">
              <a:latin typeface="+mn-ea"/>
              <a:ea typeface="+mn-ea"/>
              <a:cs typeface="メイリオ" panose="020B0604030504040204" pitchFamily="50" charset="-128"/>
            </a:endParaRPr>
          </a:p>
          <a:p>
            <a:pPr algn="l"/>
            <a:r>
              <a:rPr lang="en-US" altLang="ja-JP" sz="846" u="sng" dirty="0">
                <a:latin typeface="+mn-ea"/>
                <a:ea typeface="+mn-ea"/>
                <a:cs typeface="メイリオ" panose="020B0604030504040204" pitchFamily="50" charset="-128"/>
                <a:hlinkClick r:id="rId2"/>
              </a:rPr>
              <a:t>http://webguard.itg.hitachi.co.jp/kisoku/</a:t>
            </a:r>
            <a:endParaRPr lang="en-US" altLang="ja-JP" sz="846" u="sng" dirty="0">
              <a:latin typeface="+mn-ea"/>
              <a:ea typeface="+mn-ea"/>
              <a:cs typeface="メイリオ" panose="020B0604030504040204" pitchFamily="50" charset="-128"/>
            </a:endParaRPr>
          </a:p>
          <a:p>
            <a:pPr algn="l">
              <a:buClr>
                <a:srgbClr val="C00000"/>
              </a:buClr>
              <a:defRPr/>
            </a:pPr>
            <a:r>
              <a:rPr lang="ja-JP" altLang="en-US" sz="900" dirty="0">
                <a:latin typeface="+mn-ea"/>
              </a:rPr>
              <a:t>・</a:t>
            </a:r>
            <a:r>
              <a:rPr lang="en-US" altLang="ja-JP" sz="900" dirty="0">
                <a:latin typeface="+mn-ea"/>
              </a:rPr>
              <a:t>(SSB</a:t>
            </a:r>
            <a:r>
              <a:rPr lang="ja-JP" altLang="en-US" sz="900" dirty="0">
                <a:latin typeface="+mn-ea"/>
              </a:rPr>
              <a:t>統</a:t>
            </a:r>
            <a:r>
              <a:rPr lang="en-US" altLang="ja-JP" sz="900" dirty="0">
                <a:latin typeface="+mn-ea"/>
              </a:rPr>
              <a:t>)</a:t>
            </a:r>
            <a:r>
              <a:rPr lang="ja-JP" altLang="en-US" sz="900" dirty="0">
                <a:latin typeface="+mn-ea"/>
              </a:rPr>
              <a:t>の方はこちら</a:t>
            </a:r>
            <a:r>
              <a:rPr lang="en-US" altLang="ja-JP" sz="900" dirty="0">
                <a:latin typeface="+mn-ea"/>
              </a:rPr>
              <a:t/>
            </a:r>
            <a:br>
              <a:rPr lang="en-US" altLang="ja-JP" sz="900" dirty="0">
                <a:latin typeface="+mn-ea"/>
              </a:rPr>
            </a:br>
            <a:r>
              <a:rPr kumimoji="0" lang="en-US" altLang="ja-JP" sz="900" dirty="0">
                <a:latin typeface="+mn-ea"/>
                <a:hlinkClick r:id="rId3"/>
              </a:rPr>
              <a:t>http://www.itg.hitachi.co.jp/property/gi/pg/oss.html</a:t>
            </a:r>
            <a:r>
              <a:rPr kumimoji="0" lang="en-US" altLang="ja-JP" sz="900" dirty="0">
                <a:latin typeface="+mn-ea"/>
              </a:rPr>
              <a:t/>
            </a:r>
            <a:br>
              <a:rPr kumimoji="0" lang="en-US" altLang="ja-JP" sz="900" dirty="0">
                <a:latin typeface="+mn-ea"/>
              </a:rPr>
            </a:br>
            <a:r>
              <a:rPr kumimoji="0" lang="ja-JP" altLang="en-US" sz="900" dirty="0">
                <a:latin typeface="+mn-ea"/>
              </a:rPr>
              <a:t>・</a:t>
            </a:r>
            <a:r>
              <a:rPr kumimoji="0" lang="en-US" altLang="ja-JP" sz="900" dirty="0">
                <a:latin typeface="+mn-ea"/>
              </a:rPr>
              <a:t>(SSB</a:t>
            </a:r>
            <a:r>
              <a:rPr kumimoji="0" lang="ja-JP" altLang="en-US" sz="900" dirty="0">
                <a:latin typeface="+mn-ea"/>
              </a:rPr>
              <a:t>統</a:t>
            </a:r>
            <a:r>
              <a:rPr kumimoji="0" lang="en-US" altLang="ja-JP" sz="900" dirty="0">
                <a:latin typeface="+mn-ea"/>
              </a:rPr>
              <a:t>)</a:t>
            </a:r>
            <a:r>
              <a:rPr kumimoji="0" lang="ja-JP" altLang="en-US" sz="900" dirty="0">
                <a:latin typeface="+mn-ea"/>
              </a:rPr>
              <a:t>以外の方はこちら</a:t>
            </a:r>
            <a:r>
              <a:rPr kumimoji="0" lang="en-US" altLang="ja-JP" sz="900" dirty="0">
                <a:latin typeface="+mn-ea"/>
              </a:rPr>
              <a:t/>
            </a:r>
            <a:br>
              <a:rPr kumimoji="0" lang="en-US" altLang="ja-JP" sz="900" dirty="0">
                <a:latin typeface="+mn-ea"/>
              </a:rPr>
            </a:br>
            <a:r>
              <a:rPr kumimoji="0" lang="en-US" altLang="ja-JP" sz="900" dirty="0">
                <a:latin typeface="+mn-ea"/>
                <a:hlinkClick r:id="rId4"/>
              </a:rPr>
              <a:t>http://www.itg.hitachi.co.jp/property/gi/pg_grp/oss.html</a:t>
            </a:r>
            <a:endParaRPr kumimoji="0" lang="en-US" altLang="ja-JP" sz="900" dirty="0">
              <a:latin typeface="+mn-ea"/>
            </a:endParaRPr>
          </a:p>
          <a:p>
            <a:pPr algn="l">
              <a:buClr>
                <a:srgbClr val="C00000"/>
              </a:buClr>
              <a:defRPr/>
            </a:pPr>
            <a:r>
              <a:rPr kumimoji="0" lang="ja-JP" altLang="en-US" sz="900" dirty="0">
                <a:latin typeface="+mn-ea"/>
              </a:rPr>
              <a:t>・</a:t>
            </a:r>
            <a:r>
              <a:rPr kumimoji="0" lang="en-US" altLang="ja-JP" sz="900" dirty="0">
                <a:latin typeface="+mn-ea"/>
              </a:rPr>
              <a:t>OSS</a:t>
            </a:r>
            <a:r>
              <a:rPr kumimoji="0" lang="ja-JP" altLang="en-US" sz="900" dirty="0">
                <a:latin typeface="+mn-ea"/>
              </a:rPr>
              <a:t>ガイドライン</a:t>
            </a:r>
            <a:r>
              <a:rPr kumimoji="0" lang="en-US" altLang="ja-JP" sz="900" dirty="0">
                <a:latin typeface="+mn-ea"/>
              </a:rPr>
              <a:t>『</a:t>
            </a:r>
            <a:r>
              <a:rPr kumimoji="0" lang="ja-JP" altLang="en-US" sz="900" dirty="0" smtClean="0">
                <a:latin typeface="+mn-ea"/>
              </a:rPr>
              <a:t>活用編</a:t>
            </a:r>
            <a:r>
              <a:rPr kumimoji="0" lang="en-US" altLang="ja-JP" sz="900" dirty="0" smtClean="0">
                <a:latin typeface="+mn-ea"/>
              </a:rPr>
              <a:t>』</a:t>
            </a:r>
            <a:endParaRPr kumimoji="0" lang="en-US" altLang="ja-JP" sz="900" dirty="0">
              <a:latin typeface="+mn-ea"/>
            </a:endParaRPr>
          </a:p>
          <a:p>
            <a:pPr algn="l"/>
            <a:r>
              <a:rPr lang="en-US" altLang="ja-JP" sz="900" dirty="0">
                <a:latin typeface="+mn-ea"/>
                <a:hlinkClick r:id="rId5"/>
              </a:rPr>
              <a:t>http://www.itg.hitachi.co.jp/oss/knowledge/index.html#guideline</a:t>
            </a:r>
            <a:endParaRPr lang="en-US" altLang="ja-JP" sz="900" dirty="0">
              <a:latin typeface="+mn-ea"/>
            </a:endParaRPr>
          </a:p>
          <a:p>
            <a:pPr algn="l"/>
            <a:r>
              <a:rPr lang="en-US" altLang="ja-JP" sz="846" dirty="0" smtClean="0">
                <a:latin typeface="+mn-ea"/>
                <a:ea typeface="+mn-ea"/>
                <a:cs typeface="メイリオ" panose="020B0604030504040204" pitchFamily="50" charset="-128"/>
              </a:rPr>
              <a:t>※</a:t>
            </a:r>
            <a:r>
              <a:rPr lang="ja-JP" altLang="en-US" sz="846" dirty="0">
                <a:latin typeface="+mn-ea"/>
                <a:ea typeface="+mn-ea"/>
                <a:cs typeface="メイリオ" panose="020B0604030504040204" pitchFamily="50" charset="-128"/>
              </a:rPr>
              <a:t>上記規則等対象外の場合は、それぞれの会社・事業部の規則に従った管理となります。</a:t>
            </a:r>
          </a:p>
          <a:p>
            <a:pPr algn="l"/>
            <a:endParaRPr lang="en-US" altLang="ja-JP" sz="1451" b="1" dirty="0">
              <a:latin typeface="+mn-ea"/>
              <a:ea typeface="+mn-ea"/>
              <a:cs typeface="メイリオ" panose="020B0604030504040204" pitchFamily="50" charset="-128"/>
            </a:endParaRPr>
          </a:p>
        </p:txBody>
      </p:sp>
      <p:grpSp>
        <p:nvGrpSpPr>
          <p:cNvPr id="122" name="グループ化 121"/>
          <p:cNvGrpSpPr/>
          <p:nvPr/>
        </p:nvGrpSpPr>
        <p:grpSpPr>
          <a:xfrm>
            <a:off x="2988037" y="1990725"/>
            <a:ext cx="144000" cy="1677523"/>
            <a:chOff x="1780743" y="2019300"/>
            <a:chExt cx="144000" cy="1677523"/>
          </a:xfrm>
        </p:grpSpPr>
        <p:sp>
          <p:nvSpPr>
            <p:cNvPr id="123" name="正方形/長方形 122"/>
            <p:cNvSpPr/>
            <p:nvPr/>
          </p:nvSpPr>
          <p:spPr bwMode="auto">
            <a:xfrm>
              <a:off x="1833160" y="2019300"/>
              <a:ext cx="66675" cy="1548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4" name="二等辺三角形 123"/>
            <p:cNvSpPr/>
            <p:nvPr/>
          </p:nvSpPr>
          <p:spPr bwMode="auto">
            <a:xfrm flipV="1">
              <a:off x="1780743" y="3552823"/>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25" name="グループ化 124"/>
          <p:cNvGrpSpPr/>
          <p:nvPr/>
        </p:nvGrpSpPr>
        <p:grpSpPr>
          <a:xfrm>
            <a:off x="5374159" y="1990725"/>
            <a:ext cx="144000" cy="1677523"/>
            <a:chOff x="2867026" y="2019300"/>
            <a:chExt cx="144000" cy="1677523"/>
          </a:xfrm>
        </p:grpSpPr>
        <p:sp>
          <p:nvSpPr>
            <p:cNvPr id="126" name="正方形/長方形 125"/>
            <p:cNvSpPr/>
            <p:nvPr/>
          </p:nvSpPr>
          <p:spPr bwMode="auto">
            <a:xfrm>
              <a:off x="2905689" y="2019300"/>
              <a:ext cx="66675" cy="1548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7" name="二等辺三角形 126"/>
            <p:cNvSpPr/>
            <p:nvPr/>
          </p:nvSpPr>
          <p:spPr bwMode="auto">
            <a:xfrm flipV="1">
              <a:off x="2867026" y="3552823"/>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 name="正方形/長方形 1"/>
          <p:cNvSpPr/>
          <p:nvPr/>
        </p:nvSpPr>
        <p:spPr bwMode="auto">
          <a:xfrm>
            <a:off x="783432" y="16287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dirty="0" smtClean="0">
                <a:solidFill>
                  <a:schemeClr val="tx1"/>
                </a:solidFill>
                <a:latin typeface="Arial" panose="020B0604020202020204" pitchFamily="34" charset="0"/>
                <a:ea typeface="メイリオ" panose="020B0604030504040204" pitchFamily="50" charset="-128"/>
              </a:rPr>
              <a:t>社規</a:t>
            </a:r>
          </a:p>
        </p:txBody>
      </p:sp>
      <p:sp>
        <p:nvSpPr>
          <p:cNvPr id="61" name="正方形/長方形 60"/>
          <p:cNvSpPr/>
          <p:nvPr/>
        </p:nvSpPr>
        <p:spPr bwMode="auto">
          <a:xfrm>
            <a:off x="783432" y="24669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smtClean="0">
                <a:solidFill>
                  <a:schemeClr val="tx1"/>
                </a:solidFill>
                <a:latin typeface="Arial" panose="020B0604020202020204" pitchFamily="34" charset="0"/>
                <a:ea typeface="メイリオ" panose="020B0604030504040204" pitchFamily="50" charset="-128"/>
              </a:rPr>
              <a:t>内規</a:t>
            </a:r>
            <a:endParaRPr kumimoji="1" lang="ja-JP" altLang="en-US" sz="1600" b="1" spc="100" dirty="0" smtClean="0">
              <a:solidFill>
                <a:schemeClr val="tx1"/>
              </a:solidFill>
              <a:latin typeface="Arial" panose="020B0604020202020204" pitchFamily="34" charset="0"/>
              <a:ea typeface="メイリオ" panose="020B0604030504040204" pitchFamily="50" charset="-128"/>
            </a:endParaRPr>
          </a:p>
        </p:txBody>
      </p:sp>
      <p:grpSp>
        <p:nvGrpSpPr>
          <p:cNvPr id="7" name="グループ化 6"/>
          <p:cNvGrpSpPr/>
          <p:nvPr/>
        </p:nvGrpSpPr>
        <p:grpSpPr>
          <a:xfrm>
            <a:off x="1854993" y="1581152"/>
            <a:ext cx="4466574" cy="523557"/>
            <a:chOff x="1981199" y="1590675"/>
            <a:chExt cx="6487200" cy="514350"/>
          </a:xfrm>
        </p:grpSpPr>
        <p:sp>
          <p:nvSpPr>
            <p:cNvPr id="65" name="角丸四角形 64"/>
            <p:cNvSpPr/>
            <p:nvPr/>
          </p:nvSpPr>
          <p:spPr bwMode="auto">
            <a:xfrm>
              <a:off x="1981199" y="1590675"/>
              <a:ext cx="6487200" cy="51435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6" name="テキスト ボックス 65"/>
            <p:cNvSpPr txBox="1"/>
            <p:nvPr/>
          </p:nvSpPr>
          <p:spPr>
            <a:xfrm>
              <a:off x="1992007" y="1636951"/>
              <a:ext cx="3193791" cy="421798"/>
            </a:xfrm>
            <a:prstGeom prst="rect">
              <a:avLst/>
            </a:prstGeom>
            <a:noFill/>
          </p:spPr>
          <p:txBody>
            <a:bodyPr wrap="square" rtlCol="0" anchor="ctr">
              <a:spAutoFit/>
            </a:bodyPr>
            <a:lstStyle/>
            <a:p>
              <a:pPr marL="171450" indent="-171450">
                <a:buFont typeface="Arial" panose="020B0604020202020204" pitchFamily="34" charset="0"/>
                <a:buChar char="•"/>
              </a:pPr>
              <a:r>
                <a:rPr lang="zh-TW" altLang="en-US" sz="1200" b="1" spc="100">
                  <a:solidFill>
                    <a:schemeClr val="tx1"/>
                  </a:solidFill>
                  <a:latin typeface="Arial" pitchFamily="34" charset="0"/>
                  <a:ea typeface="メイリオ" pitchFamily="50" charset="-128"/>
                </a:rPr>
                <a:t>技術情報等取得</a:t>
              </a:r>
              <a:r>
                <a:rPr lang="zh-TW" altLang="en-US" sz="1200" b="1" spc="100" smtClean="0">
                  <a:solidFill>
                    <a:schemeClr val="tx1"/>
                  </a:solidFill>
                  <a:latin typeface="Arial" pitchFamily="34" charset="0"/>
                  <a:ea typeface="メイリオ" pitchFamily="50" charset="-128"/>
                </a:rPr>
                <a:t>規則</a:t>
              </a:r>
              <a:endParaRPr lang="en-US" altLang="zh-TW" sz="1200" b="1" spc="100" smtClean="0">
                <a:solidFill>
                  <a:schemeClr val="tx1"/>
                </a:solidFill>
                <a:latin typeface="Arial" pitchFamily="34" charset="0"/>
                <a:ea typeface="メイリオ" pitchFamily="50" charset="-128"/>
              </a:endParaRPr>
            </a:p>
            <a:p>
              <a:r>
                <a:rPr lang="ja-JP" altLang="en-US" sz="1200" b="1" spc="100">
                  <a:solidFill>
                    <a:schemeClr val="tx1"/>
                  </a:solidFill>
                  <a:latin typeface="Arial" pitchFamily="34" charset="0"/>
                  <a:ea typeface="メイリオ" pitchFamily="50" charset="-128"/>
                </a:rPr>
                <a:t>　</a:t>
              </a:r>
              <a:r>
                <a:rPr lang="zh-TW" altLang="en-US" sz="1200" b="1" spc="100" smtClean="0">
                  <a:solidFill>
                    <a:schemeClr val="tx1"/>
                  </a:solidFill>
                  <a:latin typeface="Arial" pitchFamily="34" charset="0"/>
                  <a:ea typeface="メイリオ" pitchFamily="50" charset="-128"/>
                </a:rPr>
                <a:t>（</a:t>
              </a:r>
              <a:r>
                <a:rPr lang="zh-TW" altLang="en-US" sz="1200" b="1" spc="100">
                  <a:solidFill>
                    <a:schemeClr val="tx1"/>
                  </a:solidFill>
                  <a:latin typeface="Arial" pitchFamily="34" charset="0"/>
                  <a:ea typeface="メイリオ" pitchFamily="50" charset="-128"/>
                </a:rPr>
                <a:t>社規</a:t>
              </a:r>
              <a:r>
                <a:rPr lang="en-US" altLang="zh-TW" sz="1200" b="1" spc="100">
                  <a:solidFill>
                    <a:schemeClr val="tx1"/>
                  </a:solidFill>
                  <a:latin typeface="Arial" pitchFamily="34" charset="0"/>
                  <a:ea typeface="メイリオ" pitchFamily="50" charset="-128"/>
                </a:rPr>
                <a:t>70-14</a:t>
              </a:r>
              <a:r>
                <a:rPr lang="zh-TW" altLang="en-US" sz="1200" b="1" spc="100">
                  <a:solidFill>
                    <a:schemeClr val="tx1"/>
                  </a:solidFill>
                  <a:latin typeface="Arial" pitchFamily="34" charset="0"/>
                  <a:ea typeface="メイリオ" pitchFamily="50" charset="-128"/>
                </a:rPr>
                <a:t>）</a:t>
              </a:r>
              <a:endParaRPr kumimoji="1" lang="ja-JP" altLang="en-US" sz="1200" b="1" spc="100" dirty="0" smtClean="0">
                <a:solidFill>
                  <a:schemeClr val="tx1"/>
                </a:solidFill>
                <a:latin typeface="ＭＳ Ｐゴシック" panose="020B0600070205080204" pitchFamily="50" charset="-128"/>
                <a:ea typeface="ＭＳ Ｐゴシック" panose="020B0600070205080204" pitchFamily="50" charset="-128"/>
              </a:endParaRPr>
            </a:p>
          </p:txBody>
        </p:sp>
      </p:grpSp>
      <p:grpSp>
        <p:nvGrpSpPr>
          <p:cNvPr id="9" name="グループ化 8"/>
          <p:cNvGrpSpPr/>
          <p:nvPr/>
        </p:nvGrpSpPr>
        <p:grpSpPr>
          <a:xfrm>
            <a:off x="1854993" y="2885251"/>
            <a:ext cx="2582623" cy="528606"/>
            <a:chOff x="2133599" y="2305815"/>
            <a:chExt cx="1497284" cy="519309"/>
          </a:xfrm>
        </p:grpSpPr>
        <p:sp>
          <p:nvSpPr>
            <p:cNvPr id="76" name="角丸四角形 75"/>
            <p:cNvSpPr/>
            <p:nvPr/>
          </p:nvSpPr>
          <p:spPr bwMode="auto">
            <a:xfrm>
              <a:off x="2133599" y="2308073"/>
              <a:ext cx="1497284" cy="51480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7" name="テキスト ボックス 76"/>
            <p:cNvSpPr txBox="1"/>
            <p:nvPr/>
          </p:nvSpPr>
          <p:spPr>
            <a:xfrm>
              <a:off x="2155132" y="2305815"/>
              <a:ext cx="1399573" cy="519309"/>
            </a:xfrm>
            <a:prstGeom prst="rect">
              <a:avLst/>
            </a:prstGeom>
            <a:noFill/>
          </p:spPr>
          <p:txBody>
            <a:bodyPr wrap="square" rtlCol="0" anchor="ctr">
              <a:spAutoFit/>
            </a:bodyPr>
            <a:lstStyle/>
            <a:p>
              <a:pPr marL="171450" indent="-171450">
                <a:buFont typeface="Arial" panose="020B0604020202020204" pitchFamily="34" charset="0"/>
                <a:buChar char="•"/>
              </a:pPr>
              <a:r>
                <a:rPr lang="en-US" altLang="zh-TW" sz="1050" b="1" spc="100" dirty="0">
                  <a:solidFill>
                    <a:schemeClr val="tx1"/>
                  </a:solidFill>
                  <a:latin typeface="Arial" pitchFamily="34" charset="0"/>
                  <a:ea typeface="メイリオ" pitchFamily="50" charset="-128"/>
                </a:rPr>
                <a:t>(</a:t>
              </a:r>
              <a:r>
                <a:rPr lang="zh-TW" altLang="en-US" sz="1050" b="1" spc="100" dirty="0">
                  <a:solidFill>
                    <a:schemeClr val="tx1"/>
                  </a:solidFill>
                  <a:latin typeface="Arial" pitchFamily="34" charset="0"/>
                  <a:ea typeface="メイリオ" pitchFamily="50" charset="-128"/>
                </a:rPr>
                <a:t>情報</a:t>
              </a:r>
              <a:r>
                <a:rPr lang="en-US" altLang="zh-TW" sz="1050" b="1" spc="100" dirty="0" smtClean="0">
                  <a:solidFill>
                    <a:schemeClr val="tx1"/>
                  </a:solidFill>
                  <a:latin typeface="Arial" pitchFamily="34" charset="0"/>
                  <a:ea typeface="メイリオ" pitchFamily="50" charset="-128"/>
                </a:rPr>
                <a:t>)</a:t>
              </a:r>
              <a:r>
                <a:rPr lang="ja-JP" altLang="en-US" sz="1050" b="1" spc="100" dirty="0" smtClean="0">
                  <a:solidFill>
                    <a:schemeClr val="tx1"/>
                  </a:solidFill>
                  <a:latin typeface="Arial" pitchFamily="34" charset="0"/>
                  <a:ea typeface="メイリオ" pitchFamily="50" charset="-128"/>
                </a:rPr>
                <a:t>ソフトウェア</a:t>
              </a:r>
              <a:r>
                <a:rPr lang="zh-TW" altLang="en-US" sz="1050" b="1" spc="100" dirty="0" smtClean="0">
                  <a:solidFill>
                    <a:schemeClr val="tx1"/>
                  </a:solidFill>
                  <a:latin typeface="Arial" pitchFamily="34" charset="0"/>
                  <a:ea typeface="メイリオ" pitchFamily="50" charset="-128"/>
                </a:rPr>
                <a:t>資産＆</a:t>
              </a:r>
              <a:r>
                <a:rPr lang="ja-JP" altLang="en-US" sz="1050" b="1" spc="100" dirty="0" smtClean="0">
                  <a:solidFill>
                    <a:schemeClr val="tx1"/>
                  </a:solidFill>
                  <a:latin typeface="Arial" pitchFamily="34" charset="0"/>
                  <a:ea typeface="メイリオ" pitchFamily="50" charset="-128"/>
                </a:rPr>
                <a:t>ライセンス</a:t>
              </a:r>
              <a:r>
                <a:rPr lang="zh-TW" altLang="en-US" sz="1050" b="1" spc="100" dirty="0" smtClean="0">
                  <a:solidFill>
                    <a:schemeClr val="tx1"/>
                  </a:solidFill>
                  <a:latin typeface="Arial" pitchFamily="34" charset="0"/>
                  <a:ea typeface="メイリオ" pitchFamily="50" charset="-128"/>
                </a:rPr>
                <a:t>管理</a:t>
              </a:r>
              <a:r>
                <a:rPr lang="ja-JP" altLang="en-US" sz="1050" b="1" spc="100" dirty="0" smtClean="0">
                  <a:solidFill>
                    <a:schemeClr val="tx1"/>
                  </a:solidFill>
                  <a:latin typeface="Arial" pitchFamily="34" charset="0"/>
                  <a:ea typeface="メイリオ" pitchFamily="50" charset="-128"/>
                </a:rPr>
                <a:t>ガイドライン</a:t>
              </a:r>
              <a:endParaRPr lang="zh-TW" altLang="en-US" sz="1050" b="1" spc="100" dirty="0">
                <a:solidFill>
                  <a:schemeClr val="tx1"/>
                </a:solidFill>
                <a:latin typeface="Arial" pitchFamily="34" charset="0"/>
                <a:ea typeface="メイリオ" pitchFamily="50" charset="-128"/>
              </a:endParaRPr>
            </a:p>
            <a:p>
              <a:r>
                <a:rPr lang="ja-JP" altLang="en-US" sz="1050" b="1" spc="100" dirty="0" smtClean="0">
                  <a:solidFill>
                    <a:schemeClr val="tx1"/>
                  </a:solidFill>
                  <a:latin typeface="Arial" pitchFamily="34" charset="0"/>
                  <a:ea typeface="メイリオ" pitchFamily="50" charset="-128"/>
                </a:rPr>
                <a:t>　</a:t>
              </a:r>
              <a:r>
                <a:rPr lang="zh-TW" altLang="en-US" sz="1050" b="1" spc="100" dirty="0" smtClean="0">
                  <a:solidFill>
                    <a:schemeClr val="tx1"/>
                  </a:solidFill>
                  <a:latin typeface="Arial" pitchFamily="34" charset="0"/>
                  <a:ea typeface="メイリオ" pitchFamily="50" charset="-128"/>
                </a:rPr>
                <a:t>（</a:t>
              </a:r>
              <a:r>
                <a:rPr lang="en-US" altLang="zh-TW" sz="1050" b="1" spc="100" dirty="0">
                  <a:solidFill>
                    <a:schemeClr val="tx1"/>
                  </a:solidFill>
                  <a:latin typeface="Arial" pitchFamily="34" charset="0"/>
                  <a:ea typeface="メイリオ" pitchFamily="50" charset="-128"/>
                </a:rPr>
                <a:t>SSB</a:t>
              </a:r>
              <a:r>
                <a:rPr lang="zh-TW" altLang="en-US" sz="1050" b="1" spc="100" dirty="0">
                  <a:solidFill>
                    <a:schemeClr val="tx1"/>
                  </a:solidFill>
                  <a:latin typeface="Arial" pitchFamily="34" charset="0"/>
                  <a:ea typeface="メイリオ" pitchFamily="50" charset="-128"/>
                </a:rPr>
                <a:t>統規</a:t>
              </a:r>
              <a:r>
                <a:rPr lang="en-US" altLang="zh-TW" sz="1050" b="1" spc="100" dirty="0">
                  <a:solidFill>
                    <a:schemeClr val="tx1"/>
                  </a:solidFill>
                  <a:latin typeface="Arial" pitchFamily="34" charset="0"/>
                  <a:ea typeface="メイリオ" pitchFamily="50" charset="-128"/>
                </a:rPr>
                <a:t>00-12</a:t>
              </a:r>
              <a:r>
                <a:rPr lang="zh-TW" altLang="en-US" sz="1050" b="1" spc="100" dirty="0">
                  <a:solidFill>
                    <a:schemeClr val="tx1"/>
                  </a:solidFill>
                  <a:latin typeface="Arial" pitchFamily="34" charset="0"/>
                  <a:ea typeface="メイリオ" pitchFamily="50" charset="-128"/>
                </a:rPr>
                <a:t>細則）</a:t>
              </a:r>
              <a:endParaRPr kumimoji="1" lang="ja-JP" altLang="en-US" sz="1050" b="1" spc="100" dirty="0" smtClean="0">
                <a:solidFill>
                  <a:schemeClr val="tx1"/>
                </a:solidFill>
                <a:latin typeface="ＭＳ Ｐゴシック" panose="020B0600070205080204" pitchFamily="50" charset="-128"/>
                <a:ea typeface="ＭＳ Ｐゴシック" panose="020B0600070205080204" pitchFamily="50" charset="-128"/>
              </a:endParaRPr>
            </a:p>
          </p:txBody>
        </p:sp>
      </p:grpSp>
      <p:grpSp>
        <p:nvGrpSpPr>
          <p:cNvPr id="14" name="グループ化 13"/>
          <p:cNvGrpSpPr/>
          <p:nvPr/>
        </p:nvGrpSpPr>
        <p:grpSpPr>
          <a:xfrm>
            <a:off x="1854993" y="3676649"/>
            <a:ext cx="6850857" cy="742951"/>
            <a:chOff x="1523999" y="3676649"/>
            <a:chExt cx="6850857" cy="742951"/>
          </a:xfrm>
        </p:grpSpPr>
        <p:sp>
          <p:nvSpPr>
            <p:cNvPr id="6" name="角丸四角形 5"/>
            <p:cNvSpPr/>
            <p:nvPr/>
          </p:nvSpPr>
          <p:spPr bwMode="auto">
            <a:xfrm>
              <a:off x="1523999" y="3676649"/>
              <a:ext cx="6793200" cy="742951"/>
            </a:xfrm>
            <a:prstGeom prst="roundRect">
              <a:avLst>
                <a:gd name="adj" fmla="val 12544"/>
              </a:avLst>
            </a:prstGeom>
            <a:solidFill>
              <a:srgbClr val="FECD44"/>
            </a:solidFill>
            <a:ln w="28575">
              <a:solidFill>
                <a:srgbClr val="FF9933"/>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2" name="テキスト ボックス 111"/>
            <p:cNvSpPr txBox="1"/>
            <p:nvPr/>
          </p:nvSpPr>
          <p:spPr>
            <a:xfrm>
              <a:off x="1562100" y="3757421"/>
              <a:ext cx="6812756" cy="590931"/>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フリーウェアに関する取扱</a:t>
              </a:r>
              <a:r>
                <a:rPr lang="ja-JP" altLang="en-US" sz="1200" b="1" spc="100" dirty="0" smtClean="0">
                  <a:solidFill>
                    <a:schemeClr val="tx1"/>
                  </a:solidFill>
                  <a:latin typeface="Arial" pitchFamily="34" charset="0"/>
                  <a:ea typeface="メイリオ" pitchFamily="50" charset="-128"/>
                </a:rPr>
                <a:t>規則 </a:t>
              </a:r>
              <a:r>
                <a:rPr lang="en-US" altLang="ja-JP" sz="1200" b="1" spc="100" dirty="0" smtClean="0">
                  <a:solidFill>
                    <a:schemeClr val="tx1"/>
                  </a:solidFill>
                  <a:latin typeface="Arial" pitchFamily="34" charset="0"/>
                  <a:ea typeface="メイリオ" pitchFamily="50" charset="-128"/>
                </a:rPr>
                <a:t>(SSB</a:t>
              </a:r>
              <a:r>
                <a:rPr lang="ja-JP" altLang="en-US" sz="1200" b="1" spc="100" dirty="0">
                  <a:solidFill>
                    <a:schemeClr val="tx1"/>
                  </a:solidFill>
                  <a:latin typeface="Arial" pitchFamily="34" charset="0"/>
                  <a:ea typeface="メイリオ" pitchFamily="50" charset="-128"/>
                </a:rPr>
                <a:t>統規</a:t>
              </a:r>
              <a:r>
                <a:rPr lang="en-US" altLang="ja-JP" sz="1200" b="1" spc="100" dirty="0">
                  <a:solidFill>
                    <a:schemeClr val="tx1"/>
                  </a:solidFill>
                  <a:latin typeface="Arial" pitchFamily="34" charset="0"/>
                  <a:ea typeface="メイリオ" pitchFamily="50" charset="-128"/>
                </a:rPr>
                <a:t>00-17 </a:t>
              </a:r>
              <a:r>
                <a:rPr lang="ja-JP" altLang="en-US" sz="1200" b="1" spc="100" dirty="0">
                  <a:solidFill>
                    <a:schemeClr val="tx1"/>
                  </a:solidFill>
                  <a:latin typeface="Arial" pitchFamily="34" charset="0"/>
                  <a:ea typeface="メイリオ" pitchFamily="50" charset="-128"/>
                </a:rPr>
                <a:t>）</a:t>
              </a:r>
            </a:p>
            <a:p>
              <a:pPr marL="171450" indent="-171450">
                <a:buFont typeface="Arial" panose="020B0604020202020204" pitchFamily="34" charset="0"/>
                <a:buChar char="•"/>
              </a:pP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フリーウェアに関する取扱</a:t>
              </a:r>
              <a:r>
                <a:rPr lang="ja-JP" altLang="en-US" sz="1200" b="1" spc="100" dirty="0" smtClean="0">
                  <a:solidFill>
                    <a:schemeClr val="tx1"/>
                  </a:solidFill>
                  <a:latin typeface="Arial" pitchFamily="34" charset="0"/>
                  <a:ea typeface="メイリオ" pitchFamily="50" charset="-128"/>
                </a:rPr>
                <a:t>規準 </a:t>
              </a:r>
              <a:r>
                <a:rPr lang="en-US" altLang="ja-JP" sz="1200" b="1" spc="100" dirty="0" smtClean="0">
                  <a:solidFill>
                    <a:schemeClr val="tx1"/>
                  </a:solidFill>
                  <a:latin typeface="Arial" pitchFamily="34" charset="0"/>
                  <a:ea typeface="メイリオ" pitchFamily="50" charset="-128"/>
                </a:rPr>
                <a:t>(</a:t>
              </a:r>
              <a:r>
                <a:rPr lang="en-US" altLang="ja-JP" sz="1200" b="1" spc="100" dirty="0">
                  <a:solidFill>
                    <a:schemeClr val="tx1"/>
                  </a:solidFill>
                  <a:latin typeface="Arial" pitchFamily="34" charset="0"/>
                  <a:ea typeface="メイリオ" pitchFamily="50" charset="-128"/>
                </a:rPr>
                <a:t>SSB</a:t>
              </a:r>
              <a:r>
                <a:rPr lang="ja-JP" altLang="en-US" sz="1200" b="1" spc="100" dirty="0">
                  <a:solidFill>
                    <a:schemeClr val="tx1"/>
                  </a:solidFill>
                  <a:latin typeface="Arial" pitchFamily="34" charset="0"/>
                  <a:ea typeface="メイリオ" pitchFamily="50" charset="-128"/>
                </a:rPr>
                <a:t>統規準</a:t>
              </a:r>
              <a:r>
                <a:rPr lang="en-US" altLang="ja-JP" sz="1200" b="1" spc="100" dirty="0">
                  <a:solidFill>
                    <a:schemeClr val="tx1"/>
                  </a:solidFill>
                  <a:latin typeface="Arial" pitchFamily="34" charset="0"/>
                  <a:ea typeface="メイリオ" pitchFamily="50" charset="-128"/>
                </a:rPr>
                <a:t>00-17A)</a:t>
              </a:r>
            </a:p>
            <a:p>
              <a:pPr marL="171450" indent="-171450">
                <a:buFont typeface="Arial" panose="020B0604020202020204" pitchFamily="34" charset="0"/>
                <a:buChar char="•"/>
              </a:pP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ガイドライン、及び</a:t>
              </a: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ガイドライン</a:t>
              </a:r>
              <a:r>
                <a:rPr lang="en-US" altLang="ja-JP" sz="1200" b="1" spc="100" dirty="0" smtClean="0">
                  <a:solidFill>
                    <a:schemeClr val="tx1"/>
                  </a:solidFill>
                  <a:latin typeface="Arial" pitchFamily="34" charset="0"/>
                  <a:ea typeface="メイリオ" pitchFamily="50" charset="-128"/>
                </a:rPr>
                <a:t>『</a:t>
              </a:r>
              <a:r>
                <a:rPr lang="ja-JP" altLang="en-US" sz="1200" b="1" spc="100" dirty="0" smtClean="0">
                  <a:solidFill>
                    <a:schemeClr val="tx1"/>
                  </a:solidFill>
                  <a:latin typeface="Arial" pitchFamily="34" charset="0"/>
                  <a:ea typeface="メイリオ" pitchFamily="50" charset="-128"/>
                </a:rPr>
                <a:t>活用編</a:t>
              </a:r>
              <a:r>
                <a:rPr lang="en-US" altLang="ja-JP" sz="1200" b="1" spc="100" dirty="0" smtClean="0">
                  <a:solidFill>
                    <a:schemeClr val="tx1"/>
                  </a:solidFill>
                  <a:latin typeface="Arial" pitchFamily="34" charset="0"/>
                  <a:ea typeface="メイリオ" pitchFamily="50" charset="-128"/>
                </a:rPr>
                <a:t>』</a:t>
              </a:r>
              <a:endParaRPr lang="zh-TW" altLang="en-US" sz="1200" b="1" spc="100" dirty="0">
                <a:solidFill>
                  <a:schemeClr val="tx1"/>
                </a:solidFill>
                <a:latin typeface="Arial" pitchFamily="34" charset="0"/>
                <a:ea typeface="メイリオ" pitchFamily="50" charset="-128"/>
              </a:endParaRPr>
            </a:p>
          </p:txBody>
        </p:sp>
      </p:grpSp>
      <p:sp>
        <p:nvSpPr>
          <p:cNvPr id="70" name="角丸四角形 69"/>
          <p:cNvSpPr/>
          <p:nvPr/>
        </p:nvSpPr>
        <p:spPr bwMode="auto">
          <a:xfrm>
            <a:off x="1854993" y="2274541"/>
            <a:ext cx="2576231" cy="524016"/>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1" name="テキスト ボックス 70"/>
          <p:cNvSpPr txBox="1"/>
          <p:nvPr/>
        </p:nvSpPr>
        <p:spPr>
          <a:xfrm>
            <a:off x="1888929" y="2272243"/>
            <a:ext cx="2607444" cy="528606"/>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smtClean="0">
                <a:solidFill>
                  <a:schemeClr val="tx1"/>
                </a:solidFill>
                <a:latin typeface="Arial" pitchFamily="34" charset="0"/>
                <a:ea typeface="メイリオ" pitchFamily="50" charset="-128"/>
              </a:rPr>
              <a:t>ソフトウェア資産及びライセンス管理に関する</a:t>
            </a:r>
            <a:r>
              <a:rPr lang="ja-JP" altLang="en-US" sz="1050" b="1" spc="100" dirty="0">
                <a:solidFill>
                  <a:schemeClr val="tx1"/>
                </a:solidFill>
                <a:latin typeface="Arial" pitchFamily="34" charset="0"/>
                <a:ea typeface="メイリオ" pitchFamily="50" charset="-128"/>
              </a:rPr>
              <a:t>基本規則</a:t>
            </a:r>
          </a:p>
          <a:p>
            <a:r>
              <a:rPr lang="ja-JP" altLang="en-US" sz="1050" b="1" spc="100" dirty="0" smtClean="0">
                <a:solidFill>
                  <a:schemeClr val="tx1"/>
                </a:solidFill>
                <a:latin typeface="Arial" pitchFamily="34" charset="0"/>
                <a:ea typeface="メイリオ" pitchFamily="50" charset="-128"/>
              </a:rPr>
              <a:t>　（</a:t>
            </a:r>
            <a:r>
              <a:rPr lang="en-US" altLang="ja-JP" sz="1050" b="1" spc="100" dirty="0">
                <a:solidFill>
                  <a:schemeClr val="tx1"/>
                </a:solidFill>
                <a:latin typeface="Arial" pitchFamily="34" charset="0"/>
                <a:ea typeface="メイリオ" pitchFamily="50" charset="-128"/>
              </a:rPr>
              <a:t>SSB</a:t>
            </a:r>
            <a:r>
              <a:rPr lang="ja-JP" altLang="en-US" sz="1050" b="1" spc="100" dirty="0">
                <a:solidFill>
                  <a:schemeClr val="tx1"/>
                </a:solidFill>
                <a:latin typeface="Arial" pitchFamily="34" charset="0"/>
                <a:ea typeface="メイリオ" pitchFamily="50" charset="-128"/>
              </a:rPr>
              <a:t>統規</a:t>
            </a:r>
            <a:r>
              <a:rPr lang="en-US" altLang="ja-JP" sz="1050" b="1" spc="100" dirty="0">
                <a:solidFill>
                  <a:schemeClr val="tx1"/>
                </a:solidFill>
                <a:latin typeface="Arial" pitchFamily="34" charset="0"/>
                <a:ea typeface="メイリオ" pitchFamily="50" charset="-128"/>
              </a:rPr>
              <a:t>00-12</a:t>
            </a:r>
            <a:r>
              <a:rPr lang="ja-JP" altLang="en-US" sz="1050" b="1" spc="100" dirty="0">
                <a:solidFill>
                  <a:schemeClr val="tx1"/>
                </a:solidFill>
                <a:latin typeface="Arial" pitchFamily="34" charset="0"/>
                <a:ea typeface="メイリオ" pitchFamily="50" charset="-128"/>
              </a:rPr>
              <a:t>）</a:t>
            </a:r>
            <a:endParaRPr kumimoji="1" lang="ja-JP" altLang="en-US" sz="1050" b="1" spc="100" dirty="0" smtClean="0">
              <a:solidFill>
                <a:schemeClr val="tx1"/>
              </a:solidFill>
              <a:latin typeface="ＭＳ Ｐゴシック" panose="020B0600070205080204" pitchFamily="50" charset="-128"/>
              <a:ea typeface="ＭＳ Ｐゴシック" panose="020B0600070205080204" pitchFamily="50" charset="-128"/>
            </a:endParaRPr>
          </a:p>
        </p:txBody>
      </p:sp>
      <p:sp>
        <p:nvSpPr>
          <p:cNvPr id="113" name="角丸四角形 112"/>
          <p:cNvSpPr/>
          <p:nvPr/>
        </p:nvSpPr>
        <p:spPr bwMode="auto">
          <a:xfrm>
            <a:off x="4496372" y="2274541"/>
            <a:ext cx="1842410" cy="524016"/>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4" name="テキスト ボックス 113"/>
          <p:cNvSpPr txBox="1"/>
          <p:nvPr/>
        </p:nvSpPr>
        <p:spPr>
          <a:xfrm>
            <a:off x="4459247" y="2324184"/>
            <a:ext cx="1862320" cy="424732"/>
          </a:xfrm>
          <a:prstGeom prst="rect">
            <a:avLst/>
          </a:prstGeom>
          <a:noFill/>
        </p:spPr>
        <p:txBody>
          <a:bodyPr wrap="square" rtlCol="0" anchor="ctr">
            <a:spAutoFit/>
          </a:bodyPr>
          <a:lstStyle/>
          <a:p>
            <a:pPr marL="171450" indent="-171450">
              <a:buFont typeface="Arial" panose="020B0604020202020204" pitchFamily="34" charset="0"/>
              <a:buChar char="•"/>
            </a:pPr>
            <a:r>
              <a:rPr lang="zh-TW" altLang="en-US" sz="1200" b="1" spc="100" dirty="0">
                <a:solidFill>
                  <a:schemeClr val="tx1"/>
                </a:solidFill>
                <a:latin typeface="Arial" pitchFamily="34" charset="0"/>
                <a:ea typeface="メイリオ" pitchFamily="50" charset="-128"/>
              </a:rPr>
              <a:t>技術情報等取得規則</a:t>
            </a:r>
          </a:p>
          <a:p>
            <a:r>
              <a:rPr lang="ja-JP" altLang="en-US" sz="1200" b="1" spc="100" dirty="0" smtClean="0">
                <a:solidFill>
                  <a:schemeClr val="tx1"/>
                </a:solidFill>
                <a:latin typeface="Arial" pitchFamily="34" charset="0"/>
                <a:ea typeface="メイリオ" pitchFamily="50" charset="-128"/>
              </a:rPr>
              <a:t>　</a:t>
            </a:r>
            <a:r>
              <a:rPr lang="zh-TW" altLang="en-US" sz="1200" b="1" spc="100" dirty="0" smtClean="0">
                <a:solidFill>
                  <a:schemeClr val="tx1"/>
                </a:solidFill>
                <a:latin typeface="Arial" pitchFamily="34" charset="0"/>
                <a:ea typeface="メイリオ" pitchFamily="50" charset="-128"/>
              </a:rPr>
              <a:t>（</a:t>
            </a:r>
            <a:r>
              <a:rPr lang="en-US" altLang="zh-TW" sz="1200" b="1" spc="100" dirty="0">
                <a:solidFill>
                  <a:schemeClr val="tx1"/>
                </a:solidFill>
                <a:latin typeface="Arial" pitchFamily="34" charset="0"/>
                <a:ea typeface="メイリオ" pitchFamily="50" charset="-128"/>
              </a:rPr>
              <a:t>SSB</a:t>
            </a:r>
            <a:r>
              <a:rPr lang="zh-TW" altLang="en-US" sz="1200" b="1" spc="100" dirty="0">
                <a:solidFill>
                  <a:schemeClr val="tx1"/>
                </a:solidFill>
                <a:latin typeface="Arial" pitchFamily="34" charset="0"/>
                <a:ea typeface="メイリオ" pitchFamily="50" charset="-128"/>
              </a:rPr>
              <a:t>統規</a:t>
            </a:r>
            <a:r>
              <a:rPr lang="en-US" altLang="zh-TW" sz="1200" b="1" spc="100" dirty="0">
                <a:solidFill>
                  <a:schemeClr val="tx1"/>
                </a:solidFill>
                <a:latin typeface="Arial" pitchFamily="34" charset="0"/>
                <a:ea typeface="メイリオ" pitchFamily="50" charset="-128"/>
              </a:rPr>
              <a:t>64-03</a:t>
            </a:r>
            <a:r>
              <a:rPr lang="zh-TW" altLang="en-US" sz="1200" b="1" spc="100" dirty="0">
                <a:solidFill>
                  <a:schemeClr val="tx1"/>
                </a:solidFill>
                <a:latin typeface="Arial" pitchFamily="34" charset="0"/>
                <a:ea typeface="メイリオ" pitchFamily="50" charset="-128"/>
              </a:rPr>
              <a:t>）</a:t>
            </a:r>
          </a:p>
        </p:txBody>
      </p:sp>
      <p:sp>
        <p:nvSpPr>
          <p:cNvPr id="132" name="テキスト ボックス 131"/>
          <p:cNvSpPr txBox="1"/>
          <p:nvPr/>
        </p:nvSpPr>
        <p:spPr>
          <a:xfrm>
            <a:off x="3106070" y="3419475"/>
            <a:ext cx="1200150" cy="263149"/>
          </a:xfrm>
          <a:prstGeom prst="rect">
            <a:avLst/>
          </a:prstGeom>
          <a:noFill/>
        </p:spPr>
        <p:txBody>
          <a:bodyPr wrap="square" rtlCol="0">
            <a:spAutoFit/>
          </a:bodyPr>
          <a:lstStyle/>
          <a:p>
            <a:r>
              <a:rPr kumimoji="1" lang="ja-JP" altLang="en-US" sz="1200" b="1" spc="100" dirty="0" smtClean="0">
                <a:solidFill>
                  <a:schemeClr val="tx1"/>
                </a:solidFill>
                <a:latin typeface="Arial" pitchFamily="34" charset="0"/>
                <a:ea typeface="メイリオ" pitchFamily="50" charset="-128"/>
              </a:rPr>
              <a:t>社内利用</a:t>
            </a:r>
            <a:endParaRPr kumimoji="1" lang="ja-JP" altLang="en-US" sz="1200" b="1" spc="100" dirty="0" smtClean="0">
              <a:solidFill>
                <a:schemeClr val="tx1"/>
              </a:solidFill>
              <a:latin typeface="ＭＳ Ｐゴシック" panose="020B0600070205080204" pitchFamily="50" charset="-128"/>
              <a:ea typeface="ＭＳ Ｐゴシック" panose="020B0600070205080204" pitchFamily="50" charset="-128"/>
            </a:endParaRPr>
          </a:p>
        </p:txBody>
      </p:sp>
      <p:sp>
        <p:nvSpPr>
          <p:cNvPr id="133" name="テキスト ボックス 132"/>
          <p:cNvSpPr txBox="1"/>
          <p:nvPr/>
        </p:nvSpPr>
        <p:spPr>
          <a:xfrm>
            <a:off x="5599533" y="3419475"/>
            <a:ext cx="1200150" cy="263149"/>
          </a:xfrm>
          <a:prstGeom prst="rect">
            <a:avLst/>
          </a:prstGeom>
          <a:noFill/>
        </p:spPr>
        <p:txBody>
          <a:bodyPr wrap="square" rtlCol="0">
            <a:spAutoFit/>
          </a:bodyPr>
          <a:lstStyle/>
          <a:p>
            <a:r>
              <a:rPr kumimoji="1" lang="ja-JP" altLang="en-US" sz="1200" b="1" spc="100" dirty="0" smtClean="0">
                <a:solidFill>
                  <a:schemeClr val="tx1"/>
                </a:solidFill>
                <a:latin typeface="Arial" pitchFamily="34" charset="0"/>
                <a:ea typeface="メイリオ" pitchFamily="50" charset="-128"/>
              </a:rPr>
              <a:t>社外提供</a:t>
            </a:r>
            <a:endParaRPr kumimoji="1" lang="ja-JP" altLang="en-US" sz="1200" b="1" spc="100" dirty="0" smtClean="0">
              <a:solidFill>
                <a:schemeClr val="tx1"/>
              </a:solidFill>
              <a:latin typeface="ＭＳ Ｐゴシック" panose="020B0600070205080204" pitchFamily="50" charset="-128"/>
              <a:ea typeface="ＭＳ Ｐゴシック" panose="020B0600070205080204" pitchFamily="50" charset="-128"/>
            </a:endParaRPr>
          </a:p>
        </p:txBody>
      </p:sp>
      <p:sp>
        <p:nvSpPr>
          <p:cNvPr id="135" name="テキスト ボックス 134"/>
          <p:cNvSpPr txBox="1"/>
          <p:nvPr/>
        </p:nvSpPr>
        <p:spPr>
          <a:xfrm>
            <a:off x="2220611" y="4664018"/>
            <a:ext cx="1571098" cy="306467"/>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en-US" altLang="zh-TW" sz="1200" b="1" spc="100" dirty="0">
                <a:solidFill>
                  <a:schemeClr val="bg1"/>
                </a:solidFill>
                <a:latin typeface="Arial" pitchFamily="34" charset="0"/>
                <a:ea typeface="メイリオ" pitchFamily="50" charset="-128"/>
              </a:rPr>
              <a:t>SSB</a:t>
            </a:r>
            <a:r>
              <a:rPr lang="zh-TW" altLang="en-US" sz="1200" b="1" spc="100" dirty="0">
                <a:solidFill>
                  <a:schemeClr val="bg1"/>
                </a:solidFill>
                <a:latin typeface="Arial" pitchFamily="34" charset="0"/>
                <a:ea typeface="メイリオ" pitchFamily="50" charset="-128"/>
              </a:rPr>
              <a:t>統）規則集</a:t>
            </a:r>
          </a:p>
        </p:txBody>
      </p:sp>
      <p:grpSp>
        <p:nvGrpSpPr>
          <p:cNvPr id="136" name="グループ化 135"/>
          <p:cNvGrpSpPr/>
          <p:nvPr/>
        </p:nvGrpSpPr>
        <p:grpSpPr>
          <a:xfrm>
            <a:off x="2287378" y="4704823"/>
            <a:ext cx="118940" cy="135520"/>
            <a:chOff x="7910570" y="4110030"/>
            <a:chExt cx="118940" cy="135520"/>
          </a:xfrm>
        </p:grpSpPr>
        <p:sp>
          <p:nvSpPr>
            <p:cNvPr id="137" name="正方形/長方形 136"/>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138" name="正方形/長方形 137"/>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nvGrpSpPr>
          <p:cNvPr id="139" name="グループ化 138"/>
          <p:cNvGrpSpPr/>
          <p:nvPr/>
        </p:nvGrpSpPr>
        <p:grpSpPr>
          <a:xfrm>
            <a:off x="1058277" y="4653056"/>
            <a:ext cx="1087120" cy="304800"/>
            <a:chOff x="-2468880" y="1798320"/>
            <a:chExt cx="1087120" cy="304800"/>
          </a:xfrm>
        </p:grpSpPr>
        <p:sp>
          <p:nvSpPr>
            <p:cNvPr id="140" name="二等辺三角形 139"/>
            <p:cNvSpPr/>
            <p:nvPr/>
          </p:nvSpPr>
          <p:spPr bwMode="auto">
            <a:xfrm rot="16200000" flipV="1">
              <a:off x="-1651000" y="17983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141" name="角丸四角形 140"/>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sp>
        <p:nvSpPr>
          <p:cNvPr id="147" name="テキスト ボックス 146"/>
          <p:cNvSpPr txBox="1"/>
          <p:nvPr/>
        </p:nvSpPr>
        <p:spPr>
          <a:xfrm>
            <a:off x="569119" y="2228850"/>
            <a:ext cx="1200150" cy="263149"/>
          </a:xfrm>
          <a:prstGeom prst="rect">
            <a:avLst/>
          </a:prstGeom>
          <a:noFill/>
        </p:spPr>
        <p:txBody>
          <a:bodyPr wrap="square" rtlCol="0">
            <a:spAutoFit/>
          </a:bodyPr>
          <a:lstStyle/>
          <a:p>
            <a:pPr algn="ctr"/>
            <a:r>
              <a:rPr kumimoji="1" lang="en-US" altLang="ja-JP" sz="1200" b="1" spc="100" smtClean="0">
                <a:solidFill>
                  <a:schemeClr val="tx1"/>
                </a:solidFill>
                <a:latin typeface="ＭＳ Ｐゴシック" panose="020B0600070205080204" pitchFamily="50" charset="-128"/>
                <a:ea typeface="ＭＳ Ｐゴシック" panose="020B0600070205080204" pitchFamily="50" charset="-128"/>
              </a:rPr>
              <a:t>(</a:t>
            </a:r>
            <a:r>
              <a:rPr kumimoji="1" lang="en-US" altLang="ja-JP" sz="1200" b="1" spc="100" smtClean="0">
                <a:solidFill>
                  <a:schemeClr val="tx1"/>
                </a:solidFill>
                <a:latin typeface="Arial" pitchFamily="34" charset="0"/>
                <a:ea typeface="メイリオ" pitchFamily="50" charset="-128"/>
              </a:rPr>
              <a:t>SSB</a:t>
            </a:r>
            <a:r>
              <a:rPr kumimoji="1" lang="ja-JP" altLang="en-US" sz="1200" b="1" spc="100" smtClean="0">
                <a:solidFill>
                  <a:schemeClr val="tx1"/>
                </a:solidFill>
                <a:latin typeface="Arial" pitchFamily="34" charset="0"/>
                <a:ea typeface="メイリオ" pitchFamily="50" charset="-128"/>
              </a:rPr>
              <a:t>統</a:t>
            </a:r>
            <a:r>
              <a:rPr kumimoji="1" lang="en-US" altLang="ja-JP" sz="1200" b="1" spc="100" smtClean="0">
                <a:solidFill>
                  <a:schemeClr val="tx1"/>
                </a:solidFill>
                <a:latin typeface="ＭＳ Ｐゴシック" panose="020B0600070205080204" pitchFamily="50" charset="-128"/>
                <a:ea typeface="ＭＳ Ｐゴシック" panose="020B0600070205080204" pitchFamily="50" charset="-128"/>
              </a:rPr>
              <a:t>)</a:t>
            </a:r>
            <a:endParaRPr kumimoji="1" lang="ja-JP" altLang="en-US" sz="1200" b="1" spc="100" dirty="0" smtClean="0">
              <a:solidFill>
                <a:schemeClr val="tx1"/>
              </a:solidFill>
              <a:latin typeface="ＭＳ Ｐゴシック" panose="020B0600070205080204" pitchFamily="50" charset="-128"/>
              <a:ea typeface="ＭＳ Ｐゴシック" panose="020B0600070205080204" pitchFamily="50" charset="-128"/>
            </a:endParaRPr>
          </a:p>
        </p:txBody>
      </p:sp>
      <p:sp>
        <p:nvSpPr>
          <p:cNvPr id="148" name="テキスト ボックス 147"/>
          <p:cNvSpPr txBox="1"/>
          <p:nvPr/>
        </p:nvSpPr>
        <p:spPr>
          <a:xfrm>
            <a:off x="2295524" y="5120725"/>
            <a:ext cx="6962775" cy="263149"/>
          </a:xfrm>
          <a:prstGeom prst="rect">
            <a:avLst/>
          </a:prstGeom>
          <a:noFill/>
        </p:spPr>
        <p:txBody>
          <a:bodyPr wrap="square" rtlCol="0">
            <a:spAutoFit/>
          </a:bodyPr>
          <a:lstStyle/>
          <a:p>
            <a:pPr algn="r"/>
            <a:r>
              <a:rPr lang="en-US" altLang="ja-JP" sz="1200" b="1" spc="100" dirty="0">
                <a:solidFill>
                  <a:schemeClr val="tx1"/>
                </a:solidFill>
                <a:latin typeface="Arial" panose="020B0604020202020204" pitchFamily="34" charset="0"/>
                <a:ea typeface="メイリオ" panose="020B0604030504040204" pitchFamily="50" charset="-128"/>
              </a:rPr>
              <a:t>※</a:t>
            </a:r>
            <a:r>
              <a:rPr lang="ja-JP" altLang="en-US" sz="1200" b="1" spc="100" dirty="0">
                <a:solidFill>
                  <a:schemeClr val="tx1"/>
                </a:solidFill>
                <a:latin typeface="Arial" panose="020B0604020202020204" pitchFamily="34" charset="0"/>
                <a:ea typeface="メイリオ" panose="020B0604030504040204" pitchFamily="50" charset="-128"/>
              </a:rPr>
              <a:t>上記規則等対象外の場合は、それぞれの会社・事業部の規則に従った管理となります。</a:t>
            </a:r>
          </a:p>
        </p:txBody>
      </p:sp>
      <p:sp>
        <p:nvSpPr>
          <p:cNvPr id="53" name="角丸四角形 52"/>
          <p:cNvSpPr/>
          <p:nvPr/>
        </p:nvSpPr>
        <p:spPr bwMode="auto">
          <a:xfrm>
            <a:off x="6392878" y="2278996"/>
            <a:ext cx="2308242" cy="398058"/>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4" name="テキスト ボックス 53"/>
          <p:cNvSpPr txBox="1"/>
          <p:nvPr/>
        </p:nvSpPr>
        <p:spPr>
          <a:xfrm>
            <a:off x="6424729" y="2309335"/>
            <a:ext cx="2291111" cy="38318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smtClean="0">
                <a:solidFill>
                  <a:schemeClr val="tx1"/>
                </a:solidFill>
                <a:latin typeface="Arial" pitchFamily="34" charset="0"/>
                <a:ea typeface="メイリオ" pitchFamily="50" charset="-128"/>
              </a:rPr>
              <a:t>独自性保全に関する基本規則</a:t>
            </a:r>
            <a:endParaRPr lang="zh-TW" altLang="en-US" sz="1050" b="1" spc="100" dirty="0">
              <a:solidFill>
                <a:schemeClr val="tx1"/>
              </a:solidFill>
              <a:latin typeface="Arial" pitchFamily="34" charset="0"/>
              <a:ea typeface="メイリオ" pitchFamily="50" charset="-128"/>
            </a:endParaRPr>
          </a:p>
          <a:p>
            <a:r>
              <a:rPr lang="ja-JP" altLang="en-US" sz="1050" b="1" spc="100" dirty="0" smtClean="0">
                <a:solidFill>
                  <a:schemeClr val="tx1"/>
                </a:solidFill>
                <a:latin typeface="Arial" pitchFamily="34" charset="0"/>
                <a:ea typeface="メイリオ" pitchFamily="50" charset="-128"/>
              </a:rPr>
              <a:t>　</a:t>
            </a:r>
            <a:r>
              <a:rPr lang="zh-TW" altLang="en-US" sz="1050" b="1" spc="100" dirty="0" smtClean="0">
                <a:solidFill>
                  <a:schemeClr val="tx1"/>
                </a:solidFill>
                <a:latin typeface="Arial" pitchFamily="34" charset="0"/>
                <a:ea typeface="メイリオ" pitchFamily="50" charset="-128"/>
              </a:rPr>
              <a:t>（</a:t>
            </a:r>
            <a:r>
              <a:rPr lang="en-US" altLang="zh-TW" sz="1050" b="1" spc="100" dirty="0">
                <a:solidFill>
                  <a:schemeClr val="tx1"/>
                </a:solidFill>
                <a:latin typeface="Arial" pitchFamily="34" charset="0"/>
                <a:ea typeface="メイリオ" pitchFamily="50" charset="-128"/>
              </a:rPr>
              <a:t>SSB</a:t>
            </a:r>
            <a:r>
              <a:rPr lang="zh-TW" altLang="en-US" sz="1050" b="1" spc="100" dirty="0">
                <a:solidFill>
                  <a:schemeClr val="tx1"/>
                </a:solidFill>
                <a:latin typeface="Arial" pitchFamily="34" charset="0"/>
                <a:ea typeface="メイリオ" pitchFamily="50" charset="-128"/>
              </a:rPr>
              <a:t>統</a:t>
            </a:r>
            <a:r>
              <a:rPr lang="zh-TW" altLang="en-US" sz="1050" b="1" spc="100" dirty="0" smtClean="0">
                <a:solidFill>
                  <a:schemeClr val="tx1"/>
                </a:solidFill>
                <a:latin typeface="Arial" pitchFamily="34" charset="0"/>
                <a:ea typeface="メイリオ" pitchFamily="50" charset="-128"/>
              </a:rPr>
              <a:t>規</a:t>
            </a:r>
            <a:r>
              <a:rPr lang="en-US" altLang="ja-JP" sz="1050" b="1" spc="100" dirty="0" smtClean="0">
                <a:solidFill>
                  <a:schemeClr val="tx1"/>
                </a:solidFill>
                <a:latin typeface="Arial" pitchFamily="34" charset="0"/>
                <a:ea typeface="メイリオ" pitchFamily="50" charset="-128"/>
              </a:rPr>
              <a:t>0</a:t>
            </a:r>
            <a:r>
              <a:rPr lang="en-US" altLang="ja-JP" sz="1050" b="1" spc="100" dirty="0">
                <a:solidFill>
                  <a:schemeClr val="tx1"/>
                </a:solidFill>
                <a:latin typeface="Arial" pitchFamily="34" charset="0"/>
                <a:ea typeface="メイリオ" pitchFamily="50" charset="-128"/>
              </a:rPr>
              <a:t>0</a:t>
            </a:r>
            <a:r>
              <a:rPr lang="en-US" altLang="zh-TW" sz="1050" b="1" spc="100" dirty="0" smtClean="0">
                <a:solidFill>
                  <a:schemeClr val="tx1"/>
                </a:solidFill>
                <a:latin typeface="Arial" pitchFamily="34" charset="0"/>
                <a:ea typeface="メイリオ" pitchFamily="50" charset="-128"/>
              </a:rPr>
              <a:t>-0</a:t>
            </a:r>
            <a:r>
              <a:rPr lang="en-US" altLang="ja-JP" sz="1050" b="1" spc="100" dirty="0" smtClean="0">
                <a:solidFill>
                  <a:schemeClr val="tx1"/>
                </a:solidFill>
                <a:latin typeface="Arial" pitchFamily="34" charset="0"/>
                <a:ea typeface="メイリオ" pitchFamily="50" charset="-128"/>
              </a:rPr>
              <a:t>4</a:t>
            </a:r>
            <a:r>
              <a:rPr lang="zh-TW" altLang="en-US" sz="1050" b="1" spc="100" dirty="0" smtClean="0">
                <a:solidFill>
                  <a:schemeClr val="tx1"/>
                </a:solidFill>
                <a:latin typeface="Arial" pitchFamily="34" charset="0"/>
                <a:ea typeface="メイリオ" pitchFamily="50" charset="-128"/>
              </a:rPr>
              <a:t>）</a:t>
            </a:r>
            <a:endParaRPr lang="zh-TW" altLang="en-US" sz="1050" b="1" spc="100" dirty="0">
              <a:solidFill>
                <a:schemeClr val="tx1"/>
              </a:solidFill>
              <a:latin typeface="Arial" pitchFamily="34" charset="0"/>
              <a:ea typeface="メイリオ" pitchFamily="50" charset="-128"/>
            </a:endParaRPr>
          </a:p>
        </p:txBody>
      </p:sp>
      <p:sp>
        <p:nvSpPr>
          <p:cNvPr id="55" name="角丸四角形 54"/>
          <p:cNvSpPr/>
          <p:nvPr/>
        </p:nvSpPr>
        <p:spPr bwMode="auto">
          <a:xfrm>
            <a:off x="6392879" y="2727679"/>
            <a:ext cx="2308242" cy="399612"/>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6" name="角丸四角形 55"/>
          <p:cNvSpPr/>
          <p:nvPr/>
        </p:nvSpPr>
        <p:spPr bwMode="auto">
          <a:xfrm>
            <a:off x="6406582" y="3197715"/>
            <a:ext cx="2303523" cy="404137"/>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7" name="テキスト ボックス 56"/>
          <p:cNvSpPr txBox="1"/>
          <p:nvPr/>
        </p:nvSpPr>
        <p:spPr>
          <a:xfrm>
            <a:off x="6425073" y="2762076"/>
            <a:ext cx="2221952" cy="383182"/>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050" b="1" spc="100" dirty="0" smtClean="0">
                <a:solidFill>
                  <a:schemeClr val="tx1"/>
                </a:solidFill>
                <a:latin typeface="Arial" pitchFamily="34" charset="0"/>
                <a:ea typeface="メイリオ" pitchFamily="50" charset="-128"/>
              </a:rPr>
              <a:t>Policy</a:t>
            </a:r>
            <a:r>
              <a:rPr lang="ja-JP" altLang="en-US" sz="1050" b="1" spc="100" dirty="0" smtClean="0">
                <a:solidFill>
                  <a:schemeClr val="tx1"/>
                </a:solidFill>
                <a:latin typeface="Arial" pitchFamily="34" charset="0"/>
                <a:ea typeface="メイリオ" pitchFamily="50" charset="-128"/>
              </a:rPr>
              <a:t> </a:t>
            </a:r>
            <a:r>
              <a:rPr lang="en-US" altLang="ja-JP" sz="1050" b="1" spc="100" dirty="0" smtClean="0">
                <a:solidFill>
                  <a:schemeClr val="tx1"/>
                </a:solidFill>
                <a:latin typeface="Arial" pitchFamily="34" charset="0"/>
                <a:ea typeface="メイリオ" pitchFamily="50" charset="-128"/>
              </a:rPr>
              <a:t>Guideline</a:t>
            </a:r>
            <a:r>
              <a:rPr lang="ja-JP" altLang="en-US" sz="1050" b="1" spc="100" dirty="0" smtClean="0">
                <a:solidFill>
                  <a:schemeClr val="tx1"/>
                </a:solidFill>
                <a:latin typeface="Arial" pitchFamily="34" charset="0"/>
                <a:ea typeface="メイリオ" pitchFamily="50" charset="-128"/>
              </a:rPr>
              <a:t>運用規則</a:t>
            </a:r>
            <a:endParaRPr lang="zh-TW" altLang="en-US" sz="1050" b="1" spc="100" dirty="0">
              <a:solidFill>
                <a:schemeClr val="tx1"/>
              </a:solidFill>
              <a:latin typeface="Arial" pitchFamily="34" charset="0"/>
              <a:ea typeface="メイリオ" pitchFamily="50" charset="-128"/>
            </a:endParaRPr>
          </a:p>
          <a:p>
            <a:r>
              <a:rPr lang="ja-JP" altLang="en-US" sz="1050" b="1" spc="100" dirty="0" smtClean="0">
                <a:solidFill>
                  <a:schemeClr val="tx1"/>
                </a:solidFill>
                <a:latin typeface="Arial" pitchFamily="34" charset="0"/>
                <a:ea typeface="メイリオ" pitchFamily="50" charset="-128"/>
              </a:rPr>
              <a:t>　</a:t>
            </a:r>
            <a:r>
              <a:rPr lang="zh-TW" altLang="en-US" sz="1050" b="1" spc="100" dirty="0" smtClean="0">
                <a:solidFill>
                  <a:schemeClr val="tx1"/>
                </a:solidFill>
                <a:latin typeface="Arial" pitchFamily="34" charset="0"/>
                <a:ea typeface="メイリオ" pitchFamily="50" charset="-128"/>
              </a:rPr>
              <a:t>（</a:t>
            </a:r>
            <a:r>
              <a:rPr lang="en-US" altLang="zh-TW" sz="1050" b="1" spc="100" dirty="0">
                <a:solidFill>
                  <a:schemeClr val="tx1"/>
                </a:solidFill>
                <a:latin typeface="Arial" pitchFamily="34" charset="0"/>
                <a:ea typeface="メイリオ" pitchFamily="50" charset="-128"/>
              </a:rPr>
              <a:t>SSB</a:t>
            </a:r>
            <a:r>
              <a:rPr lang="zh-TW" altLang="en-US" sz="1050" b="1" spc="100" dirty="0" smtClean="0">
                <a:solidFill>
                  <a:schemeClr val="tx1"/>
                </a:solidFill>
                <a:latin typeface="Arial" pitchFamily="34" charset="0"/>
                <a:ea typeface="メイリオ" pitchFamily="50" charset="-128"/>
              </a:rPr>
              <a:t>統</a:t>
            </a:r>
            <a:r>
              <a:rPr lang="ja-JP" altLang="en-US" sz="1050" b="1" spc="100" dirty="0" smtClean="0">
                <a:solidFill>
                  <a:schemeClr val="tx1"/>
                </a:solidFill>
                <a:latin typeface="Arial" pitchFamily="34" charset="0"/>
                <a:ea typeface="メイリオ" pitchFamily="50" charset="-128"/>
              </a:rPr>
              <a:t>特</a:t>
            </a:r>
            <a:r>
              <a:rPr lang="zh-TW" altLang="en-US" sz="1050" b="1" spc="100" dirty="0" smtClean="0">
                <a:solidFill>
                  <a:schemeClr val="tx1"/>
                </a:solidFill>
                <a:latin typeface="Arial" pitchFamily="34" charset="0"/>
                <a:ea typeface="メイリオ" pitchFamily="50" charset="-128"/>
              </a:rPr>
              <a:t>規</a:t>
            </a:r>
            <a:r>
              <a:rPr lang="en-US" altLang="ja-JP" sz="1050" b="1" spc="100" dirty="0" smtClean="0">
                <a:solidFill>
                  <a:schemeClr val="tx1"/>
                </a:solidFill>
                <a:latin typeface="Arial" pitchFamily="34" charset="0"/>
                <a:ea typeface="メイリオ" pitchFamily="50" charset="-128"/>
              </a:rPr>
              <a:t>13</a:t>
            </a:r>
            <a:r>
              <a:rPr lang="en-US" altLang="zh-TW" sz="1050" b="1" spc="100" dirty="0" smtClean="0">
                <a:solidFill>
                  <a:schemeClr val="tx1"/>
                </a:solidFill>
                <a:latin typeface="Arial" pitchFamily="34" charset="0"/>
                <a:ea typeface="メイリオ" pitchFamily="50" charset="-128"/>
              </a:rPr>
              <a:t>-</a:t>
            </a:r>
            <a:r>
              <a:rPr lang="en-US" altLang="ja-JP" sz="1050" b="1" spc="100" dirty="0" smtClean="0">
                <a:solidFill>
                  <a:schemeClr val="tx1"/>
                </a:solidFill>
                <a:latin typeface="Arial" pitchFamily="34" charset="0"/>
                <a:ea typeface="メイリオ" pitchFamily="50" charset="-128"/>
              </a:rPr>
              <a:t>31</a:t>
            </a:r>
            <a:r>
              <a:rPr lang="zh-TW" altLang="en-US" sz="1050" b="1" spc="100" dirty="0" smtClean="0">
                <a:solidFill>
                  <a:schemeClr val="tx1"/>
                </a:solidFill>
                <a:latin typeface="Arial" pitchFamily="34" charset="0"/>
                <a:ea typeface="メイリオ" pitchFamily="50" charset="-128"/>
              </a:rPr>
              <a:t>）</a:t>
            </a:r>
            <a:endParaRPr lang="zh-TW" altLang="en-US" sz="1050" b="1" spc="100" dirty="0">
              <a:solidFill>
                <a:schemeClr val="tx1"/>
              </a:solidFill>
              <a:latin typeface="Arial" pitchFamily="34" charset="0"/>
              <a:ea typeface="メイリオ" pitchFamily="50" charset="-128"/>
            </a:endParaRPr>
          </a:p>
        </p:txBody>
      </p:sp>
      <p:sp>
        <p:nvSpPr>
          <p:cNvPr id="58" name="テキスト ボックス 57"/>
          <p:cNvSpPr txBox="1"/>
          <p:nvPr/>
        </p:nvSpPr>
        <p:spPr>
          <a:xfrm>
            <a:off x="6418259" y="3199842"/>
            <a:ext cx="2347967" cy="38318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00" b="1" spc="100" dirty="0" smtClean="0">
                <a:solidFill>
                  <a:schemeClr val="tx1"/>
                </a:solidFill>
                <a:latin typeface="Arial" pitchFamily="34" charset="0"/>
                <a:ea typeface="メイリオ" pitchFamily="50" charset="-128"/>
              </a:rPr>
              <a:t>品質マネジメントシステム規則</a:t>
            </a:r>
            <a:endParaRPr lang="zh-TW" altLang="en-US" sz="1000" b="1" spc="100" dirty="0">
              <a:solidFill>
                <a:schemeClr val="tx1"/>
              </a:solidFill>
              <a:latin typeface="Arial" pitchFamily="34" charset="0"/>
              <a:ea typeface="メイリオ" pitchFamily="50" charset="-128"/>
            </a:endParaRPr>
          </a:p>
          <a:p>
            <a:r>
              <a:rPr lang="ja-JP" altLang="en-US" sz="1000" b="1" spc="100" dirty="0" smtClean="0">
                <a:solidFill>
                  <a:schemeClr val="tx1"/>
                </a:solidFill>
                <a:latin typeface="Arial" pitchFamily="34" charset="0"/>
                <a:ea typeface="メイリオ" pitchFamily="50" charset="-128"/>
              </a:rPr>
              <a:t>　</a:t>
            </a:r>
            <a:r>
              <a:rPr lang="zh-TW" altLang="en-US" sz="1000" b="1" spc="100" dirty="0" smtClean="0">
                <a:solidFill>
                  <a:schemeClr val="tx1"/>
                </a:solidFill>
                <a:latin typeface="Arial" pitchFamily="34" charset="0"/>
                <a:ea typeface="メイリオ" pitchFamily="50" charset="-128"/>
              </a:rPr>
              <a:t>（</a:t>
            </a:r>
            <a:r>
              <a:rPr lang="en-US" altLang="zh-TW" sz="1000" b="1" spc="100" dirty="0">
                <a:solidFill>
                  <a:schemeClr val="tx1"/>
                </a:solidFill>
                <a:latin typeface="Arial" pitchFamily="34" charset="0"/>
                <a:ea typeface="メイリオ" pitchFamily="50" charset="-128"/>
              </a:rPr>
              <a:t>SSB</a:t>
            </a:r>
            <a:r>
              <a:rPr lang="zh-TW" altLang="en-US" sz="1000" b="1" spc="100" dirty="0" smtClean="0">
                <a:solidFill>
                  <a:schemeClr val="tx1"/>
                </a:solidFill>
                <a:latin typeface="Arial" pitchFamily="34" charset="0"/>
                <a:ea typeface="メイリオ" pitchFamily="50" charset="-128"/>
              </a:rPr>
              <a:t>統</a:t>
            </a:r>
            <a:r>
              <a:rPr lang="ja-JP" altLang="en-US" sz="1000" b="1" spc="100" dirty="0" smtClean="0">
                <a:solidFill>
                  <a:schemeClr val="tx1"/>
                </a:solidFill>
                <a:latin typeface="Arial" pitchFamily="34" charset="0"/>
                <a:ea typeface="メイリオ" pitchFamily="50" charset="-128"/>
              </a:rPr>
              <a:t>特</a:t>
            </a:r>
            <a:r>
              <a:rPr lang="zh-TW" altLang="en-US" sz="1000" b="1" spc="100" dirty="0" smtClean="0">
                <a:solidFill>
                  <a:schemeClr val="tx1"/>
                </a:solidFill>
                <a:latin typeface="Arial" pitchFamily="34" charset="0"/>
                <a:ea typeface="メイリオ" pitchFamily="50" charset="-128"/>
              </a:rPr>
              <a:t>規</a:t>
            </a:r>
            <a:r>
              <a:rPr lang="en-US" altLang="ja-JP" sz="1000" b="1" spc="100" dirty="0" smtClean="0">
                <a:solidFill>
                  <a:schemeClr val="tx1"/>
                </a:solidFill>
                <a:latin typeface="Arial" pitchFamily="34" charset="0"/>
                <a:ea typeface="メイリオ" pitchFamily="50" charset="-128"/>
              </a:rPr>
              <a:t>76-02</a:t>
            </a:r>
            <a:r>
              <a:rPr lang="zh-TW" altLang="en-US" sz="1000" b="1" spc="100" dirty="0" smtClean="0">
                <a:solidFill>
                  <a:schemeClr val="tx1"/>
                </a:solidFill>
                <a:latin typeface="Arial" pitchFamily="34" charset="0"/>
                <a:ea typeface="メイリオ" pitchFamily="50" charset="-128"/>
              </a:rPr>
              <a:t>）</a:t>
            </a:r>
            <a:r>
              <a:rPr lang="ja-JP" altLang="en-US" sz="1000" b="1" spc="100" dirty="0" smtClean="0">
                <a:solidFill>
                  <a:schemeClr val="tx1"/>
                </a:solidFill>
                <a:latin typeface="Arial" pitchFamily="34" charset="0"/>
                <a:ea typeface="メイリオ" pitchFamily="50" charset="-128"/>
              </a:rPr>
              <a:t>及び細則</a:t>
            </a:r>
            <a:endParaRPr lang="zh-TW" altLang="en-US" sz="1000" b="1" spc="100" dirty="0">
              <a:solidFill>
                <a:schemeClr val="tx1"/>
              </a:solidFill>
              <a:latin typeface="Arial" pitchFamily="34" charset="0"/>
              <a:ea typeface="メイリオ" pitchFamily="50" charset="-128"/>
            </a:endParaRPr>
          </a:p>
        </p:txBody>
      </p:sp>
      <p:grpSp>
        <p:nvGrpSpPr>
          <p:cNvPr id="5" name="グループ化 4"/>
          <p:cNvGrpSpPr/>
          <p:nvPr/>
        </p:nvGrpSpPr>
        <p:grpSpPr>
          <a:xfrm>
            <a:off x="3930068" y="4638044"/>
            <a:ext cx="1677651" cy="485239"/>
            <a:chOff x="3581499" y="4567607"/>
            <a:chExt cx="1677651" cy="485239"/>
          </a:xfrm>
        </p:grpSpPr>
        <p:sp>
          <p:nvSpPr>
            <p:cNvPr id="62" name="テキスト ボックス 61"/>
            <p:cNvSpPr txBox="1"/>
            <p:nvPr/>
          </p:nvSpPr>
          <p:spPr>
            <a:xfrm>
              <a:off x="3581499" y="4567607"/>
              <a:ext cx="1677651"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en-US" altLang="ja-JP" sz="1000" b="1" spc="100" dirty="0">
                  <a:solidFill>
                    <a:schemeClr val="bg1"/>
                  </a:solidFill>
                  <a:latin typeface="Arial" pitchFamily="34" charset="0"/>
                  <a:ea typeface="メイリオ" pitchFamily="50" charset="-128"/>
                </a:rPr>
                <a:t>SSB</a:t>
              </a:r>
              <a:r>
                <a:rPr lang="ja-JP" altLang="en-US" sz="1000" b="1" spc="100" dirty="0">
                  <a:solidFill>
                    <a:schemeClr val="bg1"/>
                  </a:solidFill>
                  <a:latin typeface="Arial" pitchFamily="34" charset="0"/>
                  <a:ea typeface="メイリオ" pitchFamily="50" charset="-128"/>
                </a:rPr>
                <a:t>統</a:t>
              </a:r>
              <a:r>
                <a:rPr lang="en-US" altLang="ja-JP" sz="1000" b="1" spc="100" dirty="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の</a:t>
              </a:r>
              <a:r>
                <a:rPr lang="ja-JP" altLang="en-US" sz="1000" b="1" spc="100" dirty="0" smtClean="0">
                  <a:solidFill>
                    <a:schemeClr val="bg1"/>
                  </a:solidFill>
                  <a:latin typeface="Arial" pitchFamily="34" charset="0"/>
                  <a:ea typeface="メイリオ" pitchFamily="50" charset="-128"/>
                </a:rPr>
                <a:t>方向け　　</a:t>
              </a:r>
              <a:endParaRPr lang="zh-TW" altLang="en-US" sz="1000" b="1" spc="100" dirty="0">
                <a:solidFill>
                  <a:schemeClr val="bg1"/>
                </a:solidFill>
                <a:latin typeface="Arial" pitchFamily="34" charset="0"/>
                <a:ea typeface="メイリオ" pitchFamily="50" charset="-128"/>
              </a:endParaRPr>
            </a:p>
          </p:txBody>
        </p:sp>
        <p:grpSp>
          <p:nvGrpSpPr>
            <p:cNvPr id="68" name="グループ化 67"/>
            <p:cNvGrpSpPr/>
            <p:nvPr/>
          </p:nvGrpSpPr>
          <p:grpSpPr>
            <a:xfrm>
              <a:off x="3646675" y="4650640"/>
              <a:ext cx="118940" cy="135520"/>
              <a:chOff x="7910570" y="4110030"/>
              <a:chExt cx="118940" cy="135520"/>
            </a:xfrm>
          </p:grpSpPr>
          <p:sp>
            <p:nvSpPr>
              <p:cNvPr id="72" name="正方形/長方形 71"/>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73" name="正方形/長方形 72"/>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75" name="グループ化 74"/>
          <p:cNvGrpSpPr/>
          <p:nvPr/>
        </p:nvGrpSpPr>
        <p:grpSpPr>
          <a:xfrm>
            <a:off x="5772388" y="4633002"/>
            <a:ext cx="1677651" cy="485239"/>
            <a:chOff x="3581499" y="4567607"/>
            <a:chExt cx="1677651" cy="485239"/>
          </a:xfrm>
        </p:grpSpPr>
        <p:sp>
          <p:nvSpPr>
            <p:cNvPr id="78" name="テキスト ボックス 77"/>
            <p:cNvSpPr txBox="1"/>
            <p:nvPr/>
          </p:nvSpPr>
          <p:spPr>
            <a:xfrm>
              <a:off x="3581499" y="4567607"/>
              <a:ext cx="1677651"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en-US" altLang="ja-JP" sz="1000" b="1" spc="100" dirty="0">
                  <a:solidFill>
                    <a:schemeClr val="bg1"/>
                  </a:solidFill>
                  <a:latin typeface="Arial" pitchFamily="34" charset="0"/>
                  <a:ea typeface="メイリオ" pitchFamily="50" charset="-128"/>
                </a:rPr>
                <a:t>SSB</a:t>
              </a:r>
              <a:r>
                <a:rPr lang="ja-JP" altLang="en-US" sz="1000" b="1" spc="100" dirty="0">
                  <a:solidFill>
                    <a:schemeClr val="bg1"/>
                  </a:solidFill>
                  <a:latin typeface="Arial" pitchFamily="34" charset="0"/>
                  <a:ea typeface="メイリオ" pitchFamily="50" charset="-128"/>
                </a:rPr>
                <a:t>統</a:t>
              </a:r>
              <a:r>
                <a:rPr lang="en-US" altLang="ja-JP" sz="1000" b="1" spc="100" dirty="0" smtClean="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以外</a:t>
              </a:r>
              <a:r>
                <a:rPr lang="ja-JP" altLang="en-US" sz="1000" b="1" spc="100" dirty="0" smtClean="0">
                  <a:solidFill>
                    <a:schemeClr val="bg1"/>
                  </a:solidFill>
                  <a:latin typeface="Arial" pitchFamily="34" charset="0"/>
                  <a:ea typeface="メイリオ" pitchFamily="50" charset="-128"/>
                </a:rPr>
                <a:t>の方向け</a:t>
              </a:r>
              <a:endParaRPr lang="zh-TW" altLang="en-US" sz="1000" b="1" spc="100" dirty="0">
                <a:solidFill>
                  <a:schemeClr val="bg1"/>
                </a:solidFill>
                <a:latin typeface="Arial" pitchFamily="34" charset="0"/>
                <a:ea typeface="メイリオ" pitchFamily="50" charset="-128"/>
              </a:endParaRPr>
            </a:p>
          </p:txBody>
        </p:sp>
        <p:grpSp>
          <p:nvGrpSpPr>
            <p:cNvPr id="79" name="グループ化 78"/>
            <p:cNvGrpSpPr/>
            <p:nvPr/>
          </p:nvGrpSpPr>
          <p:grpSpPr>
            <a:xfrm>
              <a:off x="3646675" y="4650640"/>
              <a:ext cx="118940" cy="135520"/>
              <a:chOff x="7910570" y="4110030"/>
              <a:chExt cx="118940" cy="135520"/>
            </a:xfrm>
          </p:grpSpPr>
          <p:sp>
            <p:nvSpPr>
              <p:cNvPr id="80" name="正方形/長方形 79"/>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81" name="正方形/長方形 80"/>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82" name="グループ化 81"/>
          <p:cNvGrpSpPr/>
          <p:nvPr/>
        </p:nvGrpSpPr>
        <p:grpSpPr>
          <a:xfrm>
            <a:off x="7629837" y="4634152"/>
            <a:ext cx="1564906" cy="485239"/>
            <a:chOff x="3581499" y="4567607"/>
            <a:chExt cx="1564906" cy="485239"/>
          </a:xfrm>
        </p:grpSpPr>
        <p:sp>
          <p:nvSpPr>
            <p:cNvPr id="83" name="テキスト ボックス 82"/>
            <p:cNvSpPr txBox="1"/>
            <p:nvPr/>
          </p:nvSpPr>
          <p:spPr>
            <a:xfrm>
              <a:off x="3581499" y="4567607"/>
              <a:ext cx="1564906"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ja-JP" altLang="en-US" sz="100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ja-JP" altLang="en-US" sz="1000" b="1" spc="100" dirty="0" smtClean="0">
                  <a:solidFill>
                    <a:schemeClr val="bg1"/>
                  </a:solidFill>
                  <a:latin typeface="Arial" pitchFamily="34" charset="0"/>
                  <a:ea typeface="メイリオ" pitchFamily="50" charset="-128"/>
                </a:rPr>
                <a:t>活用編</a:t>
              </a:r>
              <a:r>
                <a:rPr lang="en-US" altLang="ja-JP" sz="1000" b="1" spc="100" dirty="0" smtClean="0">
                  <a:solidFill>
                    <a:schemeClr val="bg1"/>
                  </a:solidFill>
                  <a:latin typeface="Arial" pitchFamily="34" charset="0"/>
                  <a:ea typeface="メイリオ" pitchFamily="50" charset="-128"/>
                </a:rPr>
                <a:t>』</a:t>
              </a:r>
              <a:endParaRPr lang="zh-TW" altLang="en-US" sz="1000" b="1" spc="100" dirty="0">
                <a:solidFill>
                  <a:schemeClr val="bg1"/>
                </a:solidFill>
                <a:latin typeface="Arial" pitchFamily="34" charset="0"/>
                <a:ea typeface="メイリオ" pitchFamily="50" charset="-128"/>
              </a:endParaRPr>
            </a:p>
          </p:txBody>
        </p:sp>
        <p:grpSp>
          <p:nvGrpSpPr>
            <p:cNvPr id="84" name="グループ化 83"/>
            <p:cNvGrpSpPr/>
            <p:nvPr/>
          </p:nvGrpSpPr>
          <p:grpSpPr>
            <a:xfrm>
              <a:off x="3646675" y="4650640"/>
              <a:ext cx="118940" cy="135520"/>
              <a:chOff x="7910570" y="4110030"/>
              <a:chExt cx="118940" cy="135520"/>
            </a:xfrm>
          </p:grpSpPr>
          <p:sp>
            <p:nvSpPr>
              <p:cNvPr id="85" name="正方形/長方形 84"/>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86" name="正方形/長方形 85"/>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spTree>
    <p:extLst>
      <p:ext uri="{BB962C8B-B14F-4D97-AF65-F5344CB8AC3E}">
        <p14:creationId xmlns:p14="http://schemas.microsoft.com/office/powerpoint/2010/main" val="3720525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257440" y="533400"/>
            <a:ext cx="8957732" cy="3708000"/>
            <a:chOff x="257440" y="533400"/>
            <a:chExt cx="8957732" cy="3708000"/>
          </a:xfrm>
        </p:grpSpPr>
        <p:sp>
          <p:nvSpPr>
            <p:cNvPr id="54" name="正方形/長方形 53"/>
            <p:cNvSpPr/>
            <p:nvPr/>
          </p:nvSpPr>
          <p:spPr bwMode="auto">
            <a:xfrm>
              <a:off x="257440" y="533400"/>
              <a:ext cx="8957732" cy="3708000"/>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72" name="直線コネクタ 71"/>
            <p:cNvCxnSpPr/>
            <p:nvPr/>
          </p:nvCxnSpPr>
          <p:spPr bwMode="auto">
            <a:xfrm>
              <a:off x="350573" y="416117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4" name="タイトル 3"/>
          <p:cNvSpPr>
            <a:spLocks noGrp="1"/>
          </p:cNvSpPr>
          <p:nvPr>
            <p:ph type="title"/>
          </p:nvPr>
        </p:nvSpPr>
        <p:spPr>
          <a:xfrm>
            <a:off x="284027" y="219250"/>
            <a:ext cx="8984664" cy="348557"/>
          </a:xfrm>
        </p:spPr>
        <p:txBody>
          <a:bodyPr/>
          <a:lstStyle/>
          <a:p>
            <a:r>
              <a:rPr lang="en-US" altLang="ja-JP" dirty="0" smtClean="0"/>
              <a:t>4-7 OSS</a:t>
            </a:r>
            <a:r>
              <a:rPr lang="ja-JP" altLang="en-US" dirty="0" smtClean="0"/>
              <a:t>コミュニティ</a:t>
            </a:r>
            <a:r>
              <a:rPr lang="ja-JP" altLang="en-US" dirty="0"/>
              <a:t>への</a:t>
            </a:r>
            <a:r>
              <a:rPr lang="ja-JP" altLang="en-US" dirty="0" smtClean="0"/>
              <a:t>コントリビューション（</a:t>
            </a:r>
            <a:r>
              <a:rPr lang="ja-JP" altLang="en-US" dirty="0"/>
              <a:t>貢献）</a:t>
            </a:r>
            <a:r>
              <a:rPr lang="ja-JP" altLang="en-US" dirty="0" smtClean="0"/>
              <a:t>と</a:t>
            </a:r>
            <a:r>
              <a:rPr lang="ja-JP" altLang="en-US" dirty="0"/>
              <a:t>は</a:t>
            </a:r>
          </a:p>
        </p:txBody>
      </p:sp>
      <p:grpSp>
        <p:nvGrpSpPr>
          <p:cNvPr id="58" name="グループ化 57"/>
          <p:cNvGrpSpPr/>
          <p:nvPr/>
        </p:nvGrpSpPr>
        <p:grpSpPr>
          <a:xfrm>
            <a:off x="257440" y="556406"/>
            <a:ext cx="8957732" cy="419639"/>
            <a:chOff x="257440" y="567269"/>
            <a:chExt cx="8957732" cy="414547"/>
          </a:xfrm>
        </p:grpSpPr>
        <p:sp>
          <p:nvSpPr>
            <p:cNvPr id="59" name="正方形/長方形 58"/>
            <p:cNvSpPr/>
            <p:nvPr/>
          </p:nvSpPr>
          <p:spPr bwMode="auto">
            <a:xfrm>
              <a:off x="257440" y="567269"/>
              <a:ext cx="8957732" cy="414547"/>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62" name="直線コネクタ 61"/>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63" name="直線コネクタ 62"/>
            <p:cNvCxnSpPr/>
            <p:nvPr/>
          </p:nvCxnSpPr>
          <p:spPr bwMode="auto">
            <a:xfrm>
              <a:off x="350573" y="930334"/>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64" name="Text Box 31"/>
          <p:cNvSpPr txBox="1">
            <a:spLocks noChangeArrowheads="1"/>
          </p:cNvSpPr>
          <p:nvPr/>
        </p:nvSpPr>
        <p:spPr bwMode="gray">
          <a:xfrm>
            <a:off x="313512" y="670746"/>
            <a:ext cx="8912683" cy="254678"/>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このページからは</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コミュニティ</a:t>
            </a:r>
            <a:r>
              <a:rPr lang="ja-JP" altLang="en-US" sz="1400" b="1" spc="100" dirty="0">
                <a:solidFill>
                  <a:schemeClr val="tx1">
                    <a:lumMod val="75000"/>
                    <a:lumOff val="25000"/>
                  </a:schemeClr>
                </a:solidFill>
                <a:latin typeface="Arial" pitchFamily="34" charset="0"/>
                <a:ea typeface="メイリオ" pitchFamily="50" charset="-128"/>
              </a:rPr>
              <a:t>への</a:t>
            </a:r>
            <a:r>
              <a:rPr lang="ja-JP" altLang="en-US" sz="1400" b="1" spc="100" dirty="0" smtClean="0">
                <a:solidFill>
                  <a:schemeClr val="tx1">
                    <a:lumMod val="75000"/>
                    <a:lumOff val="25000"/>
                  </a:schemeClr>
                </a:solidFill>
                <a:latin typeface="Arial" pitchFamily="34" charset="0"/>
                <a:ea typeface="メイリオ" pitchFamily="50" charset="-128"/>
              </a:rPr>
              <a:t>コントリビューションの</a:t>
            </a:r>
            <a:r>
              <a:rPr lang="ja-JP" altLang="en-US" sz="1400" b="1" spc="100" dirty="0">
                <a:solidFill>
                  <a:schemeClr val="tx1">
                    <a:lumMod val="75000"/>
                    <a:lumOff val="25000"/>
                  </a:schemeClr>
                </a:solidFill>
                <a:latin typeface="Arial" pitchFamily="34" charset="0"/>
                <a:ea typeface="メイリオ" pitchFamily="50" charset="-128"/>
              </a:rPr>
              <a:t>プロセスについて説明します。</a:t>
            </a:r>
          </a:p>
        </p:txBody>
      </p:sp>
      <p:sp>
        <p:nvSpPr>
          <p:cNvPr id="68" name="Text Box 31"/>
          <p:cNvSpPr txBox="1">
            <a:spLocks noChangeArrowheads="1"/>
          </p:cNvSpPr>
          <p:nvPr/>
        </p:nvSpPr>
        <p:spPr bwMode="gray">
          <a:xfrm>
            <a:off x="334851" y="1031664"/>
            <a:ext cx="8847249" cy="488976"/>
          </a:xfrm>
          <a:prstGeom prst="rect">
            <a:avLst/>
          </a:prstGeom>
          <a:noFill/>
          <a:ln w="3175" cap="rnd">
            <a:noFill/>
            <a:miter lim="800000"/>
            <a:headEnd/>
            <a:tailEnd/>
          </a:ln>
          <a:effectLst/>
        </p:spPr>
        <p:txBody>
          <a:bodyPr wrap="square" lIns="72000" tIns="0" rIns="144000" bIns="0" anchor="t">
            <a:noAutofit/>
          </a:bodyPr>
          <a:lstStyle/>
          <a:p>
            <a:pPr>
              <a:lnSpc>
                <a:spcPct val="100000"/>
              </a:lnSpc>
              <a:spcBef>
                <a:spcPts val="600"/>
              </a:spcBef>
              <a:buClr>
                <a:srgbClr val="29A2B5"/>
              </a:buClr>
              <a:defRPr/>
            </a:pPr>
            <a:r>
              <a:rPr lang="en-US" altLang="ja-JP" sz="1500" b="1" spc="100" dirty="0" smtClean="0">
                <a:solidFill>
                  <a:srgbClr val="009AB8"/>
                </a:solidFill>
                <a:latin typeface="Arial" pitchFamily="34" charset="0"/>
                <a:ea typeface="メイリオ" pitchFamily="50" charset="-128"/>
              </a:rPr>
              <a:t>OSS</a:t>
            </a:r>
            <a:r>
              <a:rPr lang="ja-JP" altLang="en-US" sz="1500" b="1" spc="100" dirty="0" smtClean="0">
                <a:solidFill>
                  <a:srgbClr val="009AB8"/>
                </a:solidFill>
                <a:latin typeface="Arial" pitchFamily="34" charset="0"/>
                <a:ea typeface="メイリオ" pitchFamily="50" charset="-128"/>
              </a:rPr>
              <a:t>は</a:t>
            </a:r>
            <a:r>
              <a:rPr lang="ja-JP" altLang="en-US" sz="1500" b="1" spc="100" dirty="0">
                <a:solidFill>
                  <a:srgbClr val="009AB8"/>
                </a:solidFill>
                <a:latin typeface="Arial" pitchFamily="34" charset="0"/>
                <a:ea typeface="メイリオ" pitchFamily="50" charset="-128"/>
              </a:rPr>
              <a:t>、</a:t>
            </a:r>
            <a:r>
              <a:rPr lang="en-US" altLang="ja-JP" sz="1500" b="1" spc="100" dirty="0">
                <a:solidFill>
                  <a:srgbClr val="009AB8"/>
                </a:solidFill>
                <a:latin typeface="Arial" pitchFamily="34" charset="0"/>
                <a:ea typeface="メイリオ" pitchFamily="50" charset="-128"/>
              </a:rPr>
              <a:t>Give</a:t>
            </a:r>
            <a:r>
              <a:rPr lang="ja-JP" altLang="en-US" sz="1500" b="1" spc="100" dirty="0">
                <a:solidFill>
                  <a:srgbClr val="009AB8"/>
                </a:solidFill>
                <a:latin typeface="Arial" pitchFamily="34" charset="0"/>
                <a:ea typeface="メイリオ" pitchFamily="50" charset="-128"/>
              </a:rPr>
              <a:t>＆</a:t>
            </a:r>
            <a:r>
              <a:rPr lang="en-US" altLang="ja-JP" sz="1500" b="1" spc="100" dirty="0">
                <a:solidFill>
                  <a:srgbClr val="009AB8"/>
                </a:solidFill>
                <a:latin typeface="Arial" pitchFamily="34" charset="0"/>
                <a:ea typeface="メイリオ" pitchFamily="50" charset="-128"/>
              </a:rPr>
              <a:t>Take</a:t>
            </a:r>
            <a:r>
              <a:rPr lang="ja-JP" altLang="en-US" sz="1500" b="1" spc="100" dirty="0">
                <a:solidFill>
                  <a:srgbClr val="009AB8"/>
                </a:solidFill>
                <a:latin typeface="Arial" pitchFamily="34" charset="0"/>
                <a:ea typeface="メイリオ" pitchFamily="50" charset="-128"/>
              </a:rPr>
              <a:t>が基本！</a:t>
            </a:r>
          </a:p>
          <a:p>
            <a:pPr marL="216000" indent="-216000">
              <a:lnSpc>
                <a:spcPct val="100000"/>
              </a:lnSpc>
              <a:spcBef>
                <a:spcPts val="200"/>
              </a:spcBef>
              <a:buClr>
                <a:srgbClr val="29A2B5"/>
              </a:buClr>
              <a:buFont typeface="Wingdings" panose="05000000000000000000" pitchFamily="2" charset="2"/>
              <a:buChar char="l"/>
              <a:defRPr/>
            </a:pPr>
            <a:r>
              <a:rPr lang="ja-JP" altLang="en-US" sz="1200" b="1" spc="100" dirty="0">
                <a:solidFill>
                  <a:schemeClr val="tx1">
                    <a:lumMod val="75000"/>
                    <a:lumOff val="25000"/>
                  </a:schemeClr>
                </a:solidFill>
                <a:latin typeface="Arial" pitchFamily="34" charset="0"/>
                <a:ea typeface="メイリオ" pitchFamily="50" charset="-128"/>
              </a:rPr>
              <a:t>今やシステムを</a:t>
            </a:r>
            <a:r>
              <a:rPr lang="en-US" altLang="ja-JP" sz="1200" b="1" spc="100" dirty="0">
                <a:solidFill>
                  <a:schemeClr val="tx1">
                    <a:lumMod val="75000"/>
                    <a:lumOff val="25000"/>
                  </a:schemeClr>
                </a:solidFill>
                <a:latin typeface="Arial" pitchFamily="34" charset="0"/>
                <a:ea typeface="メイリオ" pitchFamily="50" charset="-128"/>
              </a:rPr>
              <a:t>1</a:t>
            </a:r>
            <a:r>
              <a:rPr lang="ja-JP" altLang="en-US" sz="1200" b="1" spc="100" dirty="0">
                <a:solidFill>
                  <a:schemeClr val="tx1">
                    <a:lumMod val="75000"/>
                    <a:lumOff val="25000"/>
                  </a:schemeClr>
                </a:solidFill>
                <a:latin typeface="Arial" pitchFamily="34" charset="0"/>
                <a:ea typeface="メイリオ" pitchFamily="50" charset="-128"/>
              </a:rPr>
              <a:t>社の力で構築・運用することは不可能です。特に最先端のシステムは色々な人や会社と協力</a:t>
            </a:r>
            <a:r>
              <a:rPr lang="ja-JP" altLang="en-US" sz="1200" b="1" spc="100" dirty="0" smtClean="0">
                <a:solidFill>
                  <a:schemeClr val="tx1">
                    <a:lumMod val="75000"/>
                    <a:lumOff val="25000"/>
                  </a:schemeClr>
                </a:solidFill>
                <a:latin typeface="Arial" pitchFamily="34" charset="0"/>
                <a:ea typeface="メイリオ" pitchFamily="50" charset="-128"/>
              </a:rPr>
              <a:t>し</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作り上げる</a:t>
            </a:r>
            <a:r>
              <a:rPr lang="ja-JP" altLang="en-US" sz="1200" b="1" spc="100" dirty="0">
                <a:solidFill>
                  <a:schemeClr val="tx1">
                    <a:lumMod val="75000"/>
                    <a:lumOff val="25000"/>
                  </a:schemeClr>
                </a:solidFill>
                <a:latin typeface="Arial" pitchFamily="34" charset="0"/>
                <a:ea typeface="メイリオ" pitchFamily="50" charset="-128"/>
              </a:rPr>
              <a:t>もので、これには相互に助け合う</a:t>
            </a:r>
            <a:r>
              <a:rPr lang="en-US" altLang="ja-JP" sz="1200" b="1" spc="100" dirty="0">
                <a:solidFill>
                  <a:schemeClr val="tx1">
                    <a:lumMod val="75000"/>
                    <a:lumOff val="25000"/>
                  </a:schemeClr>
                </a:solidFill>
                <a:latin typeface="Arial" pitchFamily="34" charset="0"/>
                <a:ea typeface="メイリオ" pitchFamily="50" charset="-128"/>
              </a:rPr>
              <a:t>Win-Win</a:t>
            </a:r>
            <a:r>
              <a:rPr lang="ja-JP" altLang="en-US" sz="1200" b="1" spc="100" dirty="0">
                <a:solidFill>
                  <a:schemeClr val="tx1">
                    <a:lumMod val="75000"/>
                    <a:lumOff val="25000"/>
                  </a:schemeClr>
                </a:solidFill>
                <a:latin typeface="Arial" pitchFamily="34" charset="0"/>
                <a:ea typeface="メイリオ" pitchFamily="50" charset="-128"/>
              </a:rPr>
              <a:t>の関係</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エコシステム</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が欠かせません。</a:t>
            </a: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lumMod val="75000"/>
                    <a:lumOff val="25000"/>
                  </a:schemeClr>
                </a:solidFill>
                <a:latin typeface="Arial" pitchFamily="34" charset="0"/>
                <a:ea typeface="メイリオ" pitchFamily="50" charset="-128"/>
              </a:rPr>
              <a:t>このエコシステムの考え方は</a:t>
            </a:r>
            <a:r>
              <a:rPr lang="ja-JP" altLang="en-US" sz="1200" b="1" spc="100" dirty="0" smtClean="0">
                <a:solidFill>
                  <a:schemeClr val="tx1">
                    <a:lumMod val="75000"/>
                    <a:lumOff val="25000"/>
                  </a:schemeClr>
                </a:solidFill>
                <a:latin typeface="Arial" pitchFamily="34" charset="0"/>
                <a:ea typeface="メイリオ" pitchFamily="50" charset="-128"/>
              </a:rPr>
              <a:t>、</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a:t>
            </a:r>
            <a:r>
              <a:rPr lang="ja-JP" altLang="en-US" sz="1200" b="1" spc="100" dirty="0">
                <a:solidFill>
                  <a:schemeClr val="tx1">
                    <a:lumMod val="75000"/>
                    <a:lumOff val="25000"/>
                  </a:schemeClr>
                </a:solidFill>
                <a:latin typeface="Arial" pitchFamily="34" charset="0"/>
                <a:ea typeface="メイリオ" pitchFamily="50" charset="-128"/>
              </a:rPr>
              <a:t>世界も同じです</a:t>
            </a:r>
            <a:r>
              <a:rPr lang="ja-JP" altLang="en-US" sz="1200" b="1" spc="100" dirty="0" smtClean="0">
                <a:solidFill>
                  <a:schemeClr val="tx1">
                    <a:lumMod val="75000"/>
                    <a:lumOff val="25000"/>
                  </a:schemeClr>
                </a:solidFill>
                <a:latin typeface="Arial" pitchFamily="34" charset="0"/>
                <a:ea typeface="メイリオ" pitchFamily="50" charset="-128"/>
              </a:rPr>
              <a:t>。</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は</a:t>
            </a:r>
            <a:r>
              <a:rPr lang="ja-JP" altLang="en-US" sz="1200" b="1" spc="100" dirty="0">
                <a:solidFill>
                  <a:schemeClr val="tx1">
                    <a:lumMod val="75000"/>
                    <a:lumOff val="25000"/>
                  </a:schemeClr>
                </a:solidFill>
                <a:latin typeface="Arial" pitchFamily="34" charset="0"/>
                <a:ea typeface="メイリオ" pitchFamily="50" charset="-128"/>
              </a:rPr>
              <a:t>多くの技術者が協力し合い作り上げたものです。これらを活用する人は感謝の気持ちを持ち、コミュニティへ貢献していくことが大切です</a:t>
            </a:r>
            <a:r>
              <a:rPr lang="ja-JP" altLang="en-US" sz="1200" b="1" spc="100" dirty="0" smtClean="0">
                <a:solidFill>
                  <a:schemeClr val="tx1">
                    <a:lumMod val="75000"/>
                    <a:lumOff val="25000"/>
                  </a:schemeClr>
                </a:solidFill>
                <a:latin typeface="Arial" pitchFamily="34" charset="0"/>
                <a:ea typeface="メイリオ" pitchFamily="50" charset="-128"/>
              </a:rPr>
              <a:t>。</a:t>
            </a:r>
            <a:endParaRPr lang="ja-JP" altLang="en-US" sz="1200" b="1" spc="100" dirty="0">
              <a:solidFill>
                <a:schemeClr val="tx1">
                  <a:lumMod val="75000"/>
                  <a:lumOff val="25000"/>
                </a:schemeClr>
              </a:solidFill>
              <a:latin typeface="Arial" pitchFamily="34" charset="0"/>
              <a:ea typeface="メイリオ" pitchFamily="50" charset="-128"/>
            </a:endParaRP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smtClean="0">
                <a:solidFill>
                  <a:schemeClr val="tx1">
                    <a:lumMod val="75000"/>
                    <a:lumOff val="25000"/>
                  </a:schemeClr>
                </a:solidFill>
                <a:latin typeface="Arial" pitchFamily="34" charset="0"/>
                <a:ea typeface="メイリオ" pitchFamily="50" charset="-128"/>
              </a:rPr>
              <a:t>「</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に</a:t>
            </a:r>
            <a:r>
              <a:rPr lang="ja-JP" altLang="en-US" sz="1200" b="1" spc="100" dirty="0">
                <a:solidFill>
                  <a:schemeClr val="tx1">
                    <a:lumMod val="75000"/>
                    <a:lumOff val="25000"/>
                  </a:schemeClr>
                </a:solidFill>
                <a:latin typeface="Arial" pitchFamily="34" charset="0"/>
                <a:ea typeface="メイリオ" pitchFamily="50" charset="-128"/>
              </a:rPr>
              <a:t>貢献する」といっても様々な方法がありますので、以下に</a:t>
            </a:r>
            <a:r>
              <a:rPr lang="ja-JP" altLang="en-US" sz="1200" b="1" spc="100" dirty="0" smtClean="0">
                <a:solidFill>
                  <a:schemeClr val="tx1">
                    <a:lumMod val="75000"/>
                    <a:lumOff val="25000"/>
                  </a:schemeClr>
                </a:solidFill>
                <a:latin typeface="Arial" pitchFamily="34" charset="0"/>
                <a:ea typeface="メイリオ" pitchFamily="50" charset="-128"/>
              </a:rPr>
              <a:t>コントリビューションの方法</a:t>
            </a:r>
            <a:r>
              <a:rPr lang="ja-JP" altLang="en-US" sz="1200" b="1" spc="100" dirty="0">
                <a:solidFill>
                  <a:schemeClr val="tx1">
                    <a:lumMod val="75000"/>
                    <a:lumOff val="25000"/>
                  </a:schemeClr>
                </a:solidFill>
                <a:latin typeface="Arial" pitchFamily="34" charset="0"/>
                <a:ea typeface="メイリオ" pitchFamily="50" charset="-128"/>
              </a:rPr>
              <a:t>の例を参考に、自分にあった方法を探してみましょう。</a:t>
            </a:r>
          </a:p>
        </p:txBody>
      </p:sp>
      <p:sp>
        <p:nvSpPr>
          <p:cNvPr id="13" name="Text Box 31"/>
          <p:cNvSpPr txBox="1">
            <a:spLocks noChangeArrowheads="1"/>
          </p:cNvSpPr>
          <p:nvPr/>
        </p:nvSpPr>
        <p:spPr bwMode="gray">
          <a:xfrm>
            <a:off x="257440" y="4390539"/>
            <a:ext cx="8917382"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solidFill>
                <a:latin typeface="Arial" pitchFamily="34" charset="0"/>
                <a:ea typeface="メイリオ" pitchFamily="50" charset="-128"/>
              </a:rPr>
              <a:t>つづいて、</a:t>
            </a:r>
            <a:r>
              <a:rPr lang="en-US" altLang="ja-JP" sz="1200" b="1" spc="100" dirty="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コントリビューションの</a:t>
            </a:r>
            <a:r>
              <a:rPr lang="ja-JP" altLang="en-US" sz="1200" b="1" spc="100" dirty="0">
                <a:solidFill>
                  <a:schemeClr val="tx1"/>
                </a:solidFill>
                <a:latin typeface="Arial" pitchFamily="34" charset="0"/>
                <a:ea typeface="メイリオ" pitchFamily="50" charset="-128"/>
              </a:rPr>
              <a:t>ひとつである「</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開発（</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の機能開発</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のバグ</a:t>
            </a:r>
            <a:r>
              <a:rPr lang="ja-JP" altLang="en-US" sz="1200" b="1" spc="100" dirty="0" smtClean="0">
                <a:solidFill>
                  <a:schemeClr val="tx1"/>
                </a:solidFill>
                <a:latin typeface="Arial" pitchFamily="34" charset="0"/>
                <a:ea typeface="メイリオ" pitchFamily="50" charset="-128"/>
              </a:rPr>
              <a:t>修正など</a:t>
            </a:r>
            <a:r>
              <a:rPr lang="ja-JP" altLang="en-US" sz="1200" b="1" spc="100" dirty="0">
                <a:solidFill>
                  <a:schemeClr val="tx1"/>
                </a:solidFill>
                <a:latin typeface="Arial" pitchFamily="34" charset="0"/>
                <a:ea typeface="メイリオ" pitchFamily="50" charset="-128"/>
              </a:rPr>
              <a:t>）」</a:t>
            </a:r>
            <a:r>
              <a:rPr lang="ja-JP" altLang="en-US" sz="1200" b="1" spc="100" dirty="0" smtClean="0">
                <a:solidFill>
                  <a:schemeClr val="tx1"/>
                </a:solidFill>
                <a:latin typeface="Arial" pitchFamily="34" charset="0"/>
                <a:ea typeface="メイリオ" pitchFamily="50" charset="-128"/>
              </a:rPr>
              <a:t>を</a:t>
            </a:r>
            <a:r>
              <a:rPr lang="en-US" altLang="ja-JP" sz="1200" b="1" spc="100" dirty="0" smtClean="0">
                <a:solidFill>
                  <a:schemeClr val="tx1"/>
                </a:solidFill>
                <a:latin typeface="Arial" pitchFamily="34" charset="0"/>
                <a:ea typeface="メイリオ" pitchFamily="50" charset="-128"/>
              </a:rPr>
              <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例にコントリビューションの</a:t>
            </a:r>
            <a:r>
              <a:rPr lang="ja-JP" altLang="en-US" sz="1200" b="1" spc="100" dirty="0">
                <a:solidFill>
                  <a:schemeClr val="tx1"/>
                </a:solidFill>
                <a:latin typeface="Arial" pitchFamily="34" charset="0"/>
                <a:ea typeface="メイリオ" pitchFamily="50" charset="-128"/>
              </a:rPr>
              <a:t>プロセスをみていきます</a:t>
            </a:r>
            <a:r>
              <a:rPr lang="ja-JP" altLang="en-US" sz="1200" b="1" spc="100" dirty="0" smtClean="0">
                <a:solidFill>
                  <a:schemeClr val="tx1"/>
                </a:solidFill>
                <a:latin typeface="Arial" pitchFamily="34" charset="0"/>
                <a:ea typeface="メイリオ" pitchFamily="50" charset="-128"/>
              </a:rPr>
              <a:t>。</a:t>
            </a:r>
            <a:endParaRPr lang="en-US" altLang="ja-JP" sz="1200" b="1" spc="100" dirty="0" smtClean="0">
              <a:solidFill>
                <a:schemeClr val="tx1"/>
              </a:solidFill>
              <a:latin typeface="Arial" pitchFamily="34" charset="0"/>
              <a:ea typeface="メイリオ" pitchFamily="50" charset="-128"/>
            </a:endParaRP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smtClean="0">
                <a:solidFill>
                  <a:schemeClr val="tx1"/>
                </a:solidFill>
                <a:latin typeface="Arial" pitchFamily="34" charset="0"/>
                <a:ea typeface="メイリオ" pitchFamily="50" charset="-128"/>
              </a:rPr>
              <a:t>なお、</a:t>
            </a: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活用検証／</a:t>
            </a: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普及活用促進活動に関しては、各事業部、各部ループ会社で定めた社外寄稿・社外講演審査規則などの情報開示に関する規則に従い行ってください。</a:t>
            </a:r>
            <a:endParaRPr lang="ja-JP" altLang="en-US" sz="1200" b="1" spc="100" dirty="0">
              <a:solidFill>
                <a:schemeClr val="tx1"/>
              </a:solidFill>
              <a:latin typeface="Arial" pitchFamily="34" charset="0"/>
              <a:ea typeface="メイリオ" pitchFamily="50" charset="-128"/>
            </a:endParaRPr>
          </a:p>
          <a:p>
            <a:pPr marL="285750" indent="-285750">
              <a:lnSpc>
                <a:spcPct val="100000"/>
              </a:lnSpc>
              <a:spcBef>
                <a:spcPts val="600"/>
              </a:spcBef>
              <a:buClr>
                <a:srgbClr val="29A2B5"/>
              </a:buClr>
              <a:buFont typeface="Wingdings" panose="05000000000000000000" pitchFamily="2" charset="2"/>
              <a:buChar char="l"/>
              <a:defRPr/>
            </a:pPr>
            <a:endParaRPr lang="ja-JP" altLang="en-US" sz="1200" b="1" spc="100" dirty="0">
              <a:solidFill>
                <a:schemeClr val="tx1"/>
              </a:solidFill>
              <a:latin typeface="Arial" pitchFamily="34" charset="0"/>
              <a:ea typeface="メイリオ" pitchFamily="50" charset="-128"/>
            </a:endParaRPr>
          </a:p>
        </p:txBody>
      </p:sp>
      <p:graphicFrame>
        <p:nvGraphicFramePr>
          <p:cNvPr id="15" name="表 14"/>
          <p:cNvGraphicFramePr>
            <a:graphicFrameLocks noGrp="1"/>
          </p:cNvGraphicFramePr>
          <p:nvPr>
            <p:extLst>
              <p:ext uri="{D42A27DB-BD31-4B8C-83A1-F6EECF244321}">
                <p14:modId xmlns:p14="http://schemas.microsoft.com/office/powerpoint/2010/main" val="4165376364"/>
              </p:ext>
            </p:extLst>
          </p:nvPr>
        </p:nvGraphicFramePr>
        <p:xfrm>
          <a:off x="355729" y="2598616"/>
          <a:ext cx="8761154" cy="1578240"/>
        </p:xfrm>
        <a:graphic>
          <a:graphicData uri="http://schemas.openxmlformats.org/drawingml/2006/table">
            <a:tbl>
              <a:tblPr firstRow="1" bandRow="1">
                <a:tableStyleId>{5940675A-B579-460E-94D1-54222C63F5DA}</a:tableStyleId>
              </a:tblPr>
              <a:tblGrid>
                <a:gridCol w="2007643">
                  <a:extLst>
                    <a:ext uri="{9D8B030D-6E8A-4147-A177-3AD203B41FA5}">
                      <a16:colId xmlns:a16="http://schemas.microsoft.com/office/drawing/2014/main" val="2329334101"/>
                    </a:ext>
                  </a:extLst>
                </a:gridCol>
                <a:gridCol w="6753511">
                  <a:extLst>
                    <a:ext uri="{9D8B030D-6E8A-4147-A177-3AD203B41FA5}">
                      <a16:colId xmlns:a16="http://schemas.microsoft.com/office/drawing/2014/main" val="966656168"/>
                    </a:ext>
                  </a:extLst>
                </a:gridCol>
              </a:tblGrid>
              <a:tr h="21209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コントリビューション方法</a:t>
                      </a:r>
                      <a:endParaRPr kumimoji="1" lang="en-US" altLang="ja-JP" sz="12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実施例</a:t>
                      </a:r>
                      <a:endParaRPr kumimoji="1" lang="en-US" altLang="ja-JP" sz="12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0"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44420771"/>
                  </a:ext>
                </a:extLst>
              </a:tr>
              <a:tr h="316351">
                <a:tc>
                  <a:txBody>
                    <a:bodyPr/>
                    <a:lstStyle/>
                    <a:p>
                      <a:r>
                        <a:rPr kumimoji="1" lang="en-US" altLang="ja-JP" sz="1200" b="1" baseline="0" smtClean="0">
                          <a:latin typeface="Arial" panose="020B0604020202020204" pitchFamily="34" charset="0"/>
                          <a:ea typeface="メイリオ" panose="020B0604030504040204" pitchFamily="50" charset="-128"/>
                        </a:rPr>
                        <a:t>OSS</a:t>
                      </a:r>
                      <a:r>
                        <a:rPr kumimoji="1" lang="ja-JP" altLang="en-US" sz="1200" b="1" baseline="0" smtClean="0">
                          <a:latin typeface="Arial" panose="020B0604020202020204" pitchFamily="34" charset="0"/>
                          <a:ea typeface="メイリオ" panose="020B0604030504040204" pitchFamily="50" charset="-128"/>
                        </a:rPr>
                        <a:t>開発</a:t>
                      </a:r>
                      <a:endParaRPr kumimoji="1" lang="ja-JP" altLang="en-US" sz="1200" b="1" baseline="0" dirty="0">
                        <a:latin typeface="Arial" panose="020B0604020202020204" pitchFamily="34" charset="0"/>
                        <a:ea typeface="メイリオ" panose="020B0604030504040204" pitchFamily="50" charset="-128"/>
                      </a:endParaRP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smtClean="0">
                          <a:effectLst/>
                          <a:latin typeface="Arial" panose="020B0604020202020204" pitchFamily="34" charset="0"/>
                          <a:ea typeface="メイリオ" panose="020B0604030504040204" pitchFamily="50" charset="-128"/>
                        </a:rPr>
                        <a:t>・</a:t>
                      </a:r>
                      <a:r>
                        <a:rPr lang="en-US" altLang="ja-JP" sz="1200" b="1" baseline="0" smtClean="0">
                          <a:effectLst/>
                          <a:latin typeface="Arial" panose="020B0604020202020204" pitchFamily="34" charset="0"/>
                          <a:ea typeface="メイリオ" panose="020B0604030504040204" pitchFamily="50" charset="-128"/>
                        </a:rPr>
                        <a:t>OSS</a:t>
                      </a:r>
                      <a:r>
                        <a:rPr lang="ja-JP" altLang="en-US" sz="1200" b="1" baseline="0" smtClean="0">
                          <a:effectLst/>
                          <a:latin typeface="Arial" panose="020B0604020202020204" pitchFamily="34" charset="0"/>
                          <a:ea typeface="メイリオ" panose="020B0604030504040204" pitchFamily="50" charset="-128"/>
                        </a:rPr>
                        <a:t>の</a:t>
                      </a:r>
                      <a:r>
                        <a:rPr lang="ja-JP" altLang="en-US" sz="1200" b="1" baseline="0" dirty="0" smtClean="0">
                          <a:effectLst/>
                          <a:latin typeface="Arial" panose="020B0604020202020204" pitchFamily="34" charset="0"/>
                          <a:ea typeface="メイリオ" panose="020B0604030504040204" pitchFamily="50" charset="-128"/>
                        </a:rPr>
                        <a:t>機能開発</a:t>
                      </a:r>
                      <a:endParaRPr lang="en-US" altLang="ja-JP" sz="1200" b="1" baseline="0" dirty="0" smtClean="0">
                        <a:effectLst/>
                        <a:latin typeface="Arial" panose="020B0604020202020204" pitchFamily="34" charset="0"/>
                        <a:ea typeface="メイリオ"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smtClean="0">
                          <a:effectLst/>
                          <a:latin typeface="Arial" panose="020B0604020202020204" pitchFamily="34" charset="0"/>
                          <a:ea typeface="メイリオ" panose="020B0604030504040204" pitchFamily="50" charset="-128"/>
                          <a:cs typeface="メイリオ" panose="020B0604030504040204" pitchFamily="50" charset="-128"/>
                        </a:rPr>
                        <a:t>・</a:t>
                      </a:r>
                      <a:r>
                        <a:rPr lang="en-US" altLang="ja-JP" sz="1200" b="1" baseline="0" smtClean="0">
                          <a:effectLst/>
                          <a:latin typeface="Arial" panose="020B0604020202020204" pitchFamily="34" charset="0"/>
                          <a:ea typeface="メイリオ" panose="020B0604030504040204" pitchFamily="50" charset="-128"/>
                          <a:cs typeface="メイリオ" panose="020B0604030504040204" pitchFamily="50" charset="-128"/>
                        </a:rPr>
                        <a:t>OSS</a:t>
                      </a:r>
                      <a:r>
                        <a:rPr lang="ja-JP" altLang="en-US" sz="1200" b="1" baseline="0" smtClean="0">
                          <a:effectLst/>
                          <a:latin typeface="Arial" panose="020B0604020202020204" pitchFamily="34" charset="0"/>
                          <a:ea typeface="メイリオ" panose="020B0604030504040204" pitchFamily="50" charset="-128"/>
                          <a:cs typeface="メイリオ" panose="020B0604030504040204" pitchFamily="50" charset="-128"/>
                        </a:rPr>
                        <a:t>の</a:t>
                      </a:r>
                      <a:r>
                        <a:rPr lang="ja-JP" altLang="en-US" sz="1200" b="1" baseline="0" dirty="0" smtClean="0">
                          <a:effectLst/>
                          <a:latin typeface="Arial" panose="020B0604020202020204" pitchFamily="34" charset="0"/>
                          <a:ea typeface="メイリオ" panose="020B0604030504040204" pitchFamily="50" charset="-128"/>
                          <a:cs typeface="メイリオ" panose="020B0604030504040204" pitchFamily="50" charset="-128"/>
                        </a:rPr>
                        <a:t>バグ修正　など</a:t>
                      </a:r>
                      <a:endParaRPr lang="en-US" altLang="ja-JP" sz="1200" b="1" baseline="0" dirty="0" smtClean="0">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723764"/>
                  </a:ext>
                </a:extLst>
              </a:tr>
              <a:tr h="316351">
                <a:tc>
                  <a:txBody>
                    <a:bodyPr/>
                    <a:lstStyle/>
                    <a:p>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活用検証</a:t>
                      </a:r>
                      <a:endParaRPr kumimoji="1" lang="ja-JP" altLang="en-US" sz="1200" b="1" baseline="0" dirty="0">
                        <a:latin typeface="Arial" panose="020B0604020202020204" pitchFamily="34" charset="0"/>
                        <a:ea typeface="メイリオ" panose="020B0604030504040204" pitchFamily="50" charset="-128"/>
                      </a:endParaRP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a:t>
                      </a:r>
                      <a:r>
                        <a:rPr lang="en-US" altLang="ja-JP" sz="1200" b="1" baseline="0" dirty="0" smtClean="0">
                          <a:effectLst/>
                          <a:latin typeface="Arial" panose="020B0604020202020204" pitchFamily="34" charset="0"/>
                          <a:ea typeface="メイリオ" panose="020B0604030504040204" pitchFamily="50" charset="-128"/>
                        </a:rPr>
                        <a:t>OSS</a:t>
                      </a:r>
                      <a:r>
                        <a:rPr lang="ja-JP" altLang="en-US" sz="1200" b="1" baseline="0" dirty="0" smtClean="0">
                          <a:effectLst/>
                          <a:latin typeface="Arial" panose="020B0604020202020204" pitchFamily="34" charset="0"/>
                          <a:ea typeface="メイリオ" panose="020B0604030504040204" pitchFamily="50" charset="-128"/>
                        </a:rPr>
                        <a:t>の検証</a:t>
                      </a:r>
                      <a:r>
                        <a:rPr lang="en-US" altLang="ja-JP" sz="1200" b="1" baseline="0" dirty="0" smtClean="0">
                          <a:effectLst/>
                          <a:latin typeface="Arial" panose="020B0604020202020204" pitchFamily="34" charset="0"/>
                          <a:ea typeface="メイリオ" panose="020B0604030504040204" pitchFamily="50" charset="-128"/>
                        </a:rPr>
                        <a:t>(</a:t>
                      </a:r>
                      <a:r>
                        <a:rPr lang="ja-JP" altLang="en-US" sz="1200" b="1" baseline="0" dirty="0" smtClean="0">
                          <a:effectLst/>
                          <a:latin typeface="Arial" panose="020B0604020202020204" pitchFamily="34" charset="0"/>
                          <a:ea typeface="メイリオ" panose="020B0604030504040204" pitchFamily="50" charset="-128"/>
                        </a:rPr>
                        <a:t>性能分析、信頼性分析など</a:t>
                      </a:r>
                      <a:r>
                        <a:rPr lang="en-US" altLang="ja-JP" sz="1200" b="1" baseline="0" dirty="0" smtClean="0">
                          <a:effectLst/>
                          <a:latin typeface="Arial" panose="020B0604020202020204" pitchFamily="34" charset="0"/>
                          <a:ea typeface="メイリオ" panose="020B0604030504040204" pitchFamily="50" charset="-128"/>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a:t>
                      </a:r>
                      <a:r>
                        <a:rPr lang="en-US" altLang="ja-JP" sz="1200" b="1" baseline="0" dirty="0" smtClean="0">
                          <a:effectLst/>
                          <a:latin typeface="Arial" panose="020B0604020202020204" pitchFamily="34" charset="0"/>
                          <a:ea typeface="メイリオ" panose="020B0604030504040204" pitchFamily="50" charset="-128"/>
                        </a:rPr>
                        <a:t>OSS</a:t>
                      </a:r>
                      <a:r>
                        <a:rPr lang="ja-JP" altLang="en-US" sz="1200" b="1" baseline="0" dirty="0" smtClean="0">
                          <a:effectLst/>
                          <a:latin typeface="Arial" panose="020B0604020202020204" pitchFamily="34" charset="0"/>
                          <a:ea typeface="メイリオ" panose="020B0604030504040204" pitchFamily="50" charset="-128"/>
                        </a:rPr>
                        <a:t>のバグ報告　など</a:t>
                      </a:r>
                      <a:endParaRPr lang="en-US" altLang="ja-JP" sz="1200" b="1" baseline="0" dirty="0" smtClean="0">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9715718"/>
                  </a:ext>
                </a:extLst>
              </a:tr>
              <a:tr h="472912">
                <a:tc>
                  <a:txBody>
                    <a:bodyPr/>
                    <a:lstStyle/>
                    <a:p>
                      <a:r>
                        <a:rPr lang="en-US" altLang="zh-TW" sz="1200" b="1" baseline="0" dirty="0" smtClean="0">
                          <a:effectLst/>
                          <a:latin typeface="Arial" panose="020B0604020202020204" pitchFamily="34" charset="0"/>
                          <a:ea typeface="メイリオ" panose="020B0604030504040204" pitchFamily="50" charset="-128"/>
                        </a:rPr>
                        <a:t>OSS</a:t>
                      </a:r>
                      <a:r>
                        <a:rPr lang="zh-TW" altLang="en-US" sz="1200" b="1" baseline="0" dirty="0" smtClean="0">
                          <a:effectLst/>
                          <a:latin typeface="Arial" panose="020B0604020202020204" pitchFamily="34" charset="0"/>
                          <a:ea typeface="メイリオ" panose="020B0604030504040204" pitchFamily="50" charset="-128"/>
                        </a:rPr>
                        <a:t>普及活用促進</a:t>
                      </a:r>
                      <a:endParaRPr kumimoji="1" lang="ja-JP" altLang="en-US" sz="1200" b="1" baseline="0" dirty="0">
                        <a:latin typeface="Arial" panose="020B0604020202020204" pitchFamily="34" charset="0"/>
                        <a:ea typeface="メイリオ" panose="020B0604030504040204" pitchFamily="50" charset="-128"/>
                      </a:endParaRP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・社外</a:t>
                      </a:r>
                      <a:r>
                        <a:rPr lang="ja-JP" altLang="en-US" sz="1200" b="1" baseline="0" dirty="0" smtClean="0">
                          <a:solidFill>
                            <a:schemeClr val="tx1"/>
                          </a:solidFill>
                          <a:effectLst/>
                          <a:latin typeface="Arial" panose="020B0604020202020204" pitchFamily="34" charset="0"/>
                          <a:ea typeface="メイリオ" panose="020B0604030504040204" pitchFamily="50" charset="-128"/>
                        </a:rPr>
                        <a:t>団体への参加</a:t>
                      </a:r>
                      <a:r>
                        <a:rPr lang="en-US" altLang="ja-JP" sz="1200" b="1" baseline="0" dirty="0" smtClean="0">
                          <a:solidFill>
                            <a:schemeClr val="tx1"/>
                          </a:solidFill>
                          <a:effectLst/>
                          <a:latin typeface="Arial" panose="020B0604020202020204" pitchFamily="34" charset="0"/>
                          <a:ea typeface="メイリオ" panose="020B0604030504040204" pitchFamily="50" charset="-128"/>
                        </a:rPr>
                        <a:t>(</a:t>
                      </a:r>
                      <a:r>
                        <a:rPr lang="ja-JP" altLang="en-US" sz="1200" b="1" baseline="0" dirty="0" smtClean="0">
                          <a:solidFill>
                            <a:schemeClr val="tx1"/>
                          </a:solidFill>
                          <a:effectLst/>
                          <a:latin typeface="Arial" panose="020B0604020202020204" pitchFamily="34" charset="0"/>
                          <a:ea typeface="メイリオ" panose="020B0604030504040204" pitchFamily="50" charset="-128"/>
                        </a:rPr>
                        <a:t>ドキュメント整備</a:t>
                      </a:r>
                      <a:r>
                        <a:rPr lang="en-US" altLang="ja-JP" sz="1200" b="1" baseline="0" dirty="0" smtClean="0">
                          <a:solidFill>
                            <a:schemeClr val="tx1"/>
                          </a:solidFill>
                          <a:effectLst/>
                          <a:latin typeface="Arial" panose="020B0604020202020204" pitchFamily="34" charset="0"/>
                          <a:ea typeface="メイリオ" panose="020B0604030504040204" pitchFamily="50" charset="-128"/>
                        </a:rPr>
                        <a:t>(</a:t>
                      </a:r>
                      <a:r>
                        <a:rPr lang="ja-JP" altLang="en-US" sz="1200" b="1" baseline="0" dirty="0" smtClean="0">
                          <a:solidFill>
                            <a:schemeClr val="tx1"/>
                          </a:solidFill>
                          <a:effectLst/>
                          <a:latin typeface="Arial" panose="020B0604020202020204" pitchFamily="34" charset="0"/>
                          <a:ea typeface="メイリオ" panose="020B0604030504040204" pitchFamily="50" charset="-128"/>
                        </a:rPr>
                        <a:t>翻訳や校正など含む</a:t>
                      </a:r>
                      <a:r>
                        <a:rPr lang="en-US" altLang="ja-JP" sz="1200" b="1" baseline="0" dirty="0" smtClean="0">
                          <a:solidFill>
                            <a:schemeClr val="tx1"/>
                          </a:solidFill>
                          <a:effectLst/>
                          <a:latin typeface="Arial" panose="020B0604020202020204" pitchFamily="34" charset="0"/>
                          <a:ea typeface="メイリオ" panose="020B0604030504040204" pitchFamily="50" charset="-128"/>
                        </a:rPr>
                        <a:t>)</a:t>
                      </a:r>
                      <a:r>
                        <a:rPr lang="ja-JP" altLang="en-US" sz="1200" b="1" baseline="0" dirty="0" err="1" smtClean="0">
                          <a:solidFill>
                            <a:schemeClr val="tx1"/>
                          </a:solidFill>
                          <a:effectLst/>
                          <a:latin typeface="Arial" panose="020B0604020202020204" pitchFamily="34" charset="0"/>
                          <a:ea typeface="メイリオ" panose="020B0604030504040204" pitchFamily="50" charset="-128"/>
                        </a:rPr>
                        <a:t>、</a:t>
                      </a:r>
                      <a:r>
                        <a:rPr lang="ja-JP" altLang="en-US" sz="1200" b="1" baseline="0" dirty="0" smtClean="0">
                          <a:solidFill>
                            <a:schemeClr val="tx1"/>
                          </a:solidFill>
                          <a:effectLst/>
                          <a:latin typeface="Arial" panose="020B0604020202020204" pitchFamily="34" charset="0"/>
                          <a:ea typeface="メイリオ" panose="020B0604030504040204" pitchFamily="50" charset="-128"/>
                        </a:rPr>
                        <a:t>コミュニティへの質問への</a:t>
                      </a:r>
                      <a:r>
                        <a:rPr lang="en-US" altLang="ja-JP" sz="1200" b="1" baseline="0" dirty="0" smtClean="0">
                          <a:solidFill>
                            <a:schemeClr val="tx1"/>
                          </a:solidFill>
                          <a:effectLst/>
                          <a:latin typeface="Arial" panose="020B0604020202020204" pitchFamily="34" charset="0"/>
                          <a:ea typeface="メイリオ" panose="020B0604030504040204" pitchFamily="50" charset="-128"/>
                        </a:rPr>
                        <a:t/>
                      </a:r>
                      <a:br>
                        <a:rPr lang="en-US" altLang="ja-JP" sz="1200" b="1" baseline="0" dirty="0" smtClean="0">
                          <a:solidFill>
                            <a:schemeClr val="tx1"/>
                          </a:solidFill>
                          <a:effectLst/>
                          <a:latin typeface="Arial" panose="020B0604020202020204" pitchFamily="34" charset="0"/>
                          <a:ea typeface="メイリオ" panose="020B0604030504040204" pitchFamily="50" charset="-128"/>
                        </a:rPr>
                      </a:br>
                      <a:r>
                        <a:rPr lang="ja-JP" altLang="en-US" sz="1200" b="1" baseline="0" dirty="0" smtClean="0">
                          <a:solidFill>
                            <a:schemeClr val="tx1"/>
                          </a:solidFill>
                          <a:effectLst/>
                          <a:latin typeface="Arial" panose="020B0604020202020204" pitchFamily="34" charset="0"/>
                          <a:ea typeface="メイリオ" panose="020B0604030504040204" pitchFamily="50" charset="-128"/>
                        </a:rPr>
                        <a:t>　回答など</a:t>
                      </a:r>
                      <a:r>
                        <a:rPr lang="en-US" altLang="ja-JP" sz="1200" b="1" baseline="0" dirty="0" smtClean="0">
                          <a:solidFill>
                            <a:schemeClr val="tx1"/>
                          </a:solidFill>
                          <a:effectLst/>
                          <a:latin typeface="Arial" panose="020B0604020202020204" pitchFamily="34" charset="0"/>
                          <a:ea typeface="メイリオ" panose="020B0604030504040204" pitchFamily="50" charset="-128"/>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solidFill>
                            <a:schemeClr val="tx1"/>
                          </a:solidFill>
                          <a:effectLst/>
                          <a:latin typeface="Arial" panose="020B0604020202020204" pitchFamily="34" charset="0"/>
                          <a:ea typeface="メイリオ" panose="020B0604030504040204" pitchFamily="50" charset="-128"/>
                        </a:rPr>
                        <a:t>・</a:t>
                      </a:r>
                      <a:r>
                        <a:rPr lang="en-US" altLang="ja-JP" sz="1200" b="1" baseline="0" dirty="0" smtClean="0">
                          <a:solidFill>
                            <a:schemeClr val="tx1"/>
                          </a:solidFill>
                          <a:effectLst/>
                          <a:latin typeface="Arial" panose="020B0604020202020204" pitchFamily="34" charset="0"/>
                          <a:ea typeface="メイリオ" panose="020B0604030504040204" pitchFamily="50" charset="-128"/>
                        </a:rPr>
                        <a:t>OSS</a:t>
                      </a:r>
                      <a:r>
                        <a:rPr lang="ja-JP" altLang="en-US" sz="1200" b="1" baseline="0" dirty="0" smtClean="0">
                          <a:solidFill>
                            <a:schemeClr val="tx1"/>
                          </a:solidFill>
                          <a:effectLst/>
                          <a:latin typeface="Arial" panose="020B0604020202020204" pitchFamily="34" charset="0"/>
                          <a:ea typeface="メイリオ" panose="020B0604030504040204" pitchFamily="50" charset="-128"/>
                        </a:rPr>
                        <a:t>関連の講演</a:t>
                      </a:r>
                      <a:r>
                        <a:rPr lang="en-US" altLang="ja-JP" sz="1200" b="1" baseline="0" dirty="0" smtClean="0">
                          <a:solidFill>
                            <a:schemeClr val="tx1"/>
                          </a:solidFill>
                          <a:effectLst/>
                          <a:latin typeface="Arial" panose="020B0604020202020204" pitchFamily="34" charset="0"/>
                          <a:ea typeface="メイリオ" panose="020B0604030504040204" pitchFamily="50" charset="-128"/>
                        </a:rPr>
                        <a:t>/</a:t>
                      </a:r>
                      <a:r>
                        <a:rPr lang="ja-JP" altLang="en-US" sz="1200" b="1" baseline="0" dirty="0" smtClean="0">
                          <a:solidFill>
                            <a:schemeClr val="tx1"/>
                          </a:solidFill>
                          <a:effectLst/>
                          <a:latin typeface="Arial" panose="020B0604020202020204" pitchFamily="34" charset="0"/>
                          <a:ea typeface="メイリオ" panose="020B0604030504040204" pitchFamily="50" charset="-128"/>
                        </a:rPr>
                        <a:t>記事投稿　など</a:t>
                      </a:r>
                      <a:endParaRPr lang="en-US" altLang="ja-JP" sz="1200" b="1"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03137326"/>
                  </a:ext>
                </a:extLst>
              </a:tr>
            </a:tbl>
          </a:graphicData>
        </a:graphic>
      </p:graphicFrame>
    </p:spTree>
    <p:extLst>
      <p:ext uri="{BB962C8B-B14F-4D97-AF65-F5344CB8AC3E}">
        <p14:creationId xmlns:p14="http://schemas.microsoft.com/office/powerpoint/2010/main" val="620928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284027" y="219250"/>
            <a:ext cx="8984664" cy="348557"/>
          </a:xfrm>
        </p:spPr>
        <p:txBody>
          <a:bodyPr/>
          <a:lstStyle/>
          <a:p>
            <a:r>
              <a:rPr lang="en-US" altLang="ja-JP" dirty="0" smtClean="0"/>
              <a:t>4-8 OSS</a:t>
            </a:r>
            <a:r>
              <a:rPr lang="ja-JP" altLang="en-US" dirty="0" smtClean="0"/>
              <a:t>コントリビューションの</a:t>
            </a:r>
            <a:r>
              <a:rPr lang="ja-JP" altLang="en-US" dirty="0"/>
              <a:t>プロセス　</a:t>
            </a:r>
          </a:p>
        </p:txBody>
      </p:sp>
      <p:grpSp>
        <p:nvGrpSpPr>
          <p:cNvPr id="2" name="グループ化 1"/>
          <p:cNvGrpSpPr/>
          <p:nvPr/>
        </p:nvGrpSpPr>
        <p:grpSpPr>
          <a:xfrm>
            <a:off x="257440" y="585255"/>
            <a:ext cx="8968752" cy="4603193"/>
            <a:chOff x="257440" y="585255"/>
            <a:chExt cx="8968752" cy="4603193"/>
          </a:xfrm>
        </p:grpSpPr>
        <p:sp>
          <p:nvSpPr>
            <p:cNvPr id="54" name="正方形/長方形 53"/>
            <p:cNvSpPr/>
            <p:nvPr/>
          </p:nvSpPr>
          <p:spPr bwMode="auto">
            <a:xfrm>
              <a:off x="257440" y="585255"/>
              <a:ext cx="8957732" cy="4603193"/>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14" name="Text Box 31"/>
            <p:cNvSpPr txBox="1">
              <a:spLocks noChangeArrowheads="1"/>
            </p:cNvSpPr>
            <p:nvPr/>
          </p:nvSpPr>
          <p:spPr bwMode="gray">
            <a:xfrm>
              <a:off x="401527" y="762717"/>
              <a:ext cx="882466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の</a:t>
              </a:r>
              <a:r>
                <a:rPr lang="ja-JP" altLang="en-US" sz="1400" b="1" spc="100" dirty="0">
                  <a:solidFill>
                    <a:schemeClr val="tx1">
                      <a:lumMod val="75000"/>
                      <a:lumOff val="25000"/>
                    </a:schemeClr>
                  </a:solidFill>
                  <a:latin typeface="Arial" pitchFamily="34" charset="0"/>
                  <a:ea typeface="メイリオ" pitchFamily="50" charset="-128"/>
                </a:rPr>
                <a:t>開発も、基本的なプロセスは従前より実施されている開発プロセス等と変わることはありませんが</a:t>
              </a:r>
              <a:r>
                <a:rPr lang="ja-JP" altLang="en-US" sz="1400" b="1" spc="100" dirty="0" smtClean="0">
                  <a:solidFill>
                    <a:schemeClr val="tx1">
                      <a:lumMod val="75000"/>
                      <a:lumOff val="25000"/>
                    </a:schemeClr>
                  </a:solidFill>
                  <a:latin typeface="Arial" pitchFamily="34" charset="0"/>
                  <a:ea typeface="メイリオ" pitchFamily="50" charset="-128"/>
                </a:rPr>
                <a:t>、開発</a:t>
              </a:r>
              <a:r>
                <a:rPr lang="ja-JP" altLang="en-US" sz="1400" b="1" spc="100" dirty="0">
                  <a:solidFill>
                    <a:schemeClr val="tx1">
                      <a:lumMod val="75000"/>
                      <a:lumOff val="25000"/>
                    </a:schemeClr>
                  </a:solidFill>
                  <a:latin typeface="Arial" pitchFamily="34" charset="0"/>
                  <a:ea typeface="メイリオ" pitchFamily="50" charset="-128"/>
                </a:rPr>
                <a:t>成果物の開示</a:t>
              </a:r>
              <a:r>
                <a:rPr lang="ja-JP" altLang="en-US" sz="1400" b="1" spc="100" baseline="30000" dirty="0">
                  <a:solidFill>
                    <a:schemeClr val="tx1">
                      <a:lumMod val="75000"/>
                      <a:lumOff val="25000"/>
                    </a:schemeClr>
                  </a:solidFill>
                  <a:latin typeface="Arial" pitchFamily="34" charset="0"/>
                  <a:ea typeface="メイリオ" pitchFamily="50" charset="-128"/>
                </a:rPr>
                <a:t>（</a:t>
              </a:r>
              <a:r>
                <a:rPr lang="en-US" altLang="ja-JP" sz="1400" b="1" spc="100" baseline="30000" dirty="0">
                  <a:solidFill>
                    <a:schemeClr val="tx1">
                      <a:lumMod val="75000"/>
                      <a:lumOff val="25000"/>
                    </a:schemeClr>
                  </a:solidFill>
                  <a:latin typeface="Arial" pitchFamily="34" charset="0"/>
                  <a:ea typeface="メイリオ" pitchFamily="50" charset="-128"/>
                </a:rPr>
                <a:t>※</a:t>
              </a:r>
              <a:r>
                <a:rPr lang="ja-JP" altLang="en-US" sz="1400" b="1" spc="100" baseline="300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の点で、製品等の出荷と異なります。</a:t>
              </a:r>
            </a:p>
            <a:p>
              <a:pPr>
                <a:lnSpc>
                  <a:spcPct val="100000"/>
                </a:lnSpc>
                <a:spcBef>
                  <a:spcPts val="0"/>
                </a:spcBef>
                <a:buClr>
                  <a:srgbClr val="29A2B5"/>
                </a:buClr>
                <a:defRPr/>
              </a:pPr>
              <a:r>
                <a:rPr lang="ja-JP" altLang="en-US" sz="1200" b="1" spc="100" dirty="0" smtClean="0">
                  <a:solidFill>
                    <a:schemeClr val="tx1">
                      <a:lumMod val="75000"/>
                      <a:lumOff val="25000"/>
                    </a:schemeClr>
                  </a:solidFill>
                  <a:latin typeface="Arial" pitchFamily="34" charset="0"/>
                  <a:ea typeface="メイリオ" pitchFamily="50" charset="-128"/>
                </a:rPr>
                <a:t>　　　　　　　　　　　　　　　　　　　　　　　　</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a:t>
              </a:r>
              <a:r>
                <a:rPr lang="ja-JP" altLang="en-US" sz="1200" b="1" spc="100" dirty="0">
                  <a:solidFill>
                    <a:schemeClr val="tx1">
                      <a:lumMod val="75000"/>
                      <a:lumOff val="25000"/>
                    </a:schemeClr>
                  </a:solidFill>
                  <a:latin typeface="Arial" pitchFamily="34" charset="0"/>
                  <a:ea typeface="メイリオ" pitchFamily="50" charset="-128"/>
                </a:rPr>
                <a:t>特徴である「無償」、「無保証／無補償」での</a:t>
              </a:r>
              <a:r>
                <a:rPr lang="ja-JP" altLang="en-US" sz="1200" b="1" spc="100" dirty="0" smtClean="0">
                  <a:solidFill>
                    <a:schemeClr val="tx1">
                      <a:lumMod val="75000"/>
                      <a:lumOff val="25000"/>
                    </a:schemeClr>
                  </a:solidFill>
                  <a:latin typeface="Arial" pitchFamily="34" charset="0"/>
                  <a:ea typeface="メイリオ" pitchFamily="50" charset="-128"/>
                </a:rPr>
                <a:t>開示</a:t>
              </a:r>
              <a:endParaRPr lang="ja-JP" altLang="en-US" sz="1200" b="1" spc="100" dirty="0">
                <a:solidFill>
                  <a:schemeClr val="tx1">
                    <a:lumMod val="75000"/>
                    <a:lumOff val="25000"/>
                  </a:schemeClr>
                </a:solidFill>
                <a:latin typeface="Arial" pitchFamily="34" charset="0"/>
                <a:ea typeface="メイリオ" pitchFamily="50" charset="-128"/>
              </a:endParaRPr>
            </a:p>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開発</a:t>
              </a:r>
              <a:r>
                <a:rPr lang="ja-JP" altLang="en-US" sz="1400" b="1" spc="100" dirty="0">
                  <a:solidFill>
                    <a:schemeClr val="tx1">
                      <a:lumMod val="75000"/>
                      <a:lumOff val="25000"/>
                    </a:schemeClr>
                  </a:solidFill>
                  <a:latin typeface="Arial" pitchFamily="34" charset="0"/>
                  <a:ea typeface="メイリオ" pitchFamily="50" charset="-128"/>
                </a:rPr>
                <a:t>プロセスの各工程の説明は割愛しますが</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開発</a:t>
              </a:r>
              <a:r>
                <a:rPr lang="ja-JP" altLang="en-US" sz="1400" b="1" spc="100" dirty="0">
                  <a:solidFill>
                    <a:schemeClr val="tx1">
                      <a:lumMod val="75000"/>
                      <a:lumOff val="25000"/>
                    </a:schemeClr>
                  </a:solidFill>
                  <a:latin typeface="Arial" pitchFamily="34" charset="0"/>
                  <a:ea typeface="メイリオ" pitchFamily="50" charset="-128"/>
                </a:rPr>
                <a:t>プロセスを「計画・設計」</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頒布／開示」</a:t>
              </a:r>
              <a:r>
                <a:rPr lang="ja-JP" altLang="en-US" sz="1400" b="1" spc="100" dirty="0" smtClean="0">
                  <a:solidFill>
                    <a:schemeClr val="tx1">
                      <a:lumMod val="75000"/>
                      <a:lumOff val="25000"/>
                    </a:schemeClr>
                  </a:solidFill>
                  <a:latin typeface="Arial" pitchFamily="34" charset="0"/>
                  <a:ea typeface="メイリオ" pitchFamily="50" charset="-128"/>
                </a:rPr>
                <a:t>の２つ</a:t>
              </a:r>
              <a:r>
                <a:rPr lang="ja-JP" altLang="en-US" sz="1400" b="1" spc="100" dirty="0">
                  <a:solidFill>
                    <a:schemeClr val="tx1">
                      <a:lumMod val="75000"/>
                      <a:lumOff val="25000"/>
                    </a:schemeClr>
                  </a:solidFill>
                  <a:latin typeface="Arial" pitchFamily="34" charset="0"/>
                  <a:ea typeface="メイリオ" pitchFamily="50" charset="-128"/>
                </a:rPr>
                <a:t>の工程から構成されているものとし、本コンテンツでは、開発成果物</a:t>
              </a:r>
              <a:r>
                <a:rPr lang="ja-JP" altLang="en-US" sz="1400" b="1" spc="100" dirty="0" smtClean="0">
                  <a:solidFill>
                    <a:schemeClr val="tx1">
                      <a:lumMod val="75000"/>
                      <a:lumOff val="25000"/>
                    </a:schemeClr>
                  </a:solidFill>
                  <a:latin typeface="Arial" pitchFamily="34" charset="0"/>
                  <a:ea typeface="メイリオ" pitchFamily="50" charset="-128"/>
                </a:rPr>
                <a:t>の</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開示</a:t>
              </a:r>
              <a:r>
                <a:rPr lang="ja-JP" altLang="en-US" sz="1400" b="1" spc="100" dirty="0">
                  <a:solidFill>
                    <a:schemeClr val="tx1">
                      <a:lumMod val="75000"/>
                      <a:lumOff val="25000"/>
                    </a:schemeClr>
                  </a:solidFill>
                  <a:latin typeface="Arial" pitchFamily="34" charset="0"/>
                  <a:ea typeface="メイリオ" pitchFamily="50" charset="-128"/>
                </a:rPr>
                <a:t>にあたる「頒布／開示」工程内の</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頒布</a:t>
              </a:r>
              <a:r>
                <a:rPr lang="ja-JP" altLang="en-US" sz="1400" b="1" spc="100" dirty="0">
                  <a:solidFill>
                    <a:schemeClr val="tx1">
                      <a:lumMod val="75000"/>
                      <a:lumOff val="25000"/>
                    </a:schemeClr>
                  </a:solidFill>
                  <a:latin typeface="Arial" pitchFamily="34" charset="0"/>
                  <a:ea typeface="メイリオ" pitchFamily="50" charset="-128"/>
                </a:rPr>
                <a:t>」にポイントを絞り、確認事項や責任者などについて次のページで詳しく説明します</a:t>
              </a:r>
              <a:r>
                <a:rPr lang="ja-JP" altLang="en-US" sz="1400" b="1" spc="100" dirty="0" smtClean="0">
                  <a:solidFill>
                    <a:schemeClr val="tx1">
                      <a:lumMod val="75000"/>
                      <a:lumOff val="25000"/>
                    </a:schemeClr>
                  </a:solidFill>
                  <a:latin typeface="Arial" pitchFamily="34" charset="0"/>
                  <a:ea typeface="メイリオ" pitchFamily="50" charset="-128"/>
                </a:rPr>
                <a:t>。</a:t>
              </a:r>
              <a:endParaRPr lang="ja-JP" altLang="en-US" sz="1400" b="1" spc="100" dirty="0">
                <a:solidFill>
                  <a:schemeClr val="tx1">
                    <a:lumMod val="75000"/>
                    <a:lumOff val="25000"/>
                  </a:schemeClr>
                </a:solidFill>
                <a:latin typeface="Arial" pitchFamily="34" charset="0"/>
                <a:ea typeface="メイリオ" pitchFamily="50" charset="-128"/>
              </a:endParaRP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なお</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頒布</a:t>
              </a:r>
              <a:r>
                <a:rPr lang="ja-JP" altLang="en-US" sz="1400" b="1" spc="100" dirty="0">
                  <a:solidFill>
                    <a:schemeClr val="tx1">
                      <a:lumMod val="75000"/>
                      <a:lumOff val="25000"/>
                    </a:schemeClr>
                  </a:solidFill>
                  <a:latin typeface="Arial" pitchFamily="34" charset="0"/>
                  <a:ea typeface="メイリオ" pitchFamily="50" charset="-128"/>
                </a:rPr>
                <a:t>に係る妥当性判断を行う</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頒布</a:t>
              </a:r>
              <a:r>
                <a:rPr lang="ja-JP" altLang="en-US" sz="1400" b="1" spc="100" dirty="0">
                  <a:solidFill>
                    <a:schemeClr val="tx1">
                      <a:lumMod val="75000"/>
                      <a:lumOff val="25000"/>
                    </a:schemeClr>
                  </a:solidFill>
                  <a:latin typeface="Arial" pitchFamily="34" charset="0"/>
                  <a:ea typeface="メイリオ" pitchFamily="50" charset="-128"/>
                </a:rPr>
                <a:t>」工程を、便宜上</a:t>
              </a:r>
              <a:r>
                <a:rPr lang="ja-JP" altLang="en-US" sz="1400" b="1" spc="100" dirty="0" smtClean="0">
                  <a:solidFill>
                    <a:srgbClr val="FF2975"/>
                  </a:solidFill>
                  <a:latin typeface="Arial" pitchFamily="34" charset="0"/>
                  <a:ea typeface="メイリオ" pitchFamily="50" charset="-128"/>
                </a:rPr>
                <a:t>「</a:t>
              </a:r>
              <a:r>
                <a:rPr lang="en-US" altLang="ja-JP" sz="1400" b="1" spc="100" dirty="0" smtClean="0">
                  <a:solidFill>
                    <a:srgbClr val="FF2975"/>
                  </a:solidFill>
                  <a:latin typeface="Arial" pitchFamily="34" charset="0"/>
                  <a:ea typeface="メイリオ" pitchFamily="50" charset="-128"/>
                </a:rPr>
                <a:t>OSS</a:t>
              </a:r>
              <a:r>
                <a:rPr lang="ja-JP" altLang="en-US" sz="1400" b="1" spc="100" dirty="0" smtClean="0">
                  <a:solidFill>
                    <a:srgbClr val="FF2975"/>
                  </a:solidFill>
                  <a:latin typeface="Arial" pitchFamily="34" charset="0"/>
                  <a:ea typeface="メイリオ" pitchFamily="50" charset="-128"/>
                </a:rPr>
                <a:t>コンプライアンス</a:t>
              </a:r>
              <a:r>
                <a:rPr lang="ja-JP" altLang="en-US" sz="1400" b="1" spc="100" dirty="0">
                  <a:solidFill>
                    <a:srgbClr val="FF2975"/>
                  </a:solidFill>
                  <a:latin typeface="Arial" pitchFamily="34" charset="0"/>
                  <a:ea typeface="メイリオ" pitchFamily="50" charset="-128"/>
                </a:rPr>
                <a:t>・マネージメントプロセス（</a:t>
              </a:r>
              <a:r>
                <a:rPr lang="ja-JP" altLang="en-US" sz="1400" b="1" spc="100" dirty="0" smtClean="0">
                  <a:solidFill>
                    <a:srgbClr val="FF2975"/>
                  </a:solidFill>
                  <a:latin typeface="Arial" pitchFamily="34" charset="0"/>
                  <a:ea typeface="メイリオ" pitchFamily="50" charset="-128"/>
                </a:rPr>
                <a:t>コントリビューション）</a:t>
              </a:r>
              <a:r>
                <a:rPr lang="ja-JP" altLang="en-US" sz="1400" b="1" spc="100" dirty="0">
                  <a:solidFill>
                    <a:srgbClr val="FF2975"/>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と呼びます。</a:t>
              </a:r>
            </a:p>
          </p:txBody>
        </p:sp>
        <p:cxnSp>
          <p:nvCxnSpPr>
            <p:cNvPr id="15" name="直線コネクタ 14"/>
            <p:cNvCxnSpPr/>
            <p:nvPr/>
          </p:nvCxnSpPr>
          <p:spPr bwMode="auto">
            <a:xfrm>
              <a:off x="350573" y="654267"/>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16" name="直線コネクタ 15"/>
            <p:cNvCxnSpPr/>
            <p:nvPr/>
          </p:nvCxnSpPr>
          <p:spPr bwMode="auto">
            <a:xfrm>
              <a:off x="350573" y="5119241"/>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grpSp>
        <p:nvGrpSpPr>
          <p:cNvPr id="33" name="グループ化 32"/>
          <p:cNvGrpSpPr/>
          <p:nvPr/>
        </p:nvGrpSpPr>
        <p:grpSpPr>
          <a:xfrm>
            <a:off x="401526" y="3086208"/>
            <a:ext cx="8720515" cy="1820724"/>
            <a:chOff x="1568651" y="1332912"/>
            <a:chExt cx="6278533" cy="1820724"/>
          </a:xfrm>
        </p:grpSpPr>
        <p:grpSp>
          <p:nvGrpSpPr>
            <p:cNvPr id="34" name="グループ化 33"/>
            <p:cNvGrpSpPr/>
            <p:nvPr/>
          </p:nvGrpSpPr>
          <p:grpSpPr>
            <a:xfrm>
              <a:off x="1568651" y="1332912"/>
              <a:ext cx="6219825" cy="1639903"/>
              <a:chOff x="1752599" y="3476625"/>
              <a:chExt cx="6219825" cy="1639903"/>
            </a:xfrm>
          </p:grpSpPr>
          <p:sp>
            <p:nvSpPr>
              <p:cNvPr id="38" name="ホームベース 37"/>
              <p:cNvSpPr/>
              <p:nvPr/>
            </p:nvSpPr>
            <p:spPr bwMode="auto">
              <a:xfrm>
                <a:off x="1752599" y="3476625"/>
                <a:ext cx="6219825" cy="1639903"/>
              </a:xfrm>
              <a:prstGeom prst="homePlate">
                <a:avLst>
                  <a:gd name="adj" fmla="val 23350"/>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39" name="テキスト ボックス 38"/>
              <p:cNvSpPr txBox="1"/>
              <p:nvPr/>
            </p:nvSpPr>
            <p:spPr>
              <a:xfrm>
                <a:off x="1752599" y="3476626"/>
                <a:ext cx="1670974" cy="244530"/>
              </a:xfrm>
              <a:prstGeom prst="roundRect">
                <a:avLst/>
              </a:prstGeom>
              <a:solidFill>
                <a:srgbClr val="05AFD1"/>
              </a:solidFill>
            </p:spPr>
            <p:txBody>
              <a:bodyPr wrap="none" lIns="144000" tIns="36000" rIns="144000" bIns="0" rtlCol="0">
                <a:spAutoFit/>
              </a:bodyPr>
              <a:lstStyle/>
              <a:p>
                <a:pPr algn="ctr">
                  <a:lnSpc>
                    <a:spcPct val="100000"/>
                  </a:lnSpc>
                </a:pPr>
                <a:r>
                  <a:rPr lang="en-US" altLang="ja-JP" sz="1200" b="1" spc="100" smtClean="0">
                    <a:solidFill>
                      <a:schemeClr val="bg1"/>
                    </a:solidFill>
                    <a:latin typeface="Arial" pitchFamily="34" charset="0"/>
                    <a:ea typeface="メイリオ" pitchFamily="50" charset="-128"/>
                  </a:rPr>
                  <a:t>OSS</a:t>
                </a:r>
                <a:r>
                  <a:rPr lang="ja-JP" altLang="en-US" sz="1200" b="1" spc="100" smtClean="0">
                    <a:solidFill>
                      <a:schemeClr val="bg1"/>
                    </a:solidFill>
                    <a:latin typeface="Arial" pitchFamily="34" charset="0"/>
                    <a:ea typeface="メイリオ" pitchFamily="50" charset="-128"/>
                  </a:rPr>
                  <a:t>開発プロセス</a:t>
                </a:r>
                <a:endParaRPr lang="ja-JP" altLang="en-US" sz="1200" b="1" spc="100" dirty="0">
                  <a:solidFill>
                    <a:schemeClr val="bg1"/>
                  </a:solidFill>
                  <a:latin typeface="Arial" pitchFamily="34" charset="0"/>
                  <a:ea typeface="メイリオ" pitchFamily="50" charset="-128"/>
                </a:endParaRPr>
              </a:p>
            </p:txBody>
          </p:sp>
          <p:grpSp>
            <p:nvGrpSpPr>
              <p:cNvPr id="40" name="グループ化 39"/>
              <p:cNvGrpSpPr/>
              <p:nvPr/>
            </p:nvGrpSpPr>
            <p:grpSpPr>
              <a:xfrm>
                <a:off x="2263965" y="3810000"/>
                <a:ext cx="2565210" cy="972000"/>
                <a:chOff x="2635440" y="1042392"/>
                <a:chExt cx="1931829" cy="1519177"/>
              </a:xfrm>
            </p:grpSpPr>
            <p:sp>
              <p:nvSpPr>
                <p:cNvPr id="45" name="正方形/長方形 44"/>
                <p:cNvSpPr/>
                <p:nvPr/>
              </p:nvSpPr>
              <p:spPr bwMode="auto">
                <a:xfrm>
                  <a:off x="2635440" y="1042393"/>
                  <a:ext cx="1751524" cy="1514618"/>
                </a:xfrm>
                <a:prstGeom prst="rect">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smtClean="0">
                      <a:solidFill>
                        <a:schemeClr val="bg1"/>
                      </a:solidFill>
                      <a:latin typeface="Arial" pitchFamily="34" charset="0"/>
                      <a:ea typeface="メイリオ" pitchFamily="50" charset="-128"/>
                    </a:rPr>
                    <a:t>計画・設計</a:t>
                  </a:r>
                  <a:endParaRPr kumimoji="1" lang="ja-JP" altLang="en-US" sz="1400" b="1" spc="100" dirty="0" smtClean="0">
                    <a:solidFill>
                      <a:schemeClr val="bg1"/>
                    </a:solidFill>
                    <a:latin typeface="Arial" pitchFamily="34" charset="0"/>
                    <a:ea typeface="メイリオ" pitchFamily="50" charset="-128"/>
                  </a:endParaRPr>
                </a:p>
              </p:txBody>
            </p:sp>
            <p:sp>
              <p:nvSpPr>
                <p:cNvPr id="46" name="二等辺三角形 45"/>
                <p:cNvSpPr/>
                <p:nvPr/>
              </p:nvSpPr>
              <p:spPr bwMode="auto">
                <a:xfrm rot="5400000">
                  <a:off x="3717528" y="1711828"/>
                  <a:ext cx="1519177" cy="180305"/>
                </a:xfrm>
                <a:prstGeom prst="triangle">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smtClean="0">
                    <a:solidFill>
                      <a:schemeClr val="bg1"/>
                    </a:solidFill>
                    <a:latin typeface="Arial" pitchFamily="34" charset="0"/>
                    <a:ea typeface="メイリオ" pitchFamily="50" charset="-128"/>
                  </a:endParaRPr>
                </a:p>
              </p:txBody>
            </p:sp>
          </p:grpSp>
          <p:grpSp>
            <p:nvGrpSpPr>
              <p:cNvPr id="41" name="グループ化 40"/>
              <p:cNvGrpSpPr/>
              <p:nvPr/>
            </p:nvGrpSpPr>
            <p:grpSpPr>
              <a:xfrm>
                <a:off x="4835715" y="3810000"/>
                <a:ext cx="2565210" cy="972000"/>
                <a:chOff x="2635440" y="1042392"/>
                <a:chExt cx="1931829" cy="1519177"/>
              </a:xfrm>
            </p:grpSpPr>
            <p:sp>
              <p:nvSpPr>
                <p:cNvPr id="43" name="正方形/長方形 42"/>
                <p:cNvSpPr/>
                <p:nvPr/>
              </p:nvSpPr>
              <p:spPr bwMode="auto">
                <a:xfrm>
                  <a:off x="2635440" y="1042393"/>
                  <a:ext cx="1751524" cy="1514618"/>
                </a:xfrm>
                <a:prstGeom prst="rect">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smtClean="0">
                      <a:solidFill>
                        <a:schemeClr val="bg1"/>
                      </a:solidFill>
                      <a:latin typeface="Arial" pitchFamily="34" charset="0"/>
                      <a:ea typeface="メイリオ" pitchFamily="50" charset="-128"/>
                    </a:rPr>
                    <a:t>頒布／開示</a:t>
                  </a:r>
                  <a:endParaRPr kumimoji="1" lang="ja-JP" altLang="en-US" sz="1400" b="1" spc="100" dirty="0" smtClean="0">
                    <a:solidFill>
                      <a:schemeClr val="bg1"/>
                    </a:solidFill>
                    <a:latin typeface="Arial" pitchFamily="34" charset="0"/>
                    <a:ea typeface="メイリオ" pitchFamily="50" charset="-128"/>
                  </a:endParaRPr>
                </a:p>
              </p:txBody>
            </p:sp>
            <p:sp>
              <p:nvSpPr>
                <p:cNvPr id="44" name="二等辺三角形 43"/>
                <p:cNvSpPr/>
                <p:nvPr/>
              </p:nvSpPr>
              <p:spPr bwMode="auto">
                <a:xfrm rot="5400000">
                  <a:off x="3717528" y="1711828"/>
                  <a:ext cx="1519177" cy="180305"/>
                </a:xfrm>
                <a:prstGeom prst="triangle">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smtClean="0">
                    <a:solidFill>
                      <a:schemeClr val="bg1"/>
                    </a:solidFill>
                    <a:latin typeface="Arial" pitchFamily="34" charset="0"/>
                    <a:ea typeface="メイリオ" pitchFamily="50" charset="-128"/>
                  </a:endParaRPr>
                </a:p>
              </p:txBody>
            </p:sp>
          </p:grpSp>
          <p:sp>
            <p:nvSpPr>
              <p:cNvPr id="42" name="ホームベース 41"/>
              <p:cNvSpPr/>
              <p:nvPr/>
            </p:nvSpPr>
            <p:spPr bwMode="auto">
              <a:xfrm>
                <a:off x="5338436" y="4210050"/>
                <a:ext cx="1569929" cy="457200"/>
              </a:xfrm>
              <a:prstGeom prst="homePlate">
                <a:avLst>
                  <a:gd name="adj" fmla="val 53593"/>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smtClean="0">
                    <a:solidFill>
                      <a:schemeClr val="bg1"/>
                    </a:solidFill>
                    <a:latin typeface="Arial" panose="020B0604020202020204" pitchFamily="34" charset="0"/>
                    <a:ea typeface="メイリオ" panose="020B0604030504040204" pitchFamily="50" charset="-128"/>
                  </a:rPr>
                  <a:t>OSS</a:t>
                </a:r>
                <a:r>
                  <a:rPr lang="zh-CN" altLang="en-US" sz="1400" b="1" smtClean="0">
                    <a:solidFill>
                      <a:schemeClr val="bg1"/>
                    </a:solidFill>
                    <a:latin typeface="Arial" panose="020B0604020202020204" pitchFamily="34" charset="0"/>
                    <a:ea typeface="メイリオ" panose="020B0604030504040204" pitchFamily="50" charset="-128"/>
                  </a:rPr>
                  <a:t>頒布</a:t>
                </a:r>
                <a:endParaRPr lang="zh-CN" altLang="en-US" sz="1400" b="1">
                  <a:solidFill>
                    <a:schemeClr val="bg1"/>
                  </a:solidFill>
                  <a:latin typeface="Arial" panose="020B0604020202020204" pitchFamily="34" charset="0"/>
                  <a:ea typeface="メイリオ" panose="020B0604030504040204" pitchFamily="50" charset="-128"/>
                </a:endParaRPr>
              </a:p>
              <a:p>
                <a:pPr algn="ctr"/>
                <a:r>
                  <a:rPr lang="zh-CN" altLang="en-US" sz="1200" b="1">
                    <a:solidFill>
                      <a:schemeClr val="bg1"/>
                    </a:solidFill>
                    <a:latin typeface="Arial" panose="020B0604020202020204" pitchFamily="34" charset="0"/>
                    <a:ea typeface="メイリオ" panose="020B0604030504040204" pitchFamily="50" charset="-128"/>
                  </a:rPr>
                  <a:t>（妥当性判断）</a:t>
                </a:r>
              </a:p>
            </p:txBody>
          </p:sp>
        </p:grpSp>
        <p:grpSp>
          <p:nvGrpSpPr>
            <p:cNvPr id="35" name="グループ化 34"/>
            <p:cNvGrpSpPr/>
            <p:nvPr/>
          </p:nvGrpSpPr>
          <p:grpSpPr>
            <a:xfrm>
              <a:off x="3886717" y="2548878"/>
              <a:ext cx="3960467" cy="604758"/>
              <a:chOff x="3886717" y="2548878"/>
              <a:chExt cx="3960467" cy="604758"/>
            </a:xfrm>
            <a:effectLst>
              <a:outerShdw blurRad="50800" dist="38100" dir="2700000" algn="tl" rotWithShape="0">
                <a:prstClr val="black">
                  <a:alpha val="40000"/>
                </a:prstClr>
              </a:outerShdw>
            </a:effectLst>
          </p:grpSpPr>
          <p:sp>
            <p:nvSpPr>
              <p:cNvPr id="36" name="テキスト ボックス 35"/>
              <p:cNvSpPr txBox="1"/>
              <p:nvPr/>
            </p:nvSpPr>
            <p:spPr>
              <a:xfrm>
                <a:off x="5720761" y="2548878"/>
                <a:ext cx="359430" cy="297064"/>
              </a:xfrm>
              <a:prstGeom prst="triangle">
                <a:avLst/>
              </a:prstGeom>
              <a:solidFill>
                <a:srgbClr val="FF2975"/>
              </a:solidFill>
            </p:spPr>
            <p:txBody>
              <a:bodyPr wrap="square" lIns="144000" tIns="0" rIns="144000" bIns="0" rtlCol="0" anchor="ctr">
                <a:spAutoFit/>
              </a:bodyPr>
              <a:lstStyle/>
              <a:p>
                <a:pPr algn="ctr">
                  <a:lnSpc>
                    <a:spcPct val="100000"/>
                  </a:lnSpc>
                </a:pPr>
                <a:endParaRPr lang="ja-JP" altLang="en-US" sz="1200" b="1" spc="100" dirty="0">
                  <a:solidFill>
                    <a:schemeClr val="bg1"/>
                  </a:solidFill>
                  <a:latin typeface="Arial" pitchFamily="34" charset="0"/>
                  <a:ea typeface="メイリオ" pitchFamily="50" charset="-128"/>
                </a:endParaRPr>
              </a:p>
            </p:txBody>
          </p:sp>
          <p:sp>
            <p:nvSpPr>
              <p:cNvPr id="37" name="テキスト ボックス 36"/>
              <p:cNvSpPr txBox="1"/>
              <p:nvPr/>
            </p:nvSpPr>
            <p:spPr>
              <a:xfrm>
                <a:off x="3886717" y="2704795"/>
                <a:ext cx="3960467" cy="448841"/>
              </a:xfrm>
              <a:prstGeom prst="roundRect">
                <a:avLst/>
              </a:prstGeom>
              <a:solidFill>
                <a:srgbClr val="FF2975"/>
              </a:solidFill>
            </p:spPr>
            <p:txBody>
              <a:bodyPr wrap="square" lIns="144000" tIns="36000" rIns="144000" bIns="0" rtlCol="0" anchor="ctr">
                <a:spAutoFit/>
              </a:bodyPr>
              <a:lstStyle/>
              <a:p>
                <a:pPr algn="ctr">
                  <a:lnSpc>
                    <a:spcPct val="100000"/>
                  </a:lnSpc>
                </a:pPr>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コンプライアンス</a:t>
                </a:r>
                <a:r>
                  <a:rPr lang="ja-JP" altLang="en-US" sz="1200" b="1" spc="100" dirty="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マネージメントプロセス</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（コントリビューション）</a:t>
                </a:r>
                <a:endParaRPr lang="ja-JP" altLang="en-US" sz="1200" b="1" spc="100" dirty="0">
                  <a:solidFill>
                    <a:schemeClr val="bg1"/>
                  </a:solidFill>
                  <a:latin typeface="Arial" pitchFamily="34" charset="0"/>
                  <a:ea typeface="メイリオ" pitchFamily="50" charset="-128"/>
                </a:endParaRPr>
              </a:p>
            </p:txBody>
          </p:sp>
        </p:grpSp>
      </p:grpSp>
      <p:sp>
        <p:nvSpPr>
          <p:cNvPr id="23" name="ホームベース 22"/>
          <p:cNvSpPr/>
          <p:nvPr/>
        </p:nvSpPr>
        <p:spPr bwMode="auto">
          <a:xfrm>
            <a:off x="1145424" y="3794576"/>
            <a:ext cx="1255758" cy="482257"/>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smtClean="0">
                <a:solidFill>
                  <a:schemeClr val="tx1">
                    <a:lumMod val="75000"/>
                    <a:lumOff val="25000"/>
                  </a:schemeClr>
                </a:solidFill>
                <a:latin typeface="Arial" panose="020B0604020202020204" pitchFamily="34" charset="0"/>
                <a:ea typeface="メイリオ" panose="020B0604030504040204" pitchFamily="50" charset="-128"/>
              </a:rPr>
              <a:t>OSS</a:t>
            </a:r>
            <a:r>
              <a:rPr lang="zh-CN" altLang="en-US" sz="1200" b="1" dirty="0" smtClean="0">
                <a:solidFill>
                  <a:schemeClr val="tx1">
                    <a:lumMod val="75000"/>
                    <a:lumOff val="25000"/>
                  </a:schemeClr>
                </a:solidFill>
                <a:latin typeface="Arial" panose="020B0604020202020204" pitchFamily="34" charset="0"/>
                <a:ea typeface="メイリオ" panose="020B0604030504040204" pitchFamily="50" charset="-128"/>
              </a:rPr>
              <a:t>取得</a:t>
            </a:r>
            <a:endParaRPr lang="zh-CN" altLang="en-US" sz="1200" b="1" dirty="0">
              <a:solidFill>
                <a:schemeClr val="tx1">
                  <a:lumMod val="75000"/>
                  <a:lumOff val="25000"/>
                </a:schemeClr>
              </a:solidFill>
              <a:latin typeface="Arial" panose="020B0604020202020204" pitchFamily="34" charset="0"/>
              <a:ea typeface="メイリオ" panose="020B0604030504040204" pitchFamily="50" charset="-128"/>
            </a:endParaRPr>
          </a:p>
          <a:p>
            <a:pPr algn="ct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（妥当性判断）</a:t>
            </a:r>
          </a:p>
        </p:txBody>
      </p:sp>
      <p:sp>
        <p:nvSpPr>
          <p:cNvPr id="24" name="ホームベース 23"/>
          <p:cNvSpPr/>
          <p:nvPr/>
        </p:nvSpPr>
        <p:spPr bwMode="auto">
          <a:xfrm>
            <a:off x="2496058" y="3796426"/>
            <a:ext cx="1902570" cy="505748"/>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smtClean="0">
                <a:solidFill>
                  <a:schemeClr val="tx1">
                    <a:lumMod val="75000"/>
                    <a:lumOff val="25000"/>
                  </a:schemeClr>
                </a:solidFill>
                <a:latin typeface="Arial" panose="020B0604020202020204" pitchFamily="34" charset="0"/>
                <a:ea typeface="メイリオ" panose="020B0604030504040204" pitchFamily="50" charset="-128"/>
              </a:rPr>
              <a:t>OSS</a:t>
            </a:r>
            <a:r>
              <a:rPr lang="ja-JP" altLang="en-US" sz="1200" b="1" dirty="0" smtClean="0">
                <a:solidFill>
                  <a:schemeClr val="tx1">
                    <a:lumMod val="75000"/>
                    <a:lumOff val="25000"/>
                  </a:schemeClr>
                </a:solidFill>
                <a:latin typeface="Arial" panose="020B0604020202020204" pitchFamily="34" charset="0"/>
                <a:ea typeface="メイリオ" panose="020B0604030504040204" pitchFamily="50" charset="-128"/>
              </a:rPr>
              <a:t>活用</a:t>
            </a:r>
            <a:endParaRPr lang="ja-JP" altLang="en-US" sz="1200" b="1" dirty="0">
              <a:solidFill>
                <a:schemeClr val="tx1">
                  <a:lumMod val="75000"/>
                  <a:lumOff val="25000"/>
                </a:schemeClr>
              </a:solidFill>
              <a:latin typeface="Arial" panose="020B0604020202020204" pitchFamily="34" charset="0"/>
              <a:ea typeface="メイリオ" panose="020B0604030504040204" pitchFamily="50" charset="-128"/>
            </a:endParaRP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遵守状況確認）</a:t>
            </a:r>
          </a:p>
        </p:txBody>
      </p:sp>
    </p:spTree>
    <p:extLst>
      <p:ext uri="{BB962C8B-B14F-4D97-AF65-F5344CB8AC3E}">
        <p14:creationId xmlns:p14="http://schemas.microsoft.com/office/powerpoint/2010/main" val="4188327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284027" y="219250"/>
            <a:ext cx="8984664" cy="341632"/>
          </a:xfrm>
        </p:spPr>
        <p:txBody>
          <a:bodyPr/>
          <a:lstStyle/>
          <a:p>
            <a:r>
              <a:rPr lang="en-US" altLang="ja-JP" dirty="0" smtClean="0">
                <a:solidFill>
                  <a:schemeClr val="tx1"/>
                </a:solidFill>
              </a:rPr>
              <a:t>4-9 OSS</a:t>
            </a:r>
            <a:r>
              <a:rPr lang="ja-JP" altLang="en-US" dirty="0" smtClean="0"/>
              <a:t>コントリビューション（「</a:t>
            </a:r>
            <a:r>
              <a:rPr lang="en-US" altLang="ja-JP" dirty="0" smtClean="0"/>
              <a:t>OSS</a:t>
            </a:r>
            <a:r>
              <a:rPr lang="ja-JP" altLang="en-US" dirty="0" smtClean="0"/>
              <a:t>頒布</a:t>
            </a:r>
            <a:r>
              <a:rPr lang="ja-JP" altLang="en-US" dirty="0"/>
              <a:t>」工程）での確認事項及び責任者</a:t>
            </a:r>
          </a:p>
        </p:txBody>
      </p:sp>
      <p:grpSp>
        <p:nvGrpSpPr>
          <p:cNvPr id="20" name="グループ化 19"/>
          <p:cNvGrpSpPr/>
          <p:nvPr/>
        </p:nvGrpSpPr>
        <p:grpSpPr>
          <a:xfrm>
            <a:off x="257440" y="585255"/>
            <a:ext cx="8968752" cy="4603193"/>
            <a:chOff x="257440" y="585255"/>
            <a:chExt cx="8968752" cy="4603193"/>
          </a:xfrm>
        </p:grpSpPr>
        <p:sp>
          <p:nvSpPr>
            <p:cNvPr id="21" name="正方形/長方形 20"/>
            <p:cNvSpPr/>
            <p:nvPr/>
          </p:nvSpPr>
          <p:spPr bwMode="auto">
            <a:xfrm>
              <a:off x="257440" y="585255"/>
              <a:ext cx="8957732" cy="4603193"/>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2" name="Text Box 31"/>
            <p:cNvSpPr txBox="1">
              <a:spLocks noChangeArrowheads="1"/>
            </p:cNvSpPr>
            <p:nvPr/>
          </p:nvSpPr>
          <p:spPr bwMode="gray">
            <a:xfrm>
              <a:off x="401527" y="762717"/>
              <a:ext cx="882466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の機能開発や</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のバグ修正などの頒布</a:t>
              </a:r>
              <a:r>
                <a:rPr lang="en-US" altLang="ja-JP" sz="1400" b="1" spc="100">
                  <a:solidFill>
                    <a:schemeClr val="tx1">
                      <a:lumMod val="75000"/>
                      <a:lumOff val="25000"/>
                    </a:schemeClr>
                  </a:solidFill>
                  <a:latin typeface="Arial" pitchFamily="34" charset="0"/>
                  <a:ea typeface="メイリオ" pitchFamily="50" charset="-128"/>
                </a:rPr>
                <a:t>(</a:t>
              </a:r>
              <a:r>
                <a:rPr lang="ja-JP" altLang="en-US" sz="1400" b="1" spc="100">
                  <a:solidFill>
                    <a:schemeClr val="tx1">
                      <a:lumMod val="75000"/>
                      <a:lumOff val="25000"/>
                    </a:schemeClr>
                  </a:solidFill>
                  <a:latin typeface="Arial" pitchFamily="34" charset="0"/>
                  <a:ea typeface="メイリオ" pitchFamily="50" charset="-128"/>
                </a:rPr>
                <a:t>開示）を行う場合に、下表の確認を</a:t>
              </a:r>
              <a:r>
                <a:rPr lang="ja-JP" altLang="en-US" sz="1400" b="1" spc="100" smtClean="0">
                  <a:solidFill>
                    <a:schemeClr val="tx1">
                      <a:lumMod val="75000"/>
                      <a:lumOff val="25000"/>
                    </a:schemeClr>
                  </a:solidFill>
                  <a:latin typeface="Arial" pitchFamily="34" charset="0"/>
                  <a:ea typeface="メイリオ" pitchFamily="50" charset="-128"/>
                </a:rPr>
                <a:t>行う</a:t>
              </a:r>
              <a:r>
                <a:rPr lang="en-US" altLang="ja-JP" sz="1400" b="1" spc="100" smtClean="0">
                  <a:solidFill>
                    <a:schemeClr val="tx1">
                      <a:lumMod val="75000"/>
                      <a:lumOff val="25000"/>
                    </a:schemeClr>
                  </a:solidFill>
                  <a:latin typeface="Arial" pitchFamily="34" charset="0"/>
                  <a:ea typeface="メイリオ" pitchFamily="50" charset="-128"/>
                </a:rPr>
                <a:t/>
              </a:r>
              <a:br>
                <a:rPr lang="en-US" altLang="ja-JP" sz="1400" b="1" spc="100" smtClean="0">
                  <a:solidFill>
                    <a:schemeClr val="tx1">
                      <a:lumMod val="75000"/>
                      <a:lumOff val="25000"/>
                    </a:schemeClr>
                  </a:solidFill>
                  <a:latin typeface="Arial" pitchFamily="34" charset="0"/>
                  <a:ea typeface="メイリオ" pitchFamily="50" charset="-128"/>
                </a:rPr>
              </a:br>
              <a:r>
                <a:rPr lang="ja-JP" altLang="en-US" sz="1400" b="1" spc="100" smtClean="0">
                  <a:solidFill>
                    <a:schemeClr val="tx1">
                      <a:lumMod val="75000"/>
                      <a:lumOff val="25000"/>
                    </a:schemeClr>
                  </a:solidFill>
                  <a:latin typeface="Arial" pitchFamily="34" charset="0"/>
                  <a:ea typeface="メイリオ" pitchFamily="50" charset="-128"/>
                </a:rPr>
                <a:t>「</a:t>
              </a:r>
              <a:r>
                <a:rPr lang="en-US" altLang="ja-JP" sz="1400" b="1" spc="100" smtClean="0">
                  <a:solidFill>
                    <a:schemeClr val="tx1">
                      <a:lumMod val="75000"/>
                      <a:lumOff val="25000"/>
                    </a:schemeClr>
                  </a:solidFill>
                  <a:latin typeface="Arial" pitchFamily="34" charset="0"/>
                  <a:ea typeface="メイリオ" pitchFamily="50" charset="-128"/>
                </a:rPr>
                <a:t>OSS</a:t>
              </a:r>
              <a:r>
                <a:rPr lang="ja-JP" altLang="en-US" sz="1400" b="1" spc="100" smtClean="0">
                  <a:solidFill>
                    <a:schemeClr val="tx1">
                      <a:lumMod val="75000"/>
                      <a:lumOff val="25000"/>
                    </a:schemeClr>
                  </a:solidFill>
                  <a:latin typeface="Arial" pitchFamily="34" charset="0"/>
                  <a:ea typeface="メイリオ" pitchFamily="50" charset="-128"/>
                </a:rPr>
                <a:t>頒布</a:t>
              </a:r>
              <a:r>
                <a:rPr lang="ja-JP" altLang="en-US" sz="1400" b="1" spc="100">
                  <a:solidFill>
                    <a:schemeClr val="tx1">
                      <a:lumMod val="75000"/>
                      <a:lumOff val="25000"/>
                    </a:schemeClr>
                  </a:solidFill>
                  <a:latin typeface="Arial" pitchFamily="34" charset="0"/>
                  <a:ea typeface="メイリオ" pitchFamily="50" charset="-128"/>
                </a:rPr>
                <a:t>」工程を実施します。</a:t>
              </a:r>
            </a:p>
          </p:txBody>
        </p:sp>
        <p:cxnSp>
          <p:nvCxnSpPr>
            <p:cNvPr id="23" name="直線コネクタ 22"/>
            <p:cNvCxnSpPr/>
            <p:nvPr/>
          </p:nvCxnSpPr>
          <p:spPr bwMode="auto">
            <a:xfrm>
              <a:off x="350573" y="654267"/>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24" name="直線コネクタ 23"/>
            <p:cNvCxnSpPr/>
            <p:nvPr/>
          </p:nvCxnSpPr>
          <p:spPr bwMode="auto">
            <a:xfrm>
              <a:off x="350573" y="5119241"/>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graphicFrame>
        <p:nvGraphicFramePr>
          <p:cNvPr id="47" name="表 46"/>
          <p:cNvGraphicFramePr>
            <a:graphicFrameLocks noGrp="1"/>
          </p:cNvGraphicFramePr>
          <p:nvPr>
            <p:extLst>
              <p:ext uri="{D42A27DB-BD31-4B8C-83A1-F6EECF244321}">
                <p14:modId xmlns:p14="http://schemas.microsoft.com/office/powerpoint/2010/main" val="1450487503"/>
              </p:ext>
            </p:extLst>
          </p:nvPr>
        </p:nvGraphicFramePr>
        <p:xfrm>
          <a:off x="368533" y="3201026"/>
          <a:ext cx="8735547" cy="1952310"/>
        </p:xfrm>
        <a:graphic>
          <a:graphicData uri="http://schemas.openxmlformats.org/drawingml/2006/table">
            <a:tbl>
              <a:tblPr firstRow="1" bandRow="1">
                <a:tableStyleId>{5940675A-B579-460E-94D1-54222C63F5DA}</a:tableStyleId>
              </a:tblPr>
              <a:tblGrid>
                <a:gridCol w="5468365">
                  <a:extLst>
                    <a:ext uri="{9D8B030D-6E8A-4147-A177-3AD203B41FA5}">
                      <a16:colId xmlns:a16="http://schemas.microsoft.com/office/drawing/2014/main" val="2329334101"/>
                    </a:ext>
                  </a:extLst>
                </a:gridCol>
                <a:gridCol w="3267182">
                  <a:extLst>
                    <a:ext uri="{9D8B030D-6E8A-4147-A177-3AD203B41FA5}">
                      <a16:colId xmlns:a16="http://schemas.microsoft.com/office/drawing/2014/main" val="966656168"/>
                    </a:ext>
                  </a:extLst>
                </a:gridCol>
              </a:tblGrid>
              <a:tr h="26679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頒布の主な確認事項</a:t>
                      </a:r>
                      <a:endParaRPr kumimoji="1" lang="en-US" altLang="ja-JP" sz="12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smtClean="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頒布の責任者及び担当者</a:t>
                      </a:r>
                      <a:endParaRPr kumimoji="1" lang="en-US" altLang="ja-JP" sz="1200" b="1" kern="1200" baseline="0" dirty="0" smtClean="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44420771"/>
                  </a:ext>
                </a:extLst>
              </a:tr>
              <a:tr h="1538943">
                <a:tc>
                  <a:txBody>
                    <a:bodyPr/>
                    <a:lstStyle/>
                    <a:p>
                      <a:r>
                        <a:rPr kumimoji="1" lang="ja-JP" altLang="en-US" sz="1200" b="1" baseline="0" dirty="0" smtClean="0">
                          <a:latin typeface="Arial" panose="020B0604020202020204" pitchFamily="34" charset="0"/>
                          <a:ea typeface="メイリオ" panose="020B0604030504040204" pitchFamily="50" charset="-128"/>
                        </a:rPr>
                        <a:t>・動作・性能確認</a:t>
                      </a:r>
                      <a:endParaRPr kumimoji="1" lang="en-US" altLang="ja-JP" sz="1200" b="1" baseline="0" dirty="0" smtClean="0">
                        <a:latin typeface="Arial" panose="020B0604020202020204" pitchFamily="34" charset="0"/>
                        <a:ea typeface="メイリオ" panose="020B0604030504040204" pitchFamily="50" charset="-128"/>
                      </a:endParaRPr>
                    </a:p>
                    <a:p>
                      <a:r>
                        <a:rPr kumimoji="1" lang="ja-JP" altLang="en-US" sz="1200" b="1" baseline="0" dirty="0" smtClean="0">
                          <a:latin typeface="Arial" panose="020B0604020202020204" pitchFamily="34" charset="0"/>
                          <a:ea typeface="メイリオ" panose="020B0604030504040204" pitchFamily="50" charset="-128"/>
                        </a:rPr>
                        <a:t>・</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名称（他者商標侵害確認）</a:t>
                      </a:r>
                    </a:p>
                    <a:p>
                      <a:r>
                        <a:rPr kumimoji="1" lang="ja-JP" altLang="en-US" sz="1200" b="1" baseline="0" dirty="0" smtClean="0">
                          <a:latin typeface="Arial" panose="020B0604020202020204" pitchFamily="34" charset="0"/>
                          <a:ea typeface="メイリオ" panose="020B0604030504040204" pitchFamily="50" charset="-128"/>
                        </a:rPr>
                        <a:t>・</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（ソースコード）開示先確認</a:t>
                      </a:r>
                    </a:p>
                    <a:p>
                      <a:r>
                        <a:rPr kumimoji="1" lang="ja-JP" altLang="en-US" sz="1200" b="1" baseline="0" dirty="0" smtClean="0">
                          <a:latin typeface="Arial" panose="020B0604020202020204" pitchFamily="34" charset="0"/>
                          <a:ea typeface="メイリオ" panose="020B0604030504040204" pitchFamily="50" charset="-128"/>
                        </a:rPr>
                        <a:t>・適用ライセンス（流用した</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の有無、流用した</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ライセンス確認含む）</a:t>
                      </a:r>
                    </a:p>
                    <a:p>
                      <a:r>
                        <a:rPr kumimoji="1" lang="ja-JP" altLang="en-US" sz="1200" b="1" baseline="0" dirty="0" smtClean="0">
                          <a:latin typeface="Arial" panose="020B0604020202020204" pitchFamily="34" charset="0"/>
                          <a:ea typeface="メイリオ" panose="020B0604030504040204" pitchFamily="50" charset="-128"/>
                        </a:rPr>
                        <a:t>・意図しない</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混入（他者著作権侵害確認）</a:t>
                      </a:r>
                    </a:p>
                    <a:p>
                      <a:r>
                        <a:rPr kumimoji="1" lang="ja-JP" altLang="en-US" sz="1200" b="1" baseline="0" dirty="0" smtClean="0">
                          <a:latin typeface="Arial" panose="020B0604020202020204" pitchFamily="34" charset="0"/>
                          <a:ea typeface="メイリオ" panose="020B0604030504040204" pitchFamily="50" charset="-128"/>
                        </a:rPr>
                        <a:t>・自社・他者特許侵害確認</a:t>
                      </a:r>
                      <a:endParaRPr kumimoji="1" lang="en-US" altLang="ja-JP" sz="1200" b="1" baseline="0" dirty="0" smtClean="0">
                        <a:latin typeface="Arial" panose="020B0604020202020204" pitchFamily="34" charset="0"/>
                        <a:ea typeface="メイリオ" panose="020B0604030504040204" pitchFamily="50" charset="-128"/>
                      </a:endParaRPr>
                    </a:p>
                    <a:p>
                      <a:r>
                        <a:rPr kumimoji="1" lang="ja-JP" altLang="en-US" sz="1200" b="1" baseline="0" dirty="0" smtClean="0">
                          <a:latin typeface="Arial" panose="020B0604020202020204" pitchFamily="34" charset="0"/>
                          <a:ea typeface="メイリオ" panose="020B0604030504040204" pitchFamily="50" charset="-128"/>
                        </a:rPr>
                        <a:t>・輸出管理</a:t>
                      </a:r>
                      <a:endParaRPr kumimoji="1" lang="en-US" altLang="ja-JP" sz="1200" b="1" baseline="0" dirty="0" smtClean="0">
                        <a:latin typeface="Arial" panose="020B0604020202020204" pitchFamily="34" charset="0"/>
                        <a:ea typeface="メイリオ" panose="020B0604030504040204" pitchFamily="50" charset="-128"/>
                      </a:endParaRPr>
                    </a:p>
                    <a:p>
                      <a:r>
                        <a:rPr kumimoji="1" lang="ja-JP" altLang="en-US" sz="1200" b="1" baseline="0" dirty="0" smtClean="0">
                          <a:latin typeface="Arial" panose="020B0604020202020204" pitchFamily="34" charset="0"/>
                          <a:ea typeface="メイリオ" panose="020B0604030504040204" pitchFamily="50" charset="-128"/>
                        </a:rPr>
                        <a:t>・</a:t>
                      </a:r>
                      <a:r>
                        <a:rPr kumimoji="1" lang="en-US" altLang="ja-JP" sz="1200" b="1" baseline="0" dirty="0" smtClean="0">
                          <a:latin typeface="Arial" panose="020B0604020202020204" pitchFamily="34" charset="0"/>
                          <a:ea typeface="メイリオ" panose="020B0604030504040204" pitchFamily="50" charset="-128"/>
                        </a:rPr>
                        <a:t>OSS</a:t>
                      </a:r>
                      <a:r>
                        <a:rPr kumimoji="1" lang="ja-JP" altLang="en-US" sz="1200" b="1" baseline="0" dirty="0" smtClean="0">
                          <a:latin typeface="Arial" panose="020B0604020202020204" pitchFamily="34" charset="0"/>
                          <a:ea typeface="メイリオ" panose="020B0604030504040204" pitchFamily="50" charset="-128"/>
                        </a:rPr>
                        <a:t>開示</a:t>
                      </a:r>
                      <a:r>
                        <a:rPr kumimoji="1" lang="ja-JP" altLang="en-US" sz="1200" b="1" baseline="0" dirty="0" smtClean="0">
                          <a:solidFill>
                            <a:schemeClr val="tx1"/>
                          </a:solidFill>
                          <a:latin typeface="Arial" panose="020B0604020202020204" pitchFamily="34" charset="0"/>
                          <a:ea typeface="メイリオ" panose="020B0604030504040204" pitchFamily="50" charset="-128"/>
                        </a:rPr>
                        <a:t>記録の管理・保管</a:t>
                      </a:r>
                      <a:endParaRPr kumimoji="1" lang="en-US" altLang="ja-JP" sz="1200" b="1" baseline="0" dirty="0" smtClean="0">
                        <a:solidFill>
                          <a:schemeClr val="tx1"/>
                        </a:solidFill>
                        <a:latin typeface="Arial" panose="020B0604020202020204" pitchFamily="34" charset="0"/>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・その他の</a:t>
                      </a:r>
                      <a:r>
                        <a:rPr kumimoji="1" lang="en-US" altLang="ja-JP"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smtClean="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ライセンス義務の履行　など</a:t>
                      </a:r>
                      <a:endParaRPr kumimoji="1" lang="en-US" altLang="ja-JP" sz="1200" b="1" baseline="0" dirty="0" smtClean="0">
                        <a:solidFill>
                          <a:schemeClr val="tx1"/>
                        </a:solidFill>
                        <a:latin typeface="Arial" panose="020B0604020202020204" pitchFamily="34" charset="0"/>
                        <a:ea typeface="メイリオ" panose="020B0604030504040204" pitchFamily="50" charset="-128"/>
                      </a:endParaRPr>
                    </a:p>
                  </a:txBody>
                  <a:tcPr marL="73702" marR="0" marT="36000" marB="36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a:t>
                      </a:r>
                      <a:r>
                        <a:rPr lang="en-US" altLang="ja-JP" sz="1200" b="1" baseline="0" dirty="0" smtClean="0">
                          <a:effectLst/>
                          <a:latin typeface="Arial" panose="020B0604020202020204" pitchFamily="34" charset="0"/>
                          <a:ea typeface="メイリオ" panose="020B0604030504040204" pitchFamily="50" charset="-128"/>
                        </a:rPr>
                        <a:t>OSS</a:t>
                      </a:r>
                      <a:r>
                        <a:rPr lang="ja-JP" altLang="en-US" sz="1200" b="1" baseline="0" dirty="0" smtClean="0">
                          <a:effectLst/>
                          <a:latin typeface="Arial" panose="020B0604020202020204" pitchFamily="34" charset="0"/>
                          <a:ea typeface="メイリオ" panose="020B0604030504040204" pitchFamily="50" charset="-128"/>
                        </a:rPr>
                        <a:t>開示申請）</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　　・部門責任者、プロジェクトメンバ</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（妥当性判断）</a:t>
                      </a:r>
                      <a:r>
                        <a:rPr lang="ja-JP" altLang="en-US" sz="1200" b="1" baseline="0" dirty="0" smtClean="0">
                          <a:solidFill>
                            <a:srgbClr val="FF2975"/>
                          </a:solidFill>
                          <a:effectLst/>
                          <a:latin typeface="Arial" panose="020B0604020202020204" pitchFamily="34" charset="0"/>
                          <a:ea typeface="メイリオ" panose="020B0604030504040204" pitchFamily="50" charset="-128"/>
                        </a:rPr>
                        <a:t>＝開示委員会等</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　　・技術管理管掌本部長、企画担当部門、</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smtClean="0">
                          <a:effectLst/>
                          <a:latin typeface="Arial" panose="020B0604020202020204" pitchFamily="34" charset="0"/>
                          <a:ea typeface="メイリオ" panose="020B0604030504040204" pitchFamily="50" charset="-128"/>
                        </a:rPr>
                        <a:t>　　　調達部門、法務部門、技術担当部門</a:t>
                      </a:r>
                    </a:p>
                  </a:txBody>
                  <a:tcPr marL="73702" marR="0" marT="36000" marB="36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723764"/>
                  </a:ext>
                </a:extLst>
              </a:tr>
            </a:tbl>
          </a:graphicData>
        </a:graphic>
      </p:graphicFrame>
      <p:grpSp>
        <p:nvGrpSpPr>
          <p:cNvPr id="7" name="グループ化 6"/>
          <p:cNvGrpSpPr/>
          <p:nvPr/>
        </p:nvGrpSpPr>
        <p:grpSpPr>
          <a:xfrm>
            <a:off x="401527" y="1332912"/>
            <a:ext cx="8720513" cy="1820724"/>
            <a:chOff x="1568651" y="1332912"/>
            <a:chExt cx="6240637" cy="1820724"/>
          </a:xfrm>
        </p:grpSpPr>
        <p:grpSp>
          <p:nvGrpSpPr>
            <p:cNvPr id="25" name="グループ化 24"/>
            <p:cNvGrpSpPr/>
            <p:nvPr/>
          </p:nvGrpSpPr>
          <p:grpSpPr>
            <a:xfrm>
              <a:off x="1568651" y="1332912"/>
              <a:ext cx="6219825" cy="1639903"/>
              <a:chOff x="1752599" y="3476625"/>
              <a:chExt cx="6219825" cy="1639903"/>
            </a:xfrm>
          </p:grpSpPr>
          <p:sp>
            <p:nvSpPr>
              <p:cNvPr id="26" name="ホームベース 25"/>
              <p:cNvSpPr/>
              <p:nvPr/>
            </p:nvSpPr>
            <p:spPr bwMode="auto">
              <a:xfrm>
                <a:off x="1752599" y="3476625"/>
                <a:ext cx="6219825" cy="1639903"/>
              </a:xfrm>
              <a:prstGeom prst="homePlate">
                <a:avLst>
                  <a:gd name="adj" fmla="val 23350"/>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27" name="テキスト ボックス 26"/>
              <p:cNvSpPr txBox="1"/>
              <p:nvPr/>
            </p:nvSpPr>
            <p:spPr>
              <a:xfrm>
                <a:off x="1752599" y="3476626"/>
                <a:ext cx="1670974" cy="244530"/>
              </a:xfrm>
              <a:prstGeom prst="roundRect">
                <a:avLst/>
              </a:prstGeom>
              <a:solidFill>
                <a:srgbClr val="05AFD1"/>
              </a:solidFill>
            </p:spPr>
            <p:txBody>
              <a:bodyPr wrap="none" lIns="144000" tIns="36000" rIns="144000" bIns="0" rtlCol="0">
                <a:spAutoFit/>
              </a:bodyPr>
              <a:lstStyle/>
              <a:p>
                <a:pPr algn="ctr">
                  <a:lnSpc>
                    <a:spcPct val="100000"/>
                  </a:lnSpc>
                </a:pPr>
                <a:r>
                  <a:rPr lang="en-US" altLang="ja-JP" sz="1200" b="1" spc="100" smtClean="0">
                    <a:solidFill>
                      <a:schemeClr val="bg1"/>
                    </a:solidFill>
                    <a:latin typeface="Arial" pitchFamily="34" charset="0"/>
                    <a:ea typeface="メイリオ" pitchFamily="50" charset="-128"/>
                  </a:rPr>
                  <a:t>OSS</a:t>
                </a:r>
                <a:r>
                  <a:rPr lang="ja-JP" altLang="en-US" sz="1200" b="1" spc="100" smtClean="0">
                    <a:solidFill>
                      <a:schemeClr val="bg1"/>
                    </a:solidFill>
                    <a:latin typeface="Arial" pitchFamily="34" charset="0"/>
                    <a:ea typeface="メイリオ" pitchFamily="50" charset="-128"/>
                  </a:rPr>
                  <a:t>開発プロセス</a:t>
                </a:r>
                <a:endParaRPr lang="ja-JP" altLang="en-US" sz="1200" b="1" spc="100" dirty="0">
                  <a:solidFill>
                    <a:schemeClr val="bg1"/>
                  </a:solidFill>
                  <a:latin typeface="Arial" pitchFamily="34" charset="0"/>
                  <a:ea typeface="メイリオ" pitchFamily="50" charset="-128"/>
                </a:endParaRPr>
              </a:p>
            </p:txBody>
          </p:sp>
          <p:grpSp>
            <p:nvGrpSpPr>
              <p:cNvPr id="28" name="グループ化 27"/>
              <p:cNvGrpSpPr/>
              <p:nvPr/>
            </p:nvGrpSpPr>
            <p:grpSpPr>
              <a:xfrm>
                <a:off x="2263965" y="3810000"/>
                <a:ext cx="2565210" cy="972000"/>
                <a:chOff x="2635440" y="1042392"/>
                <a:chExt cx="1931829" cy="1519177"/>
              </a:xfrm>
            </p:grpSpPr>
            <p:sp>
              <p:nvSpPr>
                <p:cNvPr id="34" name="正方形/長方形 33"/>
                <p:cNvSpPr/>
                <p:nvPr/>
              </p:nvSpPr>
              <p:spPr bwMode="auto">
                <a:xfrm>
                  <a:off x="2635440" y="1042393"/>
                  <a:ext cx="1751524" cy="1514618"/>
                </a:xfrm>
                <a:prstGeom prst="rect">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smtClean="0">
                      <a:solidFill>
                        <a:schemeClr val="bg1"/>
                      </a:solidFill>
                      <a:latin typeface="Arial" pitchFamily="34" charset="0"/>
                      <a:ea typeface="メイリオ" pitchFamily="50" charset="-128"/>
                    </a:rPr>
                    <a:t>計画・設計</a:t>
                  </a:r>
                  <a:endParaRPr kumimoji="1" lang="ja-JP" altLang="en-US" sz="1400" b="1" spc="100" dirty="0" smtClean="0">
                    <a:solidFill>
                      <a:schemeClr val="bg1"/>
                    </a:solidFill>
                    <a:latin typeface="Arial" pitchFamily="34" charset="0"/>
                    <a:ea typeface="メイリオ" pitchFamily="50" charset="-128"/>
                  </a:endParaRPr>
                </a:p>
              </p:txBody>
            </p:sp>
            <p:sp>
              <p:nvSpPr>
                <p:cNvPr id="35" name="二等辺三角形 34"/>
                <p:cNvSpPr/>
                <p:nvPr/>
              </p:nvSpPr>
              <p:spPr bwMode="auto">
                <a:xfrm rot="5400000">
                  <a:off x="3717528" y="1711828"/>
                  <a:ext cx="1519177" cy="180305"/>
                </a:xfrm>
                <a:prstGeom prst="triangle">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smtClean="0">
                    <a:solidFill>
                      <a:schemeClr val="bg1"/>
                    </a:solidFill>
                    <a:latin typeface="Arial" pitchFamily="34" charset="0"/>
                    <a:ea typeface="メイリオ" pitchFamily="50" charset="-128"/>
                  </a:endParaRPr>
                </a:p>
              </p:txBody>
            </p:sp>
          </p:grpSp>
          <p:grpSp>
            <p:nvGrpSpPr>
              <p:cNvPr id="29" name="グループ化 28"/>
              <p:cNvGrpSpPr/>
              <p:nvPr/>
            </p:nvGrpSpPr>
            <p:grpSpPr>
              <a:xfrm>
                <a:off x="4835715" y="3810000"/>
                <a:ext cx="2565210" cy="972000"/>
                <a:chOff x="2635440" y="1042392"/>
                <a:chExt cx="1931829" cy="1519177"/>
              </a:xfrm>
            </p:grpSpPr>
            <p:sp>
              <p:nvSpPr>
                <p:cNvPr id="32" name="正方形/長方形 31"/>
                <p:cNvSpPr/>
                <p:nvPr/>
              </p:nvSpPr>
              <p:spPr bwMode="auto">
                <a:xfrm>
                  <a:off x="2635440" y="1042393"/>
                  <a:ext cx="1751524" cy="1514618"/>
                </a:xfrm>
                <a:prstGeom prst="rect">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smtClean="0">
                      <a:solidFill>
                        <a:schemeClr val="bg1"/>
                      </a:solidFill>
                      <a:latin typeface="Arial" pitchFamily="34" charset="0"/>
                      <a:ea typeface="メイリオ" pitchFamily="50" charset="-128"/>
                    </a:rPr>
                    <a:t>頒布／開示</a:t>
                  </a:r>
                  <a:endParaRPr kumimoji="1" lang="ja-JP" altLang="en-US" sz="1400" b="1" spc="100" dirty="0" smtClean="0">
                    <a:solidFill>
                      <a:schemeClr val="bg1"/>
                    </a:solidFill>
                    <a:latin typeface="Arial" pitchFamily="34" charset="0"/>
                    <a:ea typeface="メイリオ" pitchFamily="50" charset="-128"/>
                  </a:endParaRPr>
                </a:p>
              </p:txBody>
            </p:sp>
            <p:sp>
              <p:nvSpPr>
                <p:cNvPr id="33" name="二等辺三角形 32"/>
                <p:cNvSpPr/>
                <p:nvPr/>
              </p:nvSpPr>
              <p:spPr bwMode="auto">
                <a:xfrm rot="5400000">
                  <a:off x="3717528" y="1711828"/>
                  <a:ext cx="1519177" cy="180305"/>
                </a:xfrm>
                <a:prstGeom prst="triangle">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smtClean="0">
                    <a:solidFill>
                      <a:schemeClr val="bg1"/>
                    </a:solidFill>
                    <a:latin typeface="Arial" pitchFamily="34" charset="0"/>
                    <a:ea typeface="メイリオ" pitchFamily="50" charset="-128"/>
                  </a:endParaRPr>
                </a:p>
              </p:txBody>
            </p:sp>
          </p:grpSp>
          <p:sp>
            <p:nvSpPr>
              <p:cNvPr id="30" name="ホームベース 29"/>
              <p:cNvSpPr/>
              <p:nvPr/>
            </p:nvSpPr>
            <p:spPr bwMode="auto">
              <a:xfrm>
                <a:off x="5338436" y="4210050"/>
                <a:ext cx="1569929" cy="457200"/>
              </a:xfrm>
              <a:prstGeom prst="homePlate">
                <a:avLst>
                  <a:gd name="adj" fmla="val 53593"/>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smtClean="0">
                    <a:solidFill>
                      <a:schemeClr val="bg1"/>
                    </a:solidFill>
                    <a:latin typeface="Arial" panose="020B0604020202020204" pitchFamily="34" charset="0"/>
                    <a:ea typeface="メイリオ" panose="020B0604030504040204" pitchFamily="50" charset="-128"/>
                  </a:rPr>
                  <a:t>OSS</a:t>
                </a:r>
                <a:r>
                  <a:rPr lang="zh-CN" altLang="en-US" sz="1400" b="1" smtClean="0">
                    <a:solidFill>
                      <a:schemeClr val="bg1"/>
                    </a:solidFill>
                    <a:latin typeface="Arial" panose="020B0604020202020204" pitchFamily="34" charset="0"/>
                    <a:ea typeface="メイリオ" panose="020B0604030504040204" pitchFamily="50" charset="-128"/>
                  </a:rPr>
                  <a:t>頒布</a:t>
                </a:r>
                <a:endParaRPr lang="zh-CN" altLang="en-US" sz="1400" b="1">
                  <a:solidFill>
                    <a:schemeClr val="bg1"/>
                  </a:solidFill>
                  <a:latin typeface="Arial" panose="020B0604020202020204" pitchFamily="34" charset="0"/>
                  <a:ea typeface="メイリオ" panose="020B0604030504040204" pitchFamily="50" charset="-128"/>
                </a:endParaRPr>
              </a:p>
              <a:p>
                <a:pPr algn="ctr"/>
                <a:r>
                  <a:rPr lang="zh-CN" altLang="en-US" sz="1200" b="1">
                    <a:solidFill>
                      <a:schemeClr val="bg1"/>
                    </a:solidFill>
                    <a:latin typeface="Arial" panose="020B0604020202020204" pitchFamily="34" charset="0"/>
                    <a:ea typeface="メイリオ" panose="020B0604030504040204" pitchFamily="50" charset="-128"/>
                  </a:rPr>
                  <a:t>（妥当性判断）</a:t>
                </a:r>
              </a:p>
            </p:txBody>
          </p:sp>
        </p:grpSp>
        <p:grpSp>
          <p:nvGrpSpPr>
            <p:cNvPr id="6" name="グループ化 5"/>
            <p:cNvGrpSpPr/>
            <p:nvPr/>
          </p:nvGrpSpPr>
          <p:grpSpPr>
            <a:xfrm>
              <a:off x="3886717" y="2548878"/>
              <a:ext cx="3922571" cy="604758"/>
              <a:chOff x="3886717" y="2548878"/>
              <a:chExt cx="3922571" cy="604758"/>
            </a:xfrm>
            <a:effectLst>
              <a:outerShdw blurRad="50800" dist="38100" dir="2700000" algn="tl" rotWithShape="0">
                <a:prstClr val="black">
                  <a:alpha val="40000"/>
                </a:prstClr>
              </a:outerShdw>
            </a:effectLst>
          </p:grpSpPr>
          <p:sp>
            <p:nvSpPr>
              <p:cNvPr id="48" name="テキスト ボックス 47"/>
              <p:cNvSpPr txBox="1"/>
              <p:nvPr/>
            </p:nvSpPr>
            <p:spPr>
              <a:xfrm>
                <a:off x="5720761" y="2548878"/>
                <a:ext cx="359430" cy="297064"/>
              </a:xfrm>
              <a:prstGeom prst="triangle">
                <a:avLst/>
              </a:prstGeom>
              <a:solidFill>
                <a:srgbClr val="FF2975"/>
              </a:solidFill>
            </p:spPr>
            <p:txBody>
              <a:bodyPr wrap="square" lIns="144000" tIns="0" rIns="144000" bIns="0" rtlCol="0" anchor="ctr">
                <a:spAutoFit/>
              </a:bodyPr>
              <a:lstStyle/>
              <a:p>
                <a:pPr algn="ctr">
                  <a:lnSpc>
                    <a:spcPct val="100000"/>
                  </a:lnSpc>
                </a:pPr>
                <a:endParaRPr lang="ja-JP" altLang="en-US" sz="1200" b="1" spc="100" dirty="0">
                  <a:solidFill>
                    <a:schemeClr val="bg1"/>
                  </a:solidFill>
                  <a:latin typeface="Arial" pitchFamily="34" charset="0"/>
                  <a:ea typeface="メイリオ" pitchFamily="50" charset="-128"/>
                </a:endParaRPr>
              </a:p>
            </p:txBody>
          </p:sp>
          <p:sp>
            <p:nvSpPr>
              <p:cNvPr id="49" name="テキスト ボックス 48"/>
              <p:cNvSpPr txBox="1"/>
              <p:nvPr/>
            </p:nvSpPr>
            <p:spPr>
              <a:xfrm>
                <a:off x="3886717" y="2704795"/>
                <a:ext cx="3922571" cy="448841"/>
              </a:xfrm>
              <a:prstGeom prst="roundRect">
                <a:avLst/>
              </a:prstGeom>
              <a:solidFill>
                <a:srgbClr val="FF2975"/>
              </a:solidFill>
            </p:spPr>
            <p:txBody>
              <a:bodyPr wrap="square" lIns="144000" tIns="36000" rIns="144000" bIns="0" rtlCol="0" anchor="ctr">
                <a:spAutoFit/>
              </a:bodyPr>
              <a:lstStyle/>
              <a:p>
                <a:pPr algn="ctr">
                  <a:lnSpc>
                    <a:spcPct val="100000"/>
                  </a:lnSpc>
                </a:pPr>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コンプライアンス</a:t>
                </a:r>
                <a:r>
                  <a:rPr lang="ja-JP" altLang="en-US" sz="1200" b="1" spc="100" dirty="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マネージメントプロセス</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（コントリビューション）</a:t>
                </a:r>
                <a:endParaRPr lang="ja-JP" altLang="en-US" sz="1200" b="1" spc="100" dirty="0">
                  <a:solidFill>
                    <a:schemeClr val="bg1"/>
                  </a:solidFill>
                  <a:latin typeface="Arial" pitchFamily="34" charset="0"/>
                  <a:ea typeface="メイリオ" pitchFamily="50" charset="-128"/>
                </a:endParaRPr>
              </a:p>
            </p:txBody>
          </p:sp>
        </p:grpSp>
      </p:grpSp>
      <p:sp>
        <p:nvSpPr>
          <p:cNvPr id="31" name="ホームベース 30"/>
          <p:cNvSpPr/>
          <p:nvPr/>
        </p:nvSpPr>
        <p:spPr bwMode="auto">
          <a:xfrm>
            <a:off x="1145424" y="2034530"/>
            <a:ext cx="1255758" cy="482257"/>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smtClean="0">
                <a:solidFill>
                  <a:schemeClr val="tx1">
                    <a:lumMod val="75000"/>
                    <a:lumOff val="25000"/>
                  </a:schemeClr>
                </a:solidFill>
                <a:latin typeface="Arial" panose="020B0604020202020204" pitchFamily="34" charset="0"/>
                <a:ea typeface="メイリオ" panose="020B0604030504040204" pitchFamily="50" charset="-128"/>
              </a:rPr>
              <a:t>OSS</a:t>
            </a:r>
            <a:r>
              <a:rPr lang="zh-CN" altLang="en-US" sz="1200" b="1" dirty="0" smtClean="0">
                <a:solidFill>
                  <a:schemeClr val="tx1">
                    <a:lumMod val="75000"/>
                    <a:lumOff val="25000"/>
                  </a:schemeClr>
                </a:solidFill>
                <a:latin typeface="Arial" panose="020B0604020202020204" pitchFamily="34" charset="0"/>
                <a:ea typeface="メイリオ" panose="020B0604030504040204" pitchFamily="50" charset="-128"/>
              </a:rPr>
              <a:t>取得</a:t>
            </a:r>
            <a:endParaRPr lang="zh-CN" altLang="en-US" sz="1200" b="1" dirty="0">
              <a:solidFill>
                <a:schemeClr val="tx1">
                  <a:lumMod val="75000"/>
                  <a:lumOff val="25000"/>
                </a:schemeClr>
              </a:solidFill>
              <a:latin typeface="Arial" panose="020B0604020202020204" pitchFamily="34" charset="0"/>
              <a:ea typeface="メイリオ" panose="020B0604030504040204" pitchFamily="50" charset="-128"/>
            </a:endParaRPr>
          </a:p>
          <a:p>
            <a:pPr algn="ct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（妥当性判断）</a:t>
            </a:r>
          </a:p>
        </p:txBody>
      </p:sp>
      <p:sp>
        <p:nvSpPr>
          <p:cNvPr id="36" name="ホームベース 35"/>
          <p:cNvSpPr/>
          <p:nvPr/>
        </p:nvSpPr>
        <p:spPr bwMode="auto">
          <a:xfrm>
            <a:off x="2496058" y="2036380"/>
            <a:ext cx="1902570" cy="505748"/>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smtClean="0">
                <a:solidFill>
                  <a:schemeClr val="tx1">
                    <a:lumMod val="75000"/>
                    <a:lumOff val="25000"/>
                  </a:schemeClr>
                </a:solidFill>
                <a:latin typeface="Arial" panose="020B0604020202020204" pitchFamily="34" charset="0"/>
                <a:ea typeface="メイリオ" panose="020B0604030504040204" pitchFamily="50" charset="-128"/>
              </a:rPr>
              <a:t>OSS</a:t>
            </a:r>
            <a:r>
              <a:rPr lang="ja-JP" altLang="en-US" sz="1200" b="1" dirty="0" smtClean="0">
                <a:solidFill>
                  <a:schemeClr val="tx1">
                    <a:lumMod val="75000"/>
                    <a:lumOff val="25000"/>
                  </a:schemeClr>
                </a:solidFill>
                <a:latin typeface="Arial" panose="020B0604020202020204" pitchFamily="34" charset="0"/>
                <a:ea typeface="メイリオ" panose="020B0604030504040204" pitchFamily="50" charset="-128"/>
              </a:rPr>
              <a:t>活用</a:t>
            </a:r>
            <a:endParaRPr lang="ja-JP" altLang="en-US" sz="1200" b="1" dirty="0">
              <a:solidFill>
                <a:schemeClr val="tx1">
                  <a:lumMod val="75000"/>
                  <a:lumOff val="25000"/>
                </a:schemeClr>
              </a:solidFill>
              <a:latin typeface="Arial" panose="020B0604020202020204" pitchFamily="34" charset="0"/>
              <a:ea typeface="メイリオ" panose="020B0604030504040204" pitchFamily="50" charset="-128"/>
            </a:endParaRP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遵守状況確認）</a:t>
            </a:r>
          </a:p>
        </p:txBody>
      </p:sp>
    </p:spTree>
    <p:extLst>
      <p:ext uri="{BB962C8B-B14F-4D97-AF65-F5344CB8AC3E}">
        <p14:creationId xmlns:p14="http://schemas.microsoft.com/office/powerpoint/2010/main" val="2942286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正方形/長方形 129"/>
          <p:cNvSpPr/>
          <p:nvPr/>
        </p:nvSpPr>
        <p:spPr bwMode="auto">
          <a:xfrm>
            <a:off x="631031" y="2195630"/>
            <a:ext cx="8210550" cy="2390120"/>
          </a:xfrm>
          <a:prstGeom prst="rect">
            <a:avLst/>
          </a:prstGeom>
          <a:solidFill>
            <a:schemeClr val="bg1">
              <a:lumMod val="95000"/>
            </a:schemeClr>
          </a:solidFill>
          <a:ln w="57150" cap="sq">
            <a:solidFill>
              <a:schemeClr val="bg1">
                <a:lumMod val="75000"/>
              </a:schemeClr>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3" name="グループ化 2"/>
          <p:cNvGrpSpPr/>
          <p:nvPr/>
        </p:nvGrpSpPr>
        <p:grpSpPr>
          <a:xfrm>
            <a:off x="257440" y="556405"/>
            <a:ext cx="8957732" cy="591827"/>
            <a:chOff x="257440" y="567268"/>
            <a:chExt cx="8957732" cy="584645"/>
          </a:xfrm>
        </p:grpSpPr>
        <p:sp>
          <p:nvSpPr>
            <p:cNvPr id="22" name="正方形/長方形 21"/>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640672"/>
            <a:ext cx="886778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次に、 </a:t>
            </a:r>
            <a:r>
              <a:rPr lang="ja-JP" altLang="en-US" sz="1400" b="1" spc="100" dirty="0" smtClean="0">
                <a:solidFill>
                  <a:srgbClr val="FF2975"/>
                </a:solidFill>
                <a:latin typeface="Arial" pitchFamily="34" charset="0"/>
                <a:ea typeface="メイリオ" pitchFamily="50" charset="-128"/>
              </a:rPr>
              <a:t>「</a:t>
            </a:r>
            <a:r>
              <a:rPr lang="en-US" altLang="ja-JP" sz="1400" b="1" spc="100" dirty="0" smtClean="0">
                <a:solidFill>
                  <a:srgbClr val="FF2975"/>
                </a:solidFill>
                <a:latin typeface="Arial" pitchFamily="34" charset="0"/>
                <a:ea typeface="メイリオ" pitchFamily="50" charset="-128"/>
              </a:rPr>
              <a:t>OSS</a:t>
            </a:r>
            <a:r>
              <a:rPr lang="ja-JP" altLang="en-US" sz="1400" b="1" spc="100" dirty="0" smtClean="0">
                <a:solidFill>
                  <a:srgbClr val="FF2975"/>
                </a:solidFill>
                <a:latin typeface="Arial" pitchFamily="34" charset="0"/>
                <a:ea typeface="メイリオ" pitchFamily="50" charset="-128"/>
              </a:rPr>
              <a:t>コンプライアンス</a:t>
            </a:r>
            <a:r>
              <a:rPr lang="ja-JP" altLang="en-US" sz="1400" b="1" spc="100" dirty="0">
                <a:solidFill>
                  <a:srgbClr val="FF2975"/>
                </a:solidFill>
                <a:latin typeface="Arial" pitchFamily="34" charset="0"/>
                <a:ea typeface="メイリオ" pitchFamily="50" charset="-128"/>
              </a:rPr>
              <a:t>・マネージメントプロセス（</a:t>
            </a:r>
            <a:r>
              <a:rPr lang="ja-JP" altLang="en-US" sz="1400" b="1" spc="100" dirty="0" smtClean="0">
                <a:solidFill>
                  <a:srgbClr val="FF2975"/>
                </a:solidFill>
                <a:latin typeface="Arial" pitchFamily="34" charset="0"/>
                <a:ea typeface="メイリオ" pitchFamily="50" charset="-128"/>
              </a:rPr>
              <a:t>コントリビューション）</a:t>
            </a:r>
            <a:r>
              <a:rPr lang="ja-JP" altLang="en-US" sz="1400" b="1" spc="100" dirty="0">
                <a:solidFill>
                  <a:srgbClr val="FF2975"/>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 の関連規則等を示します。関連する規則等を遵守し、</a:t>
            </a:r>
            <a:r>
              <a:rPr lang="ja-JP" altLang="en-US" sz="1400" b="1" spc="100" dirty="0" smtClean="0">
                <a:solidFill>
                  <a:schemeClr val="tx1">
                    <a:lumMod val="75000"/>
                    <a:lumOff val="25000"/>
                  </a:schemeClr>
                </a:solidFill>
                <a:latin typeface="Arial" pitchFamily="34" charset="0"/>
                <a:ea typeface="メイリオ" pitchFamily="50" charset="-128"/>
              </a:rPr>
              <a:t>「</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頒布</a:t>
            </a:r>
            <a:r>
              <a:rPr lang="ja-JP" altLang="en-US" sz="1400" b="1" spc="100" dirty="0">
                <a:solidFill>
                  <a:schemeClr val="tx1">
                    <a:lumMod val="75000"/>
                    <a:lumOff val="25000"/>
                  </a:schemeClr>
                </a:solidFill>
                <a:latin typeface="Arial" pitchFamily="34" charset="0"/>
                <a:ea typeface="メイリオ" pitchFamily="50" charset="-128"/>
              </a:rPr>
              <a:t>」工程において適正に対応してください。</a:t>
            </a:r>
          </a:p>
        </p:txBody>
      </p:sp>
      <p:sp>
        <p:nvSpPr>
          <p:cNvPr id="4" name="タイトル 3"/>
          <p:cNvSpPr>
            <a:spLocks noGrp="1"/>
          </p:cNvSpPr>
          <p:nvPr>
            <p:ph type="title"/>
          </p:nvPr>
        </p:nvSpPr>
        <p:spPr>
          <a:xfrm>
            <a:off x="284027" y="219250"/>
            <a:ext cx="8984664" cy="348557"/>
          </a:xfrm>
        </p:spPr>
        <p:txBody>
          <a:bodyPr/>
          <a:lstStyle/>
          <a:p>
            <a:r>
              <a:rPr lang="en-US" altLang="ja-JP" dirty="0" smtClean="0"/>
              <a:t>4-10 OSS</a:t>
            </a:r>
            <a:r>
              <a:rPr lang="ja-JP" altLang="en-US" dirty="0" smtClean="0"/>
              <a:t>コントリビューションと</a:t>
            </a:r>
            <a:r>
              <a:rPr lang="ja-JP" altLang="en-US" dirty="0"/>
              <a:t>関連規則との</a:t>
            </a:r>
            <a:r>
              <a:rPr lang="ja-JP" altLang="en-US" dirty="0" smtClean="0"/>
              <a:t>関係</a:t>
            </a:r>
            <a:endParaRPr lang="ja-JP" altLang="en-US" dirty="0"/>
          </a:p>
        </p:txBody>
      </p:sp>
      <p:sp>
        <p:nvSpPr>
          <p:cNvPr id="42" name="テキスト ボックス 41"/>
          <p:cNvSpPr txBox="1"/>
          <p:nvPr/>
        </p:nvSpPr>
        <p:spPr>
          <a:xfrm>
            <a:off x="257440" y="1225220"/>
            <a:ext cx="1407563" cy="312634"/>
          </a:xfrm>
          <a:prstGeom prst="roundRect">
            <a:avLst/>
          </a:prstGeom>
          <a:solidFill>
            <a:srgbClr val="008EBD"/>
          </a:solidFill>
        </p:spPr>
        <p:txBody>
          <a:bodyPr wrap="none" lIns="144000" tIns="36000" rIns="144000" bIns="0" rtlCol="0">
            <a:spAutoFit/>
          </a:bodyPr>
          <a:lstStyle/>
          <a:p>
            <a:pPr>
              <a:lnSpc>
                <a:spcPct val="100000"/>
              </a:lnSpc>
            </a:pPr>
            <a:r>
              <a:rPr lang="ja-JP" altLang="en-US" sz="1600" b="1" spc="100" smtClean="0">
                <a:solidFill>
                  <a:schemeClr val="bg1"/>
                </a:solidFill>
                <a:latin typeface="Arial" pitchFamily="34" charset="0"/>
                <a:ea typeface="メイリオ" pitchFamily="50" charset="-128"/>
              </a:rPr>
              <a:t>関連規則等</a:t>
            </a:r>
            <a:endParaRPr lang="zh-TW" altLang="en-US" sz="1600" b="1" spc="100">
              <a:solidFill>
                <a:schemeClr val="bg1"/>
              </a:solidFill>
              <a:latin typeface="Arial" pitchFamily="34" charset="0"/>
              <a:ea typeface="メイリオ" pitchFamily="50" charset="-128"/>
            </a:endParaRPr>
          </a:p>
        </p:txBody>
      </p:sp>
      <p:sp>
        <p:nvSpPr>
          <p:cNvPr id="60" name="タイトル 1"/>
          <p:cNvSpPr txBox="1">
            <a:spLocks/>
          </p:cNvSpPr>
          <p:nvPr/>
        </p:nvSpPr>
        <p:spPr bwMode="gray">
          <a:xfrm>
            <a:off x="3185219" y="5673046"/>
            <a:ext cx="4444618" cy="1196251"/>
          </a:xfrm>
          <a:prstGeom prst="rect">
            <a:avLst/>
          </a:prstGeom>
        </p:spPr>
        <p:txBody>
          <a:bodyPr vert="horz" wrap="square" lIns="73685" tIns="36843" rIns="73685" bIns="36843" rtlCol="0" anchor="ctr">
            <a:spAutoFit/>
          </a:bodyPr>
          <a:lstStyle>
            <a:lvl1pPr algn="ctr" defTabSz="914400" rtl="0" eaLnBrk="1" latinLnBrk="0" hangingPunct="1">
              <a:spcBef>
                <a:spcPct val="0"/>
              </a:spcBef>
              <a:buNone/>
              <a:defRPr kumimoji="1" sz="2400" kern="1200">
                <a:solidFill>
                  <a:schemeClr val="tx1"/>
                </a:solidFill>
                <a:latin typeface="+mj-ea"/>
                <a:ea typeface="+mj-ea"/>
                <a:cs typeface="+mj-cs"/>
              </a:defRPr>
            </a:lvl1pPr>
          </a:lstStyle>
          <a:p>
            <a:pPr algn="l"/>
            <a:r>
              <a:rPr lang="ja-JP" altLang="en-US" sz="900" dirty="0">
                <a:latin typeface="+mn-ea"/>
                <a:cs typeface="メイリオ" panose="020B0604030504040204" pitchFamily="50" charset="-128"/>
              </a:rPr>
              <a:t>（</a:t>
            </a:r>
            <a:r>
              <a:rPr lang="en-US" altLang="ja-JP" sz="900" dirty="0">
                <a:latin typeface="+mn-ea"/>
                <a:cs typeface="メイリオ" panose="020B0604030504040204" pitchFamily="50" charset="-128"/>
              </a:rPr>
              <a:t>SSB</a:t>
            </a:r>
            <a:r>
              <a:rPr lang="ja-JP" altLang="en-US" sz="900" dirty="0">
                <a:latin typeface="+mn-ea"/>
                <a:cs typeface="メイリオ" panose="020B0604030504040204" pitchFamily="50" charset="-128"/>
              </a:rPr>
              <a:t>統）規則集</a:t>
            </a:r>
            <a:endParaRPr lang="en-US" altLang="ja-JP" sz="900" dirty="0">
              <a:latin typeface="+mn-ea"/>
              <a:cs typeface="メイリオ" panose="020B0604030504040204" pitchFamily="50" charset="-128"/>
            </a:endParaRPr>
          </a:p>
          <a:p>
            <a:pPr algn="l"/>
            <a:r>
              <a:rPr lang="en-US" altLang="ja-JP" sz="900" u="sng" dirty="0">
                <a:latin typeface="+mn-ea"/>
                <a:cs typeface="メイリオ" panose="020B0604030504040204" pitchFamily="50" charset="-128"/>
                <a:hlinkClick r:id="rId2"/>
              </a:rPr>
              <a:t>http://webguard.itg.hitachi.co.jp/kisoku/</a:t>
            </a:r>
            <a:endParaRPr lang="en-US" altLang="ja-JP" sz="900" u="sng" dirty="0">
              <a:latin typeface="+mn-ea"/>
              <a:cs typeface="メイリオ" panose="020B0604030504040204" pitchFamily="50" charset="-128"/>
            </a:endParaRPr>
          </a:p>
          <a:p>
            <a:pPr algn="l">
              <a:buClr>
                <a:srgbClr val="C00000"/>
              </a:buClr>
              <a:defRPr/>
            </a:pPr>
            <a:r>
              <a:rPr lang="ja-JP" altLang="en-US" sz="900" dirty="0">
                <a:latin typeface="+mn-ea"/>
              </a:rPr>
              <a:t>・</a:t>
            </a:r>
            <a:r>
              <a:rPr lang="en-US" altLang="ja-JP" sz="900" dirty="0">
                <a:latin typeface="+mn-ea"/>
              </a:rPr>
              <a:t>(SSB</a:t>
            </a:r>
            <a:r>
              <a:rPr lang="ja-JP" altLang="en-US" sz="900" dirty="0">
                <a:latin typeface="+mn-ea"/>
              </a:rPr>
              <a:t>統</a:t>
            </a:r>
            <a:r>
              <a:rPr lang="en-US" altLang="ja-JP" sz="900" dirty="0">
                <a:latin typeface="+mn-ea"/>
              </a:rPr>
              <a:t>)</a:t>
            </a:r>
            <a:r>
              <a:rPr lang="ja-JP" altLang="en-US" sz="900" dirty="0">
                <a:latin typeface="+mn-ea"/>
              </a:rPr>
              <a:t>の方はこちら</a:t>
            </a:r>
            <a:r>
              <a:rPr lang="en-US" altLang="ja-JP" sz="900" dirty="0">
                <a:latin typeface="+mn-ea"/>
              </a:rPr>
              <a:t/>
            </a:r>
            <a:br>
              <a:rPr lang="en-US" altLang="ja-JP" sz="900" dirty="0">
                <a:latin typeface="+mn-ea"/>
              </a:rPr>
            </a:br>
            <a:r>
              <a:rPr kumimoji="0" lang="en-US" altLang="ja-JP" sz="900" dirty="0">
                <a:latin typeface="+mn-ea"/>
                <a:hlinkClick r:id="rId3"/>
              </a:rPr>
              <a:t>http://www.itg.hitachi.co.jp/property/gi/pg/oss.html</a:t>
            </a:r>
            <a:r>
              <a:rPr kumimoji="0" lang="en-US" altLang="ja-JP" sz="900" dirty="0">
                <a:latin typeface="+mn-ea"/>
              </a:rPr>
              <a:t/>
            </a:r>
            <a:br>
              <a:rPr kumimoji="0" lang="en-US" altLang="ja-JP" sz="900" dirty="0">
                <a:latin typeface="+mn-ea"/>
              </a:rPr>
            </a:br>
            <a:r>
              <a:rPr kumimoji="0" lang="ja-JP" altLang="en-US" sz="900" dirty="0">
                <a:latin typeface="+mn-ea"/>
              </a:rPr>
              <a:t>・</a:t>
            </a:r>
            <a:r>
              <a:rPr kumimoji="0" lang="en-US" altLang="ja-JP" sz="900" dirty="0">
                <a:latin typeface="+mn-ea"/>
              </a:rPr>
              <a:t>(SSB</a:t>
            </a:r>
            <a:r>
              <a:rPr kumimoji="0" lang="ja-JP" altLang="en-US" sz="900" dirty="0">
                <a:latin typeface="+mn-ea"/>
              </a:rPr>
              <a:t>統</a:t>
            </a:r>
            <a:r>
              <a:rPr kumimoji="0" lang="en-US" altLang="ja-JP" sz="900" dirty="0">
                <a:latin typeface="+mn-ea"/>
              </a:rPr>
              <a:t>)</a:t>
            </a:r>
            <a:r>
              <a:rPr kumimoji="0" lang="ja-JP" altLang="en-US" sz="900" dirty="0">
                <a:latin typeface="+mn-ea"/>
              </a:rPr>
              <a:t>以外の方はこちら</a:t>
            </a:r>
            <a:r>
              <a:rPr kumimoji="0" lang="en-US" altLang="ja-JP" sz="900" dirty="0">
                <a:latin typeface="+mn-ea"/>
              </a:rPr>
              <a:t/>
            </a:r>
            <a:br>
              <a:rPr kumimoji="0" lang="en-US" altLang="ja-JP" sz="900" dirty="0">
                <a:latin typeface="+mn-ea"/>
              </a:rPr>
            </a:br>
            <a:r>
              <a:rPr kumimoji="0" lang="en-US" altLang="ja-JP" sz="900" dirty="0">
                <a:latin typeface="+mn-ea"/>
                <a:hlinkClick r:id="rId4"/>
              </a:rPr>
              <a:t>http://www.itg.hitachi.co.jp/property/gi/pg_grp/oss.html</a:t>
            </a:r>
            <a:endParaRPr kumimoji="0" lang="en-US" altLang="ja-JP" sz="900" dirty="0">
              <a:latin typeface="+mn-ea"/>
            </a:endParaRPr>
          </a:p>
          <a:p>
            <a:pPr algn="l">
              <a:buClr>
                <a:srgbClr val="C00000"/>
              </a:buClr>
              <a:defRPr/>
            </a:pPr>
            <a:r>
              <a:rPr kumimoji="0" lang="ja-JP" altLang="en-US" sz="900" dirty="0">
                <a:latin typeface="+mn-ea"/>
              </a:rPr>
              <a:t>・</a:t>
            </a:r>
            <a:r>
              <a:rPr kumimoji="0" lang="en-US" altLang="ja-JP" sz="900" dirty="0">
                <a:latin typeface="+mn-ea"/>
              </a:rPr>
              <a:t>OSS</a:t>
            </a:r>
            <a:r>
              <a:rPr kumimoji="0" lang="ja-JP" altLang="en-US" sz="900" dirty="0">
                <a:latin typeface="+mn-ea"/>
              </a:rPr>
              <a:t>ガイドライン</a:t>
            </a:r>
            <a:r>
              <a:rPr kumimoji="0" lang="en-US" altLang="ja-JP" sz="900" dirty="0">
                <a:latin typeface="+mn-ea"/>
              </a:rPr>
              <a:t>『</a:t>
            </a:r>
            <a:r>
              <a:rPr kumimoji="0" lang="ja-JP" altLang="en-US" sz="900" dirty="0">
                <a:latin typeface="+mn-ea"/>
              </a:rPr>
              <a:t>活用編</a:t>
            </a:r>
            <a:r>
              <a:rPr kumimoji="0" lang="en-US" altLang="ja-JP" sz="900" dirty="0" smtClean="0">
                <a:latin typeface="+mn-ea"/>
              </a:rPr>
              <a:t>』</a:t>
            </a:r>
            <a:r>
              <a:rPr lang="en-US" altLang="ja-JP" sz="900" dirty="0" smtClean="0">
                <a:latin typeface="+mn-ea"/>
                <a:hlinkClick r:id="rId5"/>
              </a:rPr>
              <a:t>http</a:t>
            </a:r>
            <a:r>
              <a:rPr lang="en-US" altLang="ja-JP" sz="900" dirty="0">
                <a:latin typeface="+mn-ea"/>
                <a:hlinkClick r:id="rId5"/>
              </a:rPr>
              <a:t>://www.itg.hitachi.co.jp/oss/knowledge/index.html#guideline</a:t>
            </a:r>
            <a:endParaRPr lang="en-US" altLang="ja-JP" sz="900" dirty="0">
              <a:latin typeface="+mn-ea"/>
            </a:endParaRPr>
          </a:p>
          <a:p>
            <a:pPr algn="l"/>
            <a:r>
              <a:rPr lang="en-US" altLang="ja-JP" sz="900" dirty="0" smtClean="0">
                <a:latin typeface="+mn-ea"/>
                <a:cs typeface="メイリオ" panose="020B0604030504040204" pitchFamily="50" charset="-128"/>
              </a:rPr>
              <a:t>※</a:t>
            </a:r>
            <a:r>
              <a:rPr lang="ja-JP" altLang="en-US" sz="900" dirty="0">
                <a:latin typeface="+mn-ea"/>
                <a:cs typeface="メイリオ" panose="020B0604030504040204" pitchFamily="50" charset="-128"/>
              </a:rPr>
              <a:t>上記規則等対象外の場合は、それぞれの会社・事業部の規則に従った管理となります</a:t>
            </a:r>
            <a:r>
              <a:rPr lang="ja-JP" altLang="en-US" sz="900" dirty="0" smtClean="0">
                <a:latin typeface="+mn-ea"/>
                <a:cs typeface="メイリオ" panose="020B0604030504040204" pitchFamily="50" charset="-128"/>
              </a:rPr>
              <a:t>。</a:t>
            </a:r>
            <a:endParaRPr lang="ja-JP" altLang="en-US" sz="900" dirty="0">
              <a:latin typeface="+mn-ea"/>
              <a:cs typeface="メイリオ" panose="020B0604030504040204" pitchFamily="50" charset="-128"/>
            </a:endParaRPr>
          </a:p>
        </p:txBody>
      </p:sp>
      <p:grpSp>
        <p:nvGrpSpPr>
          <p:cNvPr id="122" name="グループ化 121"/>
          <p:cNvGrpSpPr/>
          <p:nvPr/>
        </p:nvGrpSpPr>
        <p:grpSpPr>
          <a:xfrm>
            <a:off x="3331798" y="1990725"/>
            <a:ext cx="166446" cy="1638366"/>
            <a:chOff x="2867026" y="2019300"/>
            <a:chExt cx="144000" cy="1325098"/>
          </a:xfrm>
        </p:grpSpPr>
        <p:sp>
          <p:nvSpPr>
            <p:cNvPr id="123" name="正方形/長方形 122"/>
            <p:cNvSpPr/>
            <p:nvPr/>
          </p:nvSpPr>
          <p:spPr bwMode="auto">
            <a:xfrm>
              <a:off x="2905689" y="2019300"/>
              <a:ext cx="66675" cy="1224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4" name="二等辺三角形 123"/>
            <p:cNvSpPr/>
            <p:nvPr/>
          </p:nvSpPr>
          <p:spPr bwMode="auto">
            <a:xfrm flipV="1">
              <a:off x="2867026" y="3200398"/>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 name="正方形/長方形 1"/>
          <p:cNvSpPr/>
          <p:nvPr/>
        </p:nvSpPr>
        <p:spPr bwMode="auto">
          <a:xfrm>
            <a:off x="783432" y="16287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dirty="0" smtClean="0">
                <a:solidFill>
                  <a:schemeClr val="tx1"/>
                </a:solidFill>
                <a:latin typeface="Arial" panose="020B0604020202020204" pitchFamily="34" charset="0"/>
                <a:ea typeface="メイリオ" panose="020B0604030504040204" pitchFamily="50" charset="-128"/>
              </a:rPr>
              <a:t>社規</a:t>
            </a:r>
          </a:p>
        </p:txBody>
      </p:sp>
      <p:sp>
        <p:nvSpPr>
          <p:cNvPr id="61" name="正方形/長方形 60"/>
          <p:cNvSpPr/>
          <p:nvPr/>
        </p:nvSpPr>
        <p:spPr bwMode="auto">
          <a:xfrm>
            <a:off x="783432" y="25431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smtClean="0">
                <a:solidFill>
                  <a:schemeClr val="tx1"/>
                </a:solidFill>
                <a:latin typeface="Arial" panose="020B0604020202020204" pitchFamily="34" charset="0"/>
                <a:ea typeface="メイリオ" panose="020B0604030504040204" pitchFamily="50" charset="-128"/>
              </a:rPr>
              <a:t>内規</a:t>
            </a:r>
            <a:endParaRPr kumimoji="1" lang="ja-JP" altLang="en-US" sz="1600" b="1" spc="100" dirty="0" smtClean="0">
              <a:solidFill>
                <a:schemeClr val="tx1"/>
              </a:solidFill>
              <a:latin typeface="Arial" panose="020B0604020202020204" pitchFamily="34" charset="0"/>
              <a:ea typeface="メイリオ" panose="020B0604030504040204" pitchFamily="50" charset="-128"/>
            </a:endParaRPr>
          </a:p>
        </p:txBody>
      </p:sp>
      <p:grpSp>
        <p:nvGrpSpPr>
          <p:cNvPr id="7" name="グループ化 6"/>
          <p:cNvGrpSpPr/>
          <p:nvPr/>
        </p:nvGrpSpPr>
        <p:grpSpPr>
          <a:xfrm>
            <a:off x="1854992" y="1581152"/>
            <a:ext cx="4483931" cy="523557"/>
            <a:chOff x="1981199" y="1590675"/>
            <a:chExt cx="6487200" cy="514350"/>
          </a:xfrm>
        </p:grpSpPr>
        <p:sp>
          <p:nvSpPr>
            <p:cNvPr id="65" name="角丸四角形 64"/>
            <p:cNvSpPr/>
            <p:nvPr/>
          </p:nvSpPr>
          <p:spPr bwMode="auto">
            <a:xfrm>
              <a:off x="1981199" y="1590675"/>
              <a:ext cx="6487200" cy="51435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6" name="テキスト ボックス 65"/>
            <p:cNvSpPr txBox="1"/>
            <p:nvPr/>
          </p:nvSpPr>
          <p:spPr>
            <a:xfrm>
              <a:off x="1992006" y="1639218"/>
              <a:ext cx="6392900" cy="417263"/>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200" b="1" spc="100" dirty="0">
                  <a:solidFill>
                    <a:schemeClr val="tx1"/>
                  </a:solidFill>
                  <a:latin typeface="Arial" pitchFamily="34" charset="0"/>
                  <a:ea typeface="メイリオ" pitchFamily="50" charset="-128"/>
                </a:rPr>
                <a:t>特許権実施許諾及び技術情報供与取扱</a:t>
              </a:r>
              <a:r>
                <a:rPr lang="ja-JP" altLang="en-US" sz="1200" b="1" spc="100" dirty="0" smtClean="0">
                  <a:solidFill>
                    <a:schemeClr val="tx1"/>
                  </a:solidFill>
                  <a:latin typeface="Arial" pitchFamily="34" charset="0"/>
                  <a:ea typeface="メイリオ" pitchFamily="50" charset="-128"/>
                </a:rPr>
                <a:t>規則</a:t>
              </a:r>
              <a:r>
                <a:rPr lang="en-US" altLang="ja-JP" sz="1200" b="1" spc="100" dirty="0" smtClean="0">
                  <a:solidFill>
                    <a:schemeClr val="tx1"/>
                  </a:solidFill>
                  <a:latin typeface="Arial" pitchFamily="34" charset="0"/>
                  <a:ea typeface="メイリオ" pitchFamily="50" charset="-128"/>
                </a:rPr>
                <a:t/>
              </a:r>
              <a:br>
                <a:rPr lang="en-US" altLang="ja-JP" sz="1200" b="1" spc="100" dirty="0" smtClean="0">
                  <a:solidFill>
                    <a:schemeClr val="tx1"/>
                  </a:solidFill>
                  <a:latin typeface="Arial" pitchFamily="34" charset="0"/>
                  <a:ea typeface="メイリオ" pitchFamily="50" charset="-128"/>
                </a:rPr>
              </a:br>
              <a:r>
                <a:rPr lang="ja-JP" altLang="en-US" sz="1200" b="1" spc="100" dirty="0" smtClean="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社規</a:t>
              </a:r>
              <a:r>
                <a:rPr lang="en-US" altLang="ja-JP" sz="1200" b="1" spc="100" dirty="0">
                  <a:solidFill>
                    <a:schemeClr val="tx1"/>
                  </a:solidFill>
                  <a:latin typeface="Arial" pitchFamily="34" charset="0"/>
                  <a:ea typeface="メイリオ" pitchFamily="50" charset="-128"/>
                </a:rPr>
                <a:t>78-06</a:t>
              </a:r>
              <a:r>
                <a:rPr lang="ja-JP" altLang="en-US" sz="1200" b="1" spc="100" dirty="0">
                  <a:solidFill>
                    <a:schemeClr val="tx1"/>
                  </a:solidFill>
                  <a:latin typeface="Arial" pitchFamily="34" charset="0"/>
                  <a:ea typeface="メイリオ" pitchFamily="50" charset="-128"/>
                </a:rPr>
                <a:t>）</a:t>
              </a:r>
            </a:p>
          </p:txBody>
        </p:sp>
      </p:grpSp>
      <p:grpSp>
        <p:nvGrpSpPr>
          <p:cNvPr id="14" name="グループ化 13"/>
          <p:cNvGrpSpPr/>
          <p:nvPr/>
        </p:nvGrpSpPr>
        <p:grpSpPr>
          <a:xfrm>
            <a:off x="1854993" y="3615624"/>
            <a:ext cx="6850857" cy="742951"/>
            <a:chOff x="1523999" y="3333749"/>
            <a:chExt cx="6850857" cy="742951"/>
          </a:xfrm>
        </p:grpSpPr>
        <p:sp>
          <p:nvSpPr>
            <p:cNvPr id="6" name="角丸四角形 5"/>
            <p:cNvSpPr/>
            <p:nvPr/>
          </p:nvSpPr>
          <p:spPr bwMode="auto">
            <a:xfrm>
              <a:off x="1523999" y="3333749"/>
              <a:ext cx="6793200" cy="742951"/>
            </a:xfrm>
            <a:prstGeom prst="roundRect">
              <a:avLst>
                <a:gd name="adj" fmla="val 12544"/>
              </a:avLst>
            </a:prstGeom>
            <a:solidFill>
              <a:srgbClr val="FECD44"/>
            </a:solidFill>
            <a:ln w="28575">
              <a:solidFill>
                <a:srgbClr val="FF9933"/>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2" name="テキスト ボックス 111"/>
            <p:cNvSpPr txBox="1"/>
            <p:nvPr/>
          </p:nvSpPr>
          <p:spPr>
            <a:xfrm>
              <a:off x="1562100" y="3414521"/>
              <a:ext cx="6812756" cy="590931"/>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フリーウェアに関する取扱</a:t>
              </a:r>
              <a:r>
                <a:rPr lang="ja-JP" altLang="en-US" sz="1200" b="1" spc="100" dirty="0" smtClean="0">
                  <a:solidFill>
                    <a:schemeClr val="tx1"/>
                  </a:solidFill>
                  <a:latin typeface="Arial" pitchFamily="34" charset="0"/>
                  <a:ea typeface="メイリオ" pitchFamily="50" charset="-128"/>
                </a:rPr>
                <a:t>規則 </a:t>
              </a:r>
              <a:r>
                <a:rPr lang="en-US" altLang="ja-JP" sz="1200" b="1" spc="100" dirty="0" smtClean="0">
                  <a:solidFill>
                    <a:schemeClr val="tx1"/>
                  </a:solidFill>
                  <a:latin typeface="Arial" pitchFamily="34" charset="0"/>
                  <a:ea typeface="メイリオ" pitchFamily="50" charset="-128"/>
                </a:rPr>
                <a:t>(SSB</a:t>
              </a:r>
              <a:r>
                <a:rPr lang="ja-JP" altLang="en-US" sz="1200" b="1" spc="100" dirty="0">
                  <a:solidFill>
                    <a:schemeClr val="tx1"/>
                  </a:solidFill>
                  <a:latin typeface="Arial" pitchFamily="34" charset="0"/>
                  <a:ea typeface="メイリオ" pitchFamily="50" charset="-128"/>
                </a:rPr>
                <a:t>統</a:t>
              </a:r>
              <a:r>
                <a:rPr lang="ja-JP" altLang="en-US" sz="1200" b="1" spc="100" dirty="0" smtClean="0">
                  <a:solidFill>
                    <a:schemeClr val="tx1"/>
                  </a:solidFill>
                  <a:latin typeface="Arial" pitchFamily="34" charset="0"/>
                  <a:ea typeface="メイリオ" pitchFamily="50" charset="-128"/>
                </a:rPr>
                <a:t>規</a:t>
              </a:r>
              <a:r>
                <a:rPr lang="en-US" altLang="ja-JP" sz="1200" b="1" spc="100" dirty="0">
                  <a:solidFill>
                    <a:schemeClr val="tx1"/>
                  </a:solidFill>
                  <a:latin typeface="Arial" pitchFamily="34" charset="0"/>
                  <a:ea typeface="メイリオ" pitchFamily="50" charset="-128"/>
                </a:rPr>
                <a:t>0</a:t>
              </a:r>
              <a:r>
                <a:rPr lang="en-US" altLang="ja-JP" sz="1200" b="1" spc="100" dirty="0" smtClean="0">
                  <a:solidFill>
                    <a:schemeClr val="tx1"/>
                  </a:solidFill>
                  <a:latin typeface="Arial" pitchFamily="34" charset="0"/>
                  <a:ea typeface="メイリオ" pitchFamily="50" charset="-128"/>
                </a:rPr>
                <a:t>0-17 </a:t>
              </a:r>
              <a:r>
                <a:rPr lang="ja-JP" altLang="en-US" sz="1200" b="1" spc="100" dirty="0">
                  <a:solidFill>
                    <a:schemeClr val="tx1"/>
                  </a:solidFill>
                  <a:latin typeface="Arial" pitchFamily="34" charset="0"/>
                  <a:ea typeface="メイリオ" pitchFamily="50" charset="-128"/>
                </a:rPr>
                <a:t>）</a:t>
              </a:r>
            </a:p>
            <a:p>
              <a:pPr marL="171450" indent="-171450">
                <a:buFont typeface="Arial" panose="020B0604020202020204" pitchFamily="34" charset="0"/>
                <a:buChar char="•"/>
              </a:pPr>
              <a:r>
                <a:rPr lang="en-US" altLang="ja-JP" sz="1200" b="1" spc="100" dirty="0" smtClean="0">
                  <a:solidFill>
                    <a:schemeClr val="tx1"/>
                  </a:solidFill>
                  <a:latin typeface="Arial" pitchFamily="34" charset="0"/>
                  <a:ea typeface="メイリオ" pitchFamily="50" charset="-128"/>
                </a:rPr>
                <a:t>OSS</a:t>
              </a:r>
              <a:r>
                <a:rPr lang="ja-JP" altLang="en-US" sz="1200" b="1" spc="100" dirty="0" smtClean="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フリーウェアに関する取扱</a:t>
              </a:r>
              <a:r>
                <a:rPr lang="ja-JP" altLang="en-US" sz="1200" b="1" spc="100" dirty="0" smtClean="0">
                  <a:solidFill>
                    <a:schemeClr val="tx1"/>
                  </a:solidFill>
                  <a:latin typeface="Arial" pitchFamily="34" charset="0"/>
                  <a:ea typeface="メイリオ" pitchFamily="50" charset="-128"/>
                </a:rPr>
                <a:t>規準 </a:t>
              </a:r>
              <a:r>
                <a:rPr lang="en-US" altLang="ja-JP" sz="1200" b="1" spc="100" dirty="0" smtClean="0">
                  <a:solidFill>
                    <a:schemeClr val="tx1"/>
                  </a:solidFill>
                  <a:latin typeface="Arial" pitchFamily="34" charset="0"/>
                  <a:ea typeface="メイリオ" pitchFamily="50" charset="-128"/>
                </a:rPr>
                <a:t>(</a:t>
              </a:r>
              <a:r>
                <a:rPr lang="en-US" altLang="ja-JP" sz="1200" b="1" spc="100" dirty="0">
                  <a:solidFill>
                    <a:schemeClr val="tx1"/>
                  </a:solidFill>
                  <a:latin typeface="Arial" pitchFamily="34" charset="0"/>
                  <a:ea typeface="メイリオ" pitchFamily="50" charset="-128"/>
                </a:rPr>
                <a:t>SSB</a:t>
              </a:r>
              <a:r>
                <a:rPr lang="ja-JP" altLang="en-US" sz="1200" b="1" spc="100" dirty="0">
                  <a:solidFill>
                    <a:schemeClr val="tx1"/>
                  </a:solidFill>
                  <a:latin typeface="Arial" pitchFamily="34" charset="0"/>
                  <a:ea typeface="メイリオ" pitchFamily="50" charset="-128"/>
                </a:rPr>
                <a:t>統</a:t>
              </a:r>
              <a:r>
                <a:rPr lang="ja-JP" altLang="en-US" sz="1200" b="1" spc="100" dirty="0" smtClean="0">
                  <a:solidFill>
                    <a:schemeClr val="tx1"/>
                  </a:solidFill>
                  <a:latin typeface="Arial" pitchFamily="34" charset="0"/>
                  <a:ea typeface="メイリオ" pitchFamily="50" charset="-128"/>
                </a:rPr>
                <a:t>規準</a:t>
              </a:r>
              <a:r>
                <a:rPr lang="en-US" altLang="ja-JP" sz="1200" b="1" spc="100" dirty="0">
                  <a:solidFill>
                    <a:schemeClr val="tx1"/>
                  </a:solidFill>
                  <a:latin typeface="Arial" pitchFamily="34" charset="0"/>
                  <a:ea typeface="メイリオ" pitchFamily="50" charset="-128"/>
                </a:rPr>
                <a:t>0</a:t>
              </a:r>
              <a:r>
                <a:rPr lang="en-US" altLang="ja-JP" sz="1200" b="1" spc="100" dirty="0" smtClean="0">
                  <a:solidFill>
                    <a:schemeClr val="tx1"/>
                  </a:solidFill>
                  <a:latin typeface="Arial" pitchFamily="34" charset="0"/>
                  <a:ea typeface="メイリオ" pitchFamily="50" charset="-128"/>
                </a:rPr>
                <a:t>0-17A</a:t>
              </a:r>
              <a:r>
                <a:rPr lang="en-US" altLang="ja-JP" sz="1200" b="1" spc="100" dirty="0">
                  <a:solidFill>
                    <a:schemeClr val="tx1"/>
                  </a:solidFill>
                  <a:latin typeface="Arial" pitchFamily="34" charset="0"/>
                  <a:ea typeface="メイリオ" pitchFamily="50" charset="-128"/>
                </a:rPr>
                <a:t>)</a:t>
              </a:r>
            </a:p>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ガイドライン、及び</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a:t>
              </a:r>
              <a:r>
                <a:rPr lang="en-US" altLang="ja-JP" sz="1200" b="1" spc="100" dirty="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活用編</a:t>
              </a:r>
              <a:r>
                <a:rPr lang="en-US" altLang="ja-JP" sz="1200" b="1" spc="100" dirty="0">
                  <a:solidFill>
                    <a:schemeClr val="tx1"/>
                  </a:solidFill>
                  <a:latin typeface="Arial" pitchFamily="34" charset="0"/>
                  <a:ea typeface="メイリオ" pitchFamily="50" charset="-128"/>
                </a:rPr>
                <a:t>』</a:t>
              </a:r>
              <a:endParaRPr lang="zh-TW" altLang="en-US" sz="1200" b="1" spc="100" dirty="0">
                <a:solidFill>
                  <a:schemeClr val="tx1"/>
                </a:solidFill>
                <a:latin typeface="Arial" pitchFamily="34" charset="0"/>
                <a:ea typeface="メイリオ" pitchFamily="50" charset="-128"/>
              </a:endParaRPr>
            </a:p>
          </p:txBody>
        </p:sp>
      </p:grpSp>
      <p:grpSp>
        <p:nvGrpSpPr>
          <p:cNvPr id="69" name="グループ化 68"/>
          <p:cNvGrpSpPr/>
          <p:nvPr/>
        </p:nvGrpSpPr>
        <p:grpSpPr>
          <a:xfrm>
            <a:off x="1854995" y="2424644"/>
            <a:ext cx="2840759" cy="528606"/>
            <a:chOff x="1981201" y="1710057"/>
            <a:chExt cx="1646939" cy="519309"/>
          </a:xfrm>
        </p:grpSpPr>
        <p:sp>
          <p:nvSpPr>
            <p:cNvPr id="70" name="角丸四角形 69"/>
            <p:cNvSpPr/>
            <p:nvPr/>
          </p:nvSpPr>
          <p:spPr bwMode="auto">
            <a:xfrm>
              <a:off x="1981201" y="1712315"/>
              <a:ext cx="1611066" cy="51480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1" name="テキスト ボックス 70"/>
            <p:cNvSpPr txBox="1"/>
            <p:nvPr/>
          </p:nvSpPr>
          <p:spPr>
            <a:xfrm>
              <a:off x="2002733" y="1710057"/>
              <a:ext cx="1625407" cy="519309"/>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a:solidFill>
                    <a:schemeClr val="tx1"/>
                  </a:solidFill>
                  <a:latin typeface="Arial" pitchFamily="34" charset="0"/>
                  <a:ea typeface="メイリオ" pitchFamily="50" charset="-128"/>
                </a:rPr>
                <a:t>製品・サービス商品ライセンス等に</a:t>
              </a:r>
              <a:r>
                <a:rPr lang="ja-JP" altLang="en-US" sz="1050" b="1" spc="100" dirty="0" smtClean="0">
                  <a:solidFill>
                    <a:schemeClr val="tx1"/>
                  </a:solidFill>
                  <a:latin typeface="Arial" pitchFamily="34" charset="0"/>
                  <a:ea typeface="メイリオ" pitchFamily="50" charset="-128"/>
                </a:rPr>
                <a:t>係る技術</a:t>
              </a:r>
              <a:r>
                <a:rPr lang="ja-JP" altLang="en-US" sz="1050" b="1" spc="100" dirty="0">
                  <a:solidFill>
                    <a:schemeClr val="tx1"/>
                  </a:solidFill>
                  <a:latin typeface="Arial" pitchFamily="34" charset="0"/>
                  <a:ea typeface="メイリオ" pitchFamily="50" charset="-128"/>
                </a:rPr>
                <a:t>情報開示管理規則</a:t>
              </a:r>
            </a:p>
            <a:p>
              <a:r>
                <a:rPr lang="ja-JP" altLang="en-US" sz="1050" b="1" spc="100" dirty="0" smtClean="0">
                  <a:solidFill>
                    <a:schemeClr val="tx1"/>
                  </a:solidFill>
                  <a:latin typeface="Arial" pitchFamily="34" charset="0"/>
                  <a:ea typeface="メイリオ" pitchFamily="50" charset="-128"/>
                </a:rPr>
                <a:t>　（ </a:t>
              </a:r>
              <a:r>
                <a:rPr lang="en-US" altLang="ja-JP" sz="1050" b="1" spc="100" dirty="0">
                  <a:solidFill>
                    <a:schemeClr val="tx1"/>
                  </a:solidFill>
                  <a:latin typeface="Arial" pitchFamily="34" charset="0"/>
                  <a:ea typeface="メイリオ" pitchFamily="50" charset="-128"/>
                </a:rPr>
                <a:t>SSB</a:t>
              </a:r>
              <a:r>
                <a:rPr lang="ja-JP" altLang="en-US" sz="1050" b="1" spc="100" dirty="0">
                  <a:solidFill>
                    <a:schemeClr val="tx1"/>
                  </a:solidFill>
                  <a:latin typeface="Arial" pitchFamily="34" charset="0"/>
                  <a:ea typeface="メイリオ" pitchFamily="50" charset="-128"/>
                </a:rPr>
                <a:t>統特規</a:t>
              </a:r>
              <a:r>
                <a:rPr lang="en-US" altLang="ja-JP" sz="1050" b="1" spc="100" dirty="0">
                  <a:solidFill>
                    <a:schemeClr val="tx1"/>
                  </a:solidFill>
                  <a:latin typeface="Arial" pitchFamily="34" charset="0"/>
                  <a:ea typeface="メイリオ" pitchFamily="50" charset="-128"/>
                </a:rPr>
                <a:t>78-01 </a:t>
              </a:r>
              <a:r>
                <a:rPr lang="ja-JP" altLang="en-US" sz="1050" b="1" spc="100" dirty="0">
                  <a:solidFill>
                    <a:schemeClr val="tx1"/>
                  </a:solidFill>
                  <a:latin typeface="Arial" pitchFamily="34" charset="0"/>
                  <a:ea typeface="メイリオ" pitchFamily="50" charset="-128"/>
                </a:rPr>
                <a:t>）等</a:t>
              </a:r>
            </a:p>
          </p:txBody>
        </p:sp>
      </p:grpSp>
      <p:sp>
        <p:nvSpPr>
          <p:cNvPr id="147" name="テキスト ボックス 146"/>
          <p:cNvSpPr txBox="1"/>
          <p:nvPr/>
        </p:nvSpPr>
        <p:spPr>
          <a:xfrm>
            <a:off x="569119" y="2305050"/>
            <a:ext cx="1200150" cy="263149"/>
          </a:xfrm>
          <a:prstGeom prst="rect">
            <a:avLst/>
          </a:prstGeom>
          <a:noFill/>
        </p:spPr>
        <p:txBody>
          <a:bodyPr wrap="square" rtlCol="0">
            <a:spAutoFit/>
          </a:bodyPr>
          <a:lstStyle/>
          <a:p>
            <a:pPr algn="ctr"/>
            <a:r>
              <a:rPr kumimoji="1" lang="en-US" altLang="ja-JP" sz="1200" b="1" spc="100" smtClean="0">
                <a:solidFill>
                  <a:schemeClr val="tx1"/>
                </a:solidFill>
                <a:latin typeface="ＭＳ Ｐゴシック" panose="020B0600070205080204" pitchFamily="50" charset="-128"/>
                <a:ea typeface="ＭＳ Ｐゴシック" panose="020B0600070205080204" pitchFamily="50" charset="-128"/>
              </a:rPr>
              <a:t>(</a:t>
            </a:r>
            <a:r>
              <a:rPr kumimoji="1" lang="en-US" altLang="ja-JP" sz="1200" b="1" spc="100" smtClean="0">
                <a:solidFill>
                  <a:schemeClr val="tx1"/>
                </a:solidFill>
                <a:latin typeface="Arial" pitchFamily="34" charset="0"/>
                <a:ea typeface="メイリオ" pitchFamily="50" charset="-128"/>
              </a:rPr>
              <a:t>SSB</a:t>
            </a:r>
            <a:r>
              <a:rPr kumimoji="1" lang="ja-JP" altLang="en-US" sz="1200" b="1" spc="100" smtClean="0">
                <a:solidFill>
                  <a:schemeClr val="tx1"/>
                </a:solidFill>
                <a:latin typeface="Arial" pitchFamily="34" charset="0"/>
                <a:ea typeface="メイリオ" pitchFamily="50" charset="-128"/>
              </a:rPr>
              <a:t>統</a:t>
            </a:r>
            <a:r>
              <a:rPr kumimoji="1" lang="en-US" altLang="ja-JP" sz="1200" b="1" spc="100" smtClean="0">
                <a:solidFill>
                  <a:schemeClr val="tx1"/>
                </a:solidFill>
                <a:latin typeface="ＭＳ Ｐゴシック" panose="020B0600070205080204" pitchFamily="50" charset="-128"/>
                <a:ea typeface="ＭＳ Ｐゴシック" panose="020B0600070205080204" pitchFamily="50" charset="-128"/>
              </a:rPr>
              <a:t>)</a:t>
            </a:r>
            <a:endParaRPr kumimoji="1" lang="ja-JP" altLang="en-US" sz="1200" b="1" spc="100" dirty="0" smtClean="0">
              <a:solidFill>
                <a:schemeClr val="tx1"/>
              </a:solidFill>
              <a:latin typeface="ＭＳ Ｐゴシック" panose="020B0600070205080204" pitchFamily="50" charset="-128"/>
              <a:ea typeface="ＭＳ Ｐゴシック" panose="020B0600070205080204" pitchFamily="50" charset="-128"/>
            </a:endParaRPr>
          </a:p>
        </p:txBody>
      </p:sp>
      <p:sp>
        <p:nvSpPr>
          <p:cNvPr id="148" name="テキスト ボックス 147"/>
          <p:cNvSpPr txBox="1"/>
          <p:nvPr/>
        </p:nvSpPr>
        <p:spPr>
          <a:xfrm>
            <a:off x="2295524" y="5120725"/>
            <a:ext cx="6962775" cy="263149"/>
          </a:xfrm>
          <a:prstGeom prst="rect">
            <a:avLst/>
          </a:prstGeom>
          <a:noFill/>
        </p:spPr>
        <p:txBody>
          <a:bodyPr wrap="square" rtlCol="0">
            <a:spAutoFit/>
          </a:bodyPr>
          <a:lstStyle/>
          <a:p>
            <a:pPr algn="r"/>
            <a:r>
              <a:rPr lang="en-US" altLang="ja-JP" sz="1200" b="1" spc="100" dirty="0">
                <a:solidFill>
                  <a:schemeClr val="tx1"/>
                </a:solidFill>
                <a:latin typeface="Arial" panose="020B0604020202020204" pitchFamily="34" charset="0"/>
                <a:ea typeface="メイリオ" panose="020B0604030504040204" pitchFamily="50" charset="-128"/>
              </a:rPr>
              <a:t>※</a:t>
            </a:r>
            <a:r>
              <a:rPr lang="ja-JP" altLang="en-US" sz="1200" b="1" spc="100" dirty="0">
                <a:solidFill>
                  <a:schemeClr val="tx1"/>
                </a:solidFill>
                <a:latin typeface="Arial" panose="020B0604020202020204" pitchFamily="34" charset="0"/>
                <a:ea typeface="メイリオ" panose="020B0604030504040204" pitchFamily="50" charset="-128"/>
              </a:rPr>
              <a:t>上記規則等対象外の場合は、それぞれの会社・事業部の規則に従った管理となります。</a:t>
            </a:r>
          </a:p>
        </p:txBody>
      </p:sp>
      <p:sp>
        <p:nvSpPr>
          <p:cNvPr id="41" name="テキスト ボックス 40"/>
          <p:cNvSpPr txBox="1"/>
          <p:nvPr/>
        </p:nvSpPr>
        <p:spPr>
          <a:xfrm>
            <a:off x="1818084" y="4361393"/>
            <a:ext cx="6962775" cy="258532"/>
          </a:xfrm>
          <a:prstGeom prst="rect">
            <a:avLst/>
          </a:prstGeom>
          <a:noFill/>
        </p:spPr>
        <p:txBody>
          <a:bodyPr wrap="square" rtlCol="0">
            <a:spAutoFit/>
          </a:bodyPr>
          <a:lstStyle/>
          <a:p>
            <a:r>
              <a:rPr lang="en-US" altLang="ja-JP" sz="1200" b="1" spc="100" dirty="0">
                <a:solidFill>
                  <a:schemeClr val="tx1"/>
                </a:solidFill>
                <a:latin typeface="Arial" panose="020B0604020202020204" pitchFamily="34" charset="0"/>
                <a:ea typeface="メイリオ" panose="020B0604030504040204" pitchFamily="50" charset="-128"/>
              </a:rPr>
              <a:t>※</a:t>
            </a:r>
            <a:r>
              <a:rPr lang="ja-JP" altLang="en-US" sz="1200" b="1" spc="100" dirty="0">
                <a:solidFill>
                  <a:schemeClr val="tx1"/>
                </a:solidFill>
                <a:latin typeface="Arial" panose="020B0604020202020204" pitchFamily="34" charset="0"/>
                <a:ea typeface="メイリオ" panose="020B0604030504040204" pitchFamily="50" charset="-128"/>
              </a:rPr>
              <a:t>上記</a:t>
            </a:r>
            <a:r>
              <a:rPr lang="ja-JP" altLang="en-US" sz="1200" b="1" spc="100" dirty="0" smtClean="0">
                <a:solidFill>
                  <a:schemeClr val="tx1"/>
                </a:solidFill>
                <a:latin typeface="Arial" panose="020B0604020202020204" pitchFamily="34" charset="0"/>
                <a:ea typeface="メイリオ" panose="020B0604030504040204" pitchFamily="50" charset="-128"/>
              </a:rPr>
              <a:t>規則は改定手続中。コントリビューション関連手続の折込は</a:t>
            </a:r>
            <a:r>
              <a:rPr lang="en-US" altLang="ja-JP" sz="1200" b="1" spc="100" dirty="0" smtClean="0">
                <a:solidFill>
                  <a:schemeClr val="tx1"/>
                </a:solidFill>
                <a:latin typeface="Arial" panose="020B0604020202020204" pitchFamily="34" charset="0"/>
                <a:ea typeface="メイリオ" panose="020B0604030504040204" pitchFamily="50" charset="-128"/>
              </a:rPr>
              <a:t>2018</a:t>
            </a:r>
            <a:r>
              <a:rPr lang="ja-JP" altLang="en-US" sz="1200" b="1" spc="100" dirty="0" smtClean="0">
                <a:solidFill>
                  <a:schemeClr val="tx1"/>
                </a:solidFill>
                <a:latin typeface="Arial" panose="020B0604020202020204" pitchFamily="34" charset="0"/>
                <a:ea typeface="メイリオ" panose="020B0604030504040204" pitchFamily="50" charset="-128"/>
              </a:rPr>
              <a:t>年</a:t>
            </a:r>
            <a:r>
              <a:rPr lang="en-US" altLang="ja-JP" sz="1200" b="1" spc="100" dirty="0" smtClean="0">
                <a:solidFill>
                  <a:schemeClr val="tx1"/>
                </a:solidFill>
                <a:latin typeface="Arial" panose="020B0604020202020204" pitchFamily="34" charset="0"/>
                <a:ea typeface="メイリオ" panose="020B0604030504040204" pitchFamily="50" charset="-128"/>
              </a:rPr>
              <a:t>9</a:t>
            </a:r>
            <a:r>
              <a:rPr lang="ja-JP" altLang="en-US" sz="1200" b="1" spc="100" dirty="0" smtClean="0">
                <a:solidFill>
                  <a:schemeClr val="tx1"/>
                </a:solidFill>
                <a:latin typeface="Arial" panose="020B0604020202020204" pitchFamily="34" charset="0"/>
                <a:ea typeface="メイリオ" panose="020B0604030504040204" pitchFamily="50" charset="-128"/>
              </a:rPr>
              <a:t>月末予定。</a:t>
            </a:r>
            <a:endParaRPr lang="ja-JP" altLang="en-US" sz="1200" b="1" spc="100" dirty="0">
              <a:solidFill>
                <a:schemeClr val="tx1"/>
              </a:solidFill>
              <a:latin typeface="Arial" panose="020B0604020202020204" pitchFamily="34" charset="0"/>
              <a:ea typeface="メイリオ" panose="020B0604030504040204" pitchFamily="50" charset="-128"/>
            </a:endParaRPr>
          </a:p>
        </p:txBody>
      </p:sp>
      <p:sp>
        <p:nvSpPr>
          <p:cNvPr id="43" name="角丸四角形 42"/>
          <p:cNvSpPr/>
          <p:nvPr/>
        </p:nvSpPr>
        <p:spPr bwMode="auto">
          <a:xfrm>
            <a:off x="6392878" y="2278996"/>
            <a:ext cx="2308242" cy="398058"/>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4" name="テキスト ボックス 43"/>
          <p:cNvSpPr txBox="1"/>
          <p:nvPr/>
        </p:nvSpPr>
        <p:spPr>
          <a:xfrm>
            <a:off x="6424729" y="2309335"/>
            <a:ext cx="2291111" cy="38318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smtClean="0">
                <a:solidFill>
                  <a:schemeClr val="tx1"/>
                </a:solidFill>
                <a:latin typeface="Arial" pitchFamily="34" charset="0"/>
                <a:ea typeface="メイリオ" pitchFamily="50" charset="-128"/>
              </a:rPr>
              <a:t>独自性保全に関する基本規則</a:t>
            </a:r>
            <a:endParaRPr lang="zh-TW" altLang="en-US" sz="1050" b="1" spc="100" dirty="0">
              <a:solidFill>
                <a:schemeClr val="tx1"/>
              </a:solidFill>
              <a:latin typeface="Arial" pitchFamily="34" charset="0"/>
              <a:ea typeface="メイリオ" pitchFamily="50" charset="-128"/>
            </a:endParaRPr>
          </a:p>
          <a:p>
            <a:r>
              <a:rPr lang="ja-JP" altLang="en-US" sz="1050" b="1" spc="100" dirty="0" smtClean="0">
                <a:solidFill>
                  <a:schemeClr val="tx1"/>
                </a:solidFill>
                <a:latin typeface="Arial" pitchFamily="34" charset="0"/>
                <a:ea typeface="メイリオ" pitchFamily="50" charset="-128"/>
              </a:rPr>
              <a:t>　</a:t>
            </a:r>
            <a:r>
              <a:rPr lang="zh-TW" altLang="en-US" sz="1050" b="1" spc="100" dirty="0" smtClean="0">
                <a:solidFill>
                  <a:schemeClr val="tx1"/>
                </a:solidFill>
                <a:latin typeface="Arial" pitchFamily="34" charset="0"/>
                <a:ea typeface="メイリオ" pitchFamily="50" charset="-128"/>
              </a:rPr>
              <a:t>（</a:t>
            </a:r>
            <a:r>
              <a:rPr lang="en-US" altLang="zh-TW" sz="1050" b="1" spc="100" dirty="0">
                <a:solidFill>
                  <a:schemeClr val="tx1"/>
                </a:solidFill>
                <a:latin typeface="Arial" pitchFamily="34" charset="0"/>
                <a:ea typeface="メイリオ" pitchFamily="50" charset="-128"/>
              </a:rPr>
              <a:t>SSB</a:t>
            </a:r>
            <a:r>
              <a:rPr lang="zh-TW" altLang="en-US" sz="1050" b="1" spc="100" dirty="0">
                <a:solidFill>
                  <a:schemeClr val="tx1"/>
                </a:solidFill>
                <a:latin typeface="Arial" pitchFamily="34" charset="0"/>
                <a:ea typeface="メイリオ" pitchFamily="50" charset="-128"/>
              </a:rPr>
              <a:t>統</a:t>
            </a:r>
            <a:r>
              <a:rPr lang="zh-TW" altLang="en-US" sz="1050" b="1" spc="100" dirty="0" smtClean="0">
                <a:solidFill>
                  <a:schemeClr val="tx1"/>
                </a:solidFill>
                <a:latin typeface="Arial" pitchFamily="34" charset="0"/>
                <a:ea typeface="メイリオ" pitchFamily="50" charset="-128"/>
              </a:rPr>
              <a:t>規</a:t>
            </a:r>
            <a:r>
              <a:rPr lang="en-US" altLang="ja-JP" sz="1050" b="1" spc="100" dirty="0" smtClean="0">
                <a:solidFill>
                  <a:schemeClr val="tx1"/>
                </a:solidFill>
                <a:latin typeface="Arial" pitchFamily="34" charset="0"/>
                <a:ea typeface="メイリオ" pitchFamily="50" charset="-128"/>
              </a:rPr>
              <a:t>0</a:t>
            </a:r>
            <a:r>
              <a:rPr lang="en-US" altLang="ja-JP" sz="1050" b="1" spc="100" dirty="0">
                <a:solidFill>
                  <a:schemeClr val="tx1"/>
                </a:solidFill>
                <a:latin typeface="Arial" pitchFamily="34" charset="0"/>
                <a:ea typeface="メイリオ" pitchFamily="50" charset="-128"/>
              </a:rPr>
              <a:t>0</a:t>
            </a:r>
            <a:r>
              <a:rPr lang="en-US" altLang="zh-TW" sz="1050" b="1" spc="100" dirty="0" smtClean="0">
                <a:solidFill>
                  <a:schemeClr val="tx1"/>
                </a:solidFill>
                <a:latin typeface="Arial" pitchFamily="34" charset="0"/>
                <a:ea typeface="メイリオ" pitchFamily="50" charset="-128"/>
              </a:rPr>
              <a:t>-0</a:t>
            </a:r>
            <a:r>
              <a:rPr lang="en-US" altLang="ja-JP" sz="1050" b="1" spc="100" dirty="0" smtClean="0">
                <a:solidFill>
                  <a:schemeClr val="tx1"/>
                </a:solidFill>
                <a:latin typeface="Arial" pitchFamily="34" charset="0"/>
                <a:ea typeface="メイリオ" pitchFamily="50" charset="-128"/>
              </a:rPr>
              <a:t>4</a:t>
            </a:r>
            <a:r>
              <a:rPr lang="zh-TW" altLang="en-US" sz="1050" b="1" spc="100" dirty="0" smtClean="0">
                <a:solidFill>
                  <a:schemeClr val="tx1"/>
                </a:solidFill>
                <a:latin typeface="Arial" pitchFamily="34" charset="0"/>
                <a:ea typeface="メイリオ" pitchFamily="50" charset="-128"/>
              </a:rPr>
              <a:t>）</a:t>
            </a:r>
            <a:endParaRPr lang="zh-TW" altLang="en-US" sz="1050" b="1" spc="100" dirty="0">
              <a:solidFill>
                <a:schemeClr val="tx1"/>
              </a:solidFill>
              <a:latin typeface="Arial" pitchFamily="34" charset="0"/>
              <a:ea typeface="メイリオ" pitchFamily="50" charset="-128"/>
            </a:endParaRPr>
          </a:p>
        </p:txBody>
      </p:sp>
      <p:sp>
        <p:nvSpPr>
          <p:cNvPr id="45" name="角丸四角形 44"/>
          <p:cNvSpPr/>
          <p:nvPr/>
        </p:nvSpPr>
        <p:spPr bwMode="auto">
          <a:xfrm>
            <a:off x="6392879" y="2707054"/>
            <a:ext cx="2308242" cy="399612"/>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6" name="角丸四角形 45"/>
          <p:cNvSpPr/>
          <p:nvPr/>
        </p:nvSpPr>
        <p:spPr bwMode="auto">
          <a:xfrm>
            <a:off x="6406582" y="3163340"/>
            <a:ext cx="2303523" cy="404137"/>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7" name="テキスト ボックス 46"/>
          <p:cNvSpPr txBox="1"/>
          <p:nvPr/>
        </p:nvSpPr>
        <p:spPr>
          <a:xfrm>
            <a:off x="6425073" y="2741451"/>
            <a:ext cx="2221952" cy="383182"/>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050" b="1" spc="100" dirty="0" smtClean="0">
                <a:solidFill>
                  <a:schemeClr val="tx1"/>
                </a:solidFill>
                <a:latin typeface="Arial" pitchFamily="34" charset="0"/>
                <a:ea typeface="メイリオ" pitchFamily="50" charset="-128"/>
              </a:rPr>
              <a:t>Policy</a:t>
            </a:r>
            <a:r>
              <a:rPr lang="ja-JP" altLang="en-US" sz="1050" b="1" spc="100" dirty="0" smtClean="0">
                <a:solidFill>
                  <a:schemeClr val="tx1"/>
                </a:solidFill>
                <a:latin typeface="Arial" pitchFamily="34" charset="0"/>
                <a:ea typeface="メイリオ" pitchFamily="50" charset="-128"/>
              </a:rPr>
              <a:t> </a:t>
            </a:r>
            <a:r>
              <a:rPr lang="en-US" altLang="ja-JP" sz="1050" b="1" spc="100" dirty="0" smtClean="0">
                <a:solidFill>
                  <a:schemeClr val="tx1"/>
                </a:solidFill>
                <a:latin typeface="Arial" pitchFamily="34" charset="0"/>
                <a:ea typeface="メイリオ" pitchFamily="50" charset="-128"/>
              </a:rPr>
              <a:t>Guideline</a:t>
            </a:r>
            <a:r>
              <a:rPr lang="ja-JP" altLang="en-US" sz="1050" b="1" spc="100" dirty="0" smtClean="0">
                <a:solidFill>
                  <a:schemeClr val="tx1"/>
                </a:solidFill>
                <a:latin typeface="Arial" pitchFamily="34" charset="0"/>
                <a:ea typeface="メイリオ" pitchFamily="50" charset="-128"/>
              </a:rPr>
              <a:t>運用規則</a:t>
            </a:r>
            <a:endParaRPr lang="zh-TW" altLang="en-US" sz="1050" b="1" spc="100" dirty="0">
              <a:solidFill>
                <a:schemeClr val="tx1"/>
              </a:solidFill>
              <a:latin typeface="Arial" pitchFamily="34" charset="0"/>
              <a:ea typeface="メイリオ" pitchFamily="50" charset="-128"/>
            </a:endParaRPr>
          </a:p>
          <a:p>
            <a:r>
              <a:rPr lang="ja-JP" altLang="en-US" sz="1050" b="1" spc="100" dirty="0" smtClean="0">
                <a:solidFill>
                  <a:schemeClr val="tx1"/>
                </a:solidFill>
                <a:latin typeface="Arial" pitchFamily="34" charset="0"/>
                <a:ea typeface="メイリオ" pitchFamily="50" charset="-128"/>
              </a:rPr>
              <a:t>　</a:t>
            </a:r>
            <a:r>
              <a:rPr lang="zh-TW" altLang="en-US" sz="1050" b="1" spc="100" dirty="0" smtClean="0">
                <a:solidFill>
                  <a:schemeClr val="tx1"/>
                </a:solidFill>
                <a:latin typeface="Arial" pitchFamily="34" charset="0"/>
                <a:ea typeface="メイリオ" pitchFamily="50" charset="-128"/>
              </a:rPr>
              <a:t>（</a:t>
            </a:r>
            <a:r>
              <a:rPr lang="en-US" altLang="zh-TW" sz="1050" b="1" spc="100" dirty="0">
                <a:solidFill>
                  <a:schemeClr val="tx1"/>
                </a:solidFill>
                <a:latin typeface="Arial" pitchFamily="34" charset="0"/>
                <a:ea typeface="メイリオ" pitchFamily="50" charset="-128"/>
              </a:rPr>
              <a:t>SSB</a:t>
            </a:r>
            <a:r>
              <a:rPr lang="zh-TW" altLang="en-US" sz="1050" b="1" spc="100" dirty="0" smtClean="0">
                <a:solidFill>
                  <a:schemeClr val="tx1"/>
                </a:solidFill>
                <a:latin typeface="Arial" pitchFamily="34" charset="0"/>
                <a:ea typeface="メイリオ" pitchFamily="50" charset="-128"/>
              </a:rPr>
              <a:t>統</a:t>
            </a:r>
            <a:r>
              <a:rPr lang="ja-JP" altLang="en-US" sz="1050" b="1" spc="100" dirty="0" smtClean="0">
                <a:solidFill>
                  <a:schemeClr val="tx1"/>
                </a:solidFill>
                <a:latin typeface="Arial" pitchFamily="34" charset="0"/>
                <a:ea typeface="メイリオ" pitchFamily="50" charset="-128"/>
              </a:rPr>
              <a:t>特</a:t>
            </a:r>
            <a:r>
              <a:rPr lang="zh-TW" altLang="en-US" sz="1050" b="1" spc="100" dirty="0" smtClean="0">
                <a:solidFill>
                  <a:schemeClr val="tx1"/>
                </a:solidFill>
                <a:latin typeface="Arial" pitchFamily="34" charset="0"/>
                <a:ea typeface="メイリオ" pitchFamily="50" charset="-128"/>
              </a:rPr>
              <a:t>規</a:t>
            </a:r>
            <a:r>
              <a:rPr lang="en-US" altLang="ja-JP" sz="1050" b="1" spc="100" dirty="0" smtClean="0">
                <a:solidFill>
                  <a:schemeClr val="tx1"/>
                </a:solidFill>
                <a:latin typeface="Arial" pitchFamily="34" charset="0"/>
                <a:ea typeface="メイリオ" pitchFamily="50" charset="-128"/>
              </a:rPr>
              <a:t>13</a:t>
            </a:r>
            <a:r>
              <a:rPr lang="en-US" altLang="zh-TW" sz="1050" b="1" spc="100" dirty="0" smtClean="0">
                <a:solidFill>
                  <a:schemeClr val="tx1"/>
                </a:solidFill>
                <a:latin typeface="Arial" pitchFamily="34" charset="0"/>
                <a:ea typeface="メイリオ" pitchFamily="50" charset="-128"/>
              </a:rPr>
              <a:t>-</a:t>
            </a:r>
            <a:r>
              <a:rPr lang="en-US" altLang="ja-JP" sz="1050" b="1" spc="100" dirty="0" smtClean="0">
                <a:solidFill>
                  <a:schemeClr val="tx1"/>
                </a:solidFill>
                <a:latin typeface="Arial" pitchFamily="34" charset="0"/>
                <a:ea typeface="メイリオ" pitchFamily="50" charset="-128"/>
              </a:rPr>
              <a:t>31</a:t>
            </a:r>
            <a:r>
              <a:rPr lang="zh-TW" altLang="en-US" sz="1050" b="1" spc="100" dirty="0" smtClean="0">
                <a:solidFill>
                  <a:schemeClr val="tx1"/>
                </a:solidFill>
                <a:latin typeface="Arial" pitchFamily="34" charset="0"/>
                <a:ea typeface="メイリオ" pitchFamily="50" charset="-128"/>
              </a:rPr>
              <a:t>）</a:t>
            </a:r>
            <a:endParaRPr lang="zh-TW" altLang="en-US" sz="1050" b="1" spc="100" dirty="0">
              <a:solidFill>
                <a:schemeClr val="tx1"/>
              </a:solidFill>
              <a:latin typeface="Arial" pitchFamily="34" charset="0"/>
              <a:ea typeface="メイリオ" pitchFamily="50" charset="-128"/>
            </a:endParaRPr>
          </a:p>
        </p:txBody>
      </p:sp>
      <p:sp>
        <p:nvSpPr>
          <p:cNvPr id="48" name="テキスト ボックス 47"/>
          <p:cNvSpPr txBox="1"/>
          <p:nvPr/>
        </p:nvSpPr>
        <p:spPr>
          <a:xfrm>
            <a:off x="6418259" y="3165467"/>
            <a:ext cx="2347967" cy="38318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00" b="1" spc="100" dirty="0" smtClean="0">
                <a:solidFill>
                  <a:schemeClr val="tx1"/>
                </a:solidFill>
                <a:latin typeface="Arial" pitchFamily="34" charset="0"/>
                <a:ea typeface="メイリオ" pitchFamily="50" charset="-128"/>
              </a:rPr>
              <a:t>品質マネジメントシステム規則</a:t>
            </a:r>
            <a:endParaRPr lang="zh-TW" altLang="en-US" sz="1000" b="1" spc="100" dirty="0">
              <a:solidFill>
                <a:schemeClr val="tx1"/>
              </a:solidFill>
              <a:latin typeface="Arial" pitchFamily="34" charset="0"/>
              <a:ea typeface="メイリオ" pitchFamily="50" charset="-128"/>
            </a:endParaRPr>
          </a:p>
          <a:p>
            <a:r>
              <a:rPr lang="ja-JP" altLang="en-US" sz="1000" b="1" spc="100" dirty="0" smtClean="0">
                <a:solidFill>
                  <a:schemeClr val="tx1"/>
                </a:solidFill>
                <a:latin typeface="Arial" pitchFamily="34" charset="0"/>
                <a:ea typeface="メイリオ" pitchFamily="50" charset="-128"/>
              </a:rPr>
              <a:t>　</a:t>
            </a:r>
            <a:r>
              <a:rPr lang="zh-TW" altLang="en-US" sz="1000" b="1" spc="100" dirty="0" smtClean="0">
                <a:solidFill>
                  <a:schemeClr val="tx1"/>
                </a:solidFill>
                <a:latin typeface="Arial" pitchFamily="34" charset="0"/>
                <a:ea typeface="メイリオ" pitchFamily="50" charset="-128"/>
              </a:rPr>
              <a:t>（</a:t>
            </a:r>
            <a:r>
              <a:rPr lang="en-US" altLang="zh-TW" sz="1000" b="1" spc="100" dirty="0">
                <a:solidFill>
                  <a:schemeClr val="tx1"/>
                </a:solidFill>
                <a:latin typeface="Arial" pitchFamily="34" charset="0"/>
                <a:ea typeface="メイリオ" pitchFamily="50" charset="-128"/>
              </a:rPr>
              <a:t>SSB</a:t>
            </a:r>
            <a:r>
              <a:rPr lang="zh-TW" altLang="en-US" sz="1000" b="1" spc="100" dirty="0" smtClean="0">
                <a:solidFill>
                  <a:schemeClr val="tx1"/>
                </a:solidFill>
                <a:latin typeface="Arial" pitchFamily="34" charset="0"/>
                <a:ea typeface="メイリオ" pitchFamily="50" charset="-128"/>
              </a:rPr>
              <a:t>統</a:t>
            </a:r>
            <a:r>
              <a:rPr lang="ja-JP" altLang="en-US" sz="1000" b="1" spc="100" dirty="0" smtClean="0">
                <a:solidFill>
                  <a:schemeClr val="tx1"/>
                </a:solidFill>
                <a:latin typeface="Arial" pitchFamily="34" charset="0"/>
                <a:ea typeface="メイリオ" pitchFamily="50" charset="-128"/>
              </a:rPr>
              <a:t>特</a:t>
            </a:r>
            <a:r>
              <a:rPr lang="zh-TW" altLang="en-US" sz="1000" b="1" spc="100" dirty="0" smtClean="0">
                <a:solidFill>
                  <a:schemeClr val="tx1"/>
                </a:solidFill>
                <a:latin typeface="Arial" pitchFamily="34" charset="0"/>
                <a:ea typeface="メイリオ" pitchFamily="50" charset="-128"/>
              </a:rPr>
              <a:t>規</a:t>
            </a:r>
            <a:r>
              <a:rPr lang="en-US" altLang="ja-JP" sz="1000" b="1" spc="100" dirty="0" smtClean="0">
                <a:solidFill>
                  <a:schemeClr val="tx1"/>
                </a:solidFill>
                <a:latin typeface="Arial" pitchFamily="34" charset="0"/>
                <a:ea typeface="メイリオ" pitchFamily="50" charset="-128"/>
              </a:rPr>
              <a:t>76-02</a:t>
            </a:r>
            <a:r>
              <a:rPr lang="zh-TW" altLang="en-US" sz="1000" b="1" spc="100" dirty="0" smtClean="0">
                <a:solidFill>
                  <a:schemeClr val="tx1"/>
                </a:solidFill>
                <a:latin typeface="Arial" pitchFamily="34" charset="0"/>
                <a:ea typeface="メイリオ" pitchFamily="50" charset="-128"/>
              </a:rPr>
              <a:t>）</a:t>
            </a:r>
            <a:r>
              <a:rPr lang="ja-JP" altLang="en-US" sz="1000" b="1" spc="100" dirty="0" smtClean="0">
                <a:solidFill>
                  <a:schemeClr val="tx1"/>
                </a:solidFill>
                <a:latin typeface="Arial" pitchFamily="34" charset="0"/>
                <a:ea typeface="メイリオ" pitchFamily="50" charset="-128"/>
              </a:rPr>
              <a:t>及び細則</a:t>
            </a:r>
            <a:endParaRPr lang="zh-TW" altLang="en-US" sz="1000" b="1" spc="100" dirty="0">
              <a:solidFill>
                <a:schemeClr val="tx1"/>
              </a:solidFill>
              <a:latin typeface="Arial" pitchFamily="34" charset="0"/>
              <a:ea typeface="メイリオ" pitchFamily="50" charset="-128"/>
            </a:endParaRPr>
          </a:p>
        </p:txBody>
      </p:sp>
      <p:sp>
        <p:nvSpPr>
          <p:cNvPr id="49" name="テキスト ボックス 48"/>
          <p:cNvSpPr txBox="1"/>
          <p:nvPr/>
        </p:nvSpPr>
        <p:spPr>
          <a:xfrm>
            <a:off x="2220611" y="4664018"/>
            <a:ext cx="1571098" cy="306467"/>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en-US" altLang="zh-TW" sz="1200" b="1" spc="100" dirty="0">
                <a:solidFill>
                  <a:schemeClr val="bg1"/>
                </a:solidFill>
                <a:latin typeface="Arial" pitchFamily="34" charset="0"/>
                <a:ea typeface="メイリオ" pitchFamily="50" charset="-128"/>
              </a:rPr>
              <a:t>SSB</a:t>
            </a:r>
            <a:r>
              <a:rPr lang="zh-TW" altLang="en-US" sz="1200" b="1" spc="100" dirty="0">
                <a:solidFill>
                  <a:schemeClr val="bg1"/>
                </a:solidFill>
                <a:latin typeface="Arial" pitchFamily="34" charset="0"/>
                <a:ea typeface="メイリオ" pitchFamily="50" charset="-128"/>
              </a:rPr>
              <a:t>統）規則集</a:t>
            </a:r>
          </a:p>
        </p:txBody>
      </p:sp>
      <p:grpSp>
        <p:nvGrpSpPr>
          <p:cNvPr id="50" name="グループ化 49"/>
          <p:cNvGrpSpPr/>
          <p:nvPr/>
        </p:nvGrpSpPr>
        <p:grpSpPr>
          <a:xfrm>
            <a:off x="2287378" y="4704823"/>
            <a:ext cx="118940" cy="135520"/>
            <a:chOff x="7910570" y="4110030"/>
            <a:chExt cx="118940" cy="135520"/>
          </a:xfrm>
        </p:grpSpPr>
        <p:sp>
          <p:nvSpPr>
            <p:cNvPr id="51" name="正方形/長方形 50"/>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52" name="正方形/長方形 5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nvGrpSpPr>
          <p:cNvPr id="53" name="グループ化 52"/>
          <p:cNvGrpSpPr/>
          <p:nvPr/>
        </p:nvGrpSpPr>
        <p:grpSpPr>
          <a:xfrm>
            <a:off x="1058277" y="4653056"/>
            <a:ext cx="1087120" cy="304800"/>
            <a:chOff x="-2468880" y="1798320"/>
            <a:chExt cx="1087120" cy="304800"/>
          </a:xfrm>
        </p:grpSpPr>
        <p:sp>
          <p:nvSpPr>
            <p:cNvPr id="54" name="二等辺三角形 53"/>
            <p:cNvSpPr/>
            <p:nvPr/>
          </p:nvSpPr>
          <p:spPr bwMode="auto">
            <a:xfrm rot="16200000" flipV="1">
              <a:off x="-1651000" y="17983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55" name="角丸四角形 5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grpSp>
        <p:nvGrpSpPr>
          <p:cNvPr id="56" name="グループ化 55"/>
          <p:cNvGrpSpPr/>
          <p:nvPr/>
        </p:nvGrpSpPr>
        <p:grpSpPr>
          <a:xfrm>
            <a:off x="3930068" y="4638044"/>
            <a:ext cx="1677651" cy="485239"/>
            <a:chOff x="3581499" y="4567607"/>
            <a:chExt cx="1677651" cy="485239"/>
          </a:xfrm>
        </p:grpSpPr>
        <p:sp>
          <p:nvSpPr>
            <p:cNvPr id="57" name="テキスト ボックス 56"/>
            <p:cNvSpPr txBox="1"/>
            <p:nvPr/>
          </p:nvSpPr>
          <p:spPr>
            <a:xfrm>
              <a:off x="3581499" y="4567607"/>
              <a:ext cx="1677651"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en-US" altLang="ja-JP" sz="1000" b="1" spc="100" dirty="0">
                  <a:solidFill>
                    <a:schemeClr val="bg1"/>
                  </a:solidFill>
                  <a:latin typeface="Arial" pitchFamily="34" charset="0"/>
                  <a:ea typeface="メイリオ" pitchFamily="50" charset="-128"/>
                </a:rPr>
                <a:t>SSB</a:t>
              </a:r>
              <a:r>
                <a:rPr lang="ja-JP" altLang="en-US" sz="1000" b="1" spc="100" dirty="0">
                  <a:solidFill>
                    <a:schemeClr val="bg1"/>
                  </a:solidFill>
                  <a:latin typeface="Arial" pitchFamily="34" charset="0"/>
                  <a:ea typeface="メイリオ" pitchFamily="50" charset="-128"/>
                </a:rPr>
                <a:t>統</a:t>
              </a:r>
              <a:r>
                <a:rPr lang="en-US" altLang="ja-JP" sz="1000" b="1" spc="100" dirty="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の</a:t>
              </a:r>
              <a:r>
                <a:rPr lang="ja-JP" altLang="en-US" sz="1000" b="1" spc="100" dirty="0" smtClean="0">
                  <a:solidFill>
                    <a:schemeClr val="bg1"/>
                  </a:solidFill>
                  <a:latin typeface="Arial" pitchFamily="34" charset="0"/>
                  <a:ea typeface="メイリオ" pitchFamily="50" charset="-128"/>
                </a:rPr>
                <a:t>方向け　　</a:t>
              </a:r>
              <a:endParaRPr lang="zh-TW" altLang="en-US" sz="1000" b="1" spc="100" dirty="0">
                <a:solidFill>
                  <a:schemeClr val="bg1"/>
                </a:solidFill>
                <a:latin typeface="Arial" pitchFamily="34" charset="0"/>
                <a:ea typeface="メイリオ" pitchFamily="50" charset="-128"/>
              </a:endParaRPr>
            </a:p>
          </p:txBody>
        </p:sp>
        <p:grpSp>
          <p:nvGrpSpPr>
            <p:cNvPr id="58" name="グループ化 57"/>
            <p:cNvGrpSpPr/>
            <p:nvPr/>
          </p:nvGrpSpPr>
          <p:grpSpPr>
            <a:xfrm>
              <a:off x="3646675" y="4650640"/>
              <a:ext cx="118940" cy="135520"/>
              <a:chOff x="7910570" y="4110030"/>
              <a:chExt cx="118940" cy="135520"/>
            </a:xfrm>
          </p:grpSpPr>
          <p:sp>
            <p:nvSpPr>
              <p:cNvPr id="59" name="正方形/長方形 58"/>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62" name="正方形/長方形 6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63" name="グループ化 62"/>
          <p:cNvGrpSpPr/>
          <p:nvPr/>
        </p:nvGrpSpPr>
        <p:grpSpPr>
          <a:xfrm>
            <a:off x="5772388" y="4633002"/>
            <a:ext cx="1677651" cy="485239"/>
            <a:chOff x="3581499" y="4567607"/>
            <a:chExt cx="1677651" cy="485239"/>
          </a:xfrm>
        </p:grpSpPr>
        <p:sp>
          <p:nvSpPr>
            <p:cNvPr id="64" name="テキスト ボックス 63"/>
            <p:cNvSpPr txBox="1"/>
            <p:nvPr/>
          </p:nvSpPr>
          <p:spPr>
            <a:xfrm>
              <a:off x="3581499" y="4567607"/>
              <a:ext cx="1677651"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en-US" altLang="ja-JP" sz="1000" b="1" spc="100" dirty="0">
                  <a:solidFill>
                    <a:schemeClr val="bg1"/>
                  </a:solidFill>
                  <a:latin typeface="Arial" pitchFamily="34" charset="0"/>
                  <a:ea typeface="メイリオ" pitchFamily="50" charset="-128"/>
                </a:rPr>
                <a:t>SSB</a:t>
              </a:r>
              <a:r>
                <a:rPr lang="ja-JP" altLang="en-US" sz="1000" b="1" spc="100" dirty="0">
                  <a:solidFill>
                    <a:schemeClr val="bg1"/>
                  </a:solidFill>
                  <a:latin typeface="Arial" pitchFamily="34" charset="0"/>
                  <a:ea typeface="メイリオ" pitchFamily="50" charset="-128"/>
                </a:rPr>
                <a:t>統</a:t>
              </a:r>
              <a:r>
                <a:rPr lang="en-US" altLang="ja-JP" sz="1000" b="1" spc="100" dirty="0" smtClean="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以外</a:t>
              </a:r>
              <a:r>
                <a:rPr lang="ja-JP" altLang="en-US" sz="1000" b="1" spc="100" dirty="0" smtClean="0">
                  <a:solidFill>
                    <a:schemeClr val="bg1"/>
                  </a:solidFill>
                  <a:latin typeface="Arial" pitchFamily="34" charset="0"/>
                  <a:ea typeface="メイリオ" pitchFamily="50" charset="-128"/>
                </a:rPr>
                <a:t>の方向け</a:t>
              </a:r>
              <a:endParaRPr lang="zh-TW" altLang="en-US" sz="1000" b="1" spc="100" dirty="0">
                <a:solidFill>
                  <a:schemeClr val="bg1"/>
                </a:solidFill>
                <a:latin typeface="Arial" pitchFamily="34" charset="0"/>
                <a:ea typeface="メイリオ" pitchFamily="50" charset="-128"/>
              </a:endParaRPr>
            </a:p>
          </p:txBody>
        </p:sp>
        <p:grpSp>
          <p:nvGrpSpPr>
            <p:cNvPr id="67" name="グループ化 66"/>
            <p:cNvGrpSpPr/>
            <p:nvPr/>
          </p:nvGrpSpPr>
          <p:grpSpPr>
            <a:xfrm>
              <a:off x="3646675" y="4650640"/>
              <a:ext cx="118940" cy="135520"/>
              <a:chOff x="7910570" y="4110030"/>
              <a:chExt cx="118940" cy="135520"/>
            </a:xfrm>
          </p:grpSpPr>
          <p:sp>
            <p:nvSpPr>
              <p:cNvPr id="68" name="正方形/長方形 67"/>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72" name="正方形/長方形 7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73" name="グループ化 72"/>
          <p:cNvGrpSpPr/>
          <p:nvPr/>
        </p:nvGrpSpPr>
        <p:grpSpPr>
          <a:xfrm>
            <a:off x="7629837" y="4634152"/>
            <a:ext cx="1564906" cy="485239"/>
            <a:chOff x="3581499" y="4567607"/>
            <a:chExt cx="1564906" cy="485239"/>
          </a:xfrm>
        </p:grpSpPr>
        <p:sp>
          <p:nvSpPr>
            <p:cNvPr id="74" name="テキスト ボックス 73"/>
            <p:cNvSpPr txBox="1"/>
            <p:nvPr/>
          </p:nvSpPr>
          <p:spPr>
            <a:xfrm>
              <a:off x="3581499" y="4567607"/>
              <a:ext cx="1564906"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smtClean="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ja-JP" altLang="en-US" sz="1200" b="1" spc="100" dirty="0" smtClean="0">
                  <a:solidFill>
                    <a:schemeClr val="bg1"/>
                  </a:solidFill>
                  <a:latin typeface="Arial" pitchFamily="34" charset="0"/>
                  <a:ea typeface="メイリオ" pitchFamily="50" charset="-128"/>
                </a:rPr>
                <a:t> </a:t>
              </a:r>
              <a:r>
                <a:rPr lang="en-US" altLang="ja-JP" sz="1050" b="1" spc="100" dirty="0" smtClean="0">
                  <a:solidFill>
                    <a:schemeClr val="bg1"/>
                  </a:solidFill>
                  <a:latin typeface="Arial" pitchFamily="34" charset="0"/>
                  <a:ea typeface="メイリオ" pitchFamily="50" charset="-128"/>
                </a:rPr>
                <a:t>OSS</a:t>
              </a:r>
              <a:r>
                <a:rPr lang="ja-JP" altLang="en-US" sz="1050" b="1" spc="100" dirty="0" smtClean="0">
                  <a:solidFill>
                    <a:schemeClr val="bg1"/>
                  </a:solidFill>
                  <a:latin typeface="Arial" pitchFamily="34" charset="0"/>
                  <a:ea typeface="メイリオ" pitchFamily="50" charset="-128"/>
                </a:rPr>
                <a:t>ガイドライン</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50" b="1" spc="100" dirty="0" smtClean="0">
                  <a:solidFill>
                    <a:schemeClr val="bg1"/>
                  </a:solidFill>
                  <a:latin typeface="Arial" pitchFamily="34" charset="0"/>
                  <a:ea typeface="メイリオ" pitchFamily="50" charset="-128"/>
                </a:rPr>
                <a:t> </a:t>
              </a:r>
              <a:r>
                <a:rPr lang="ja-JP" altLang="en-US" sz="1000" b="1" spc="100" dirty="0" smtClean="0">
                  <a:solidFill>
                    <a:schemeClr val="bg1"/>
                  </a:solidFill>
                  <a:latin typeface="Arial" pitchFamily="34" charset="0"/>
                  <a:ea typeface="メイリオ" pitchFamily="50" charset="-128"/>
                </a:rPr>
                <a:t>　</a:t>
              </a:r>
              <a:r>
                <a:rPr lang="en-US" altLang="ja-JP" sz="1000" b="1" spc="100" dirty="0" smtClean="0">
                  <a:solidFill>
                    <a:schemeClr val="bg1"/>
                  </a:solidFill>
                  <a:latin typeface="Arial" pitchFamily="34" charset="0"/>
                  <a:ea typeface="メイリオ" pitchFamily="50" charset="-128"/>
                </a:rPr>
                <a:t>『</a:t>
              </a:r>
              <a:r>
                <a:rPr lang="ja-JP" altLang="en-US" sz="1000" b="1" spc="100" dirty="0" smtClean="0">
                  <a:solidFill>
                    <a:schemeClr val="bg1"/>
                  </a:solidFill>
                  <a:latin typeface="Arial" pitchFamily="34" charset="0"/>
                  <a:ea typeface="メイリオ" pitchFamily="50" charset="-128"/>
                </a:rPr>
                <a:t>活用編</a:t>
              </a:r>
              <a:r>
                <a:rPr lang="en-US" altLang="ja-JP" sz="1000" b="1" spc="100" dirty="0" smtClean="0">
                  <a:solidFill>
                    <a:schemeClr val="bg1"/>
                  </a:solidFill>
                  <a:latin typeface="Arial" pitchFamily="34" charset="0"/>
                  <a:ea typeface="メイリオ" pitchFamily="50" charset="-128"/>
                </a:rPr>
                <a:t>』</a:t>
              </a:r>
              <a:endParaRPr lang="zh-TW" altLang="en-US" sz="1000" b="1" spc="100" dirty="0">
                <a:solidFill>
                  <a:schemeClr val="bg1"/>
                </a:solidFill>
                <a:latin typeface="Arial" pitchFamily="34" charset="0"/>
                <a:ea typeface="メイリオ" pitchFamily="50" charset="-128"/>
              </a:endParaRPr>
            </a:p>
          </p:txBody>
        </p:sp>
        <p:grpSp>
          <p:nvGrpSpPr>
            <p:cNvPr id="75" name="グループ化 74"/>
            <p:cNvGrpSpPr/>
            <p:nvPr/>
          </p:nvGrpSpPr>
          <p:grpSpPr>
            <a:xfrm>
              <a:off x="3646675" y="4650640"/>
              <a:ext cx="118940" cy="135520"/>
              <a:chOff x="7910570" y="4110030"/>
              <a:chExt cx="118940" cy="135520"/>
            </a:xfrm>
          </p:grpSpPr>
          <p:sp>
            <p:nvSpPr>
              <p:cNvPr id="76" name="正方形/長方形 75"/>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77" name="正方形/長方形 76"/>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spTree>
    <p:extLst>
      <p:ext uri="{BB962C8B-B14F-4D97-AF65-F5344CB8AC3E}">
        <p14:creationId xmlns:p14="http://schemas.microsoft.com/office/powerpoint/2010/main" val="17121310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5"/>
            <a:ext cx="8579439" cy="3637550"/>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
        <p:nvSpPr>
          <p:cNvPr id="6" name="正方形/長方形 5"/>
          <p:cNvSpPr/>
          <p:nvPr/>
        </p:nvSpPr>
        <p:spPr bwMode="auto">
          <a:xfrm>
            <a:off x="325925" y="4551527"/>
            <a:ext cx="8845235" cy="607327"/>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グループ化 81"/>
          <p:cNvGrpSpPr/>
          <p:nvPr/>
        </p:nvGrpSpPr>
        <p:grpSpPr>
          <a:xfrm>
            <a:off x="142445" y="1096556"/>
            <a:ext cx="5300987" cy="3747540"/>
            <a:chOff x="5018925" y="1183822"/>
            <a:chExt cx="3928257" cy="2053132"/>
          </a:xfrm>
          <a:solidFill>
            <a:srgbClr val="FEE99C"/>
          </a:solidFill>
        </p:grpSpPr>
        <p:sp>
          <p:nvSpPr>
            <p:cNvPr id="71" name="円/楕円 70"/>
            <p:cNvSpPr/>
            <p:nvPr/>
          </p:nvSpPr>
          <p:spPr bwMode="auto">
            <a:xfrm>
              <a:off x="6678385" y="1183822"/>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2" name="円/楕円 71"/>
            <p:cNvSpPr/>
            <p:nvPr/>
          </p:nvSpPr>
          <p:spPr bwMode="auto">
            <a:xfrm rot="20000738">
              <a:off x="6398077" y="1221921"/>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3" name="円/楕円 72"/>
            <p:cNvSpPr/>
            <p:nvPr/>
          </p:nvSpPr>
          <p:spPr bwMode="auto">
            <a:xfrm rot="17454421">
              <a:off x="5844215" y="1055523"/>
              <a:ext cx="601295" cy="1582068"/>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4" name="円/楕円 73"/>
            <p:cNvSpPr/>
            <p:nvPr/>
          </p:nvSpPr>
          <p:spPr bwMode="auto">
            <a:xfrm rot="16200000">
              <a:off x="5664110" y="1264926"/>
              <a:ext cx="601295" cy="1891665"/>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5" name="円/楕円 74"/>
            <p:cNvSpPr/>
            <p:nvPr/>
          </p:nvSpPr>
          <p:spPr bwMode="auto">
            <a:xfrm rot="14249299">
              <a:off x="5753593" y="1471998"/>
              <a:ext cx="943958" cy="1891665"/>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6" name="円/楕円 75"/>
            <p:cNvSpPr/>
            <p:nvPr/>
          </p:nvSpPr>
          <p:spPr bwMode="auto">
            <a:xfrm rot="12457296">
              <a:off x="6171248" y="2010765"/>
              <a:ext cx="764047" cy="122618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7" name="円/楕円 76"/>
            <p:cNvSpPr/>
            <p:nvPr/>
          </p:nvSpPr>
          <p:spPr bwMode="auto">
            <a:xfrm rot="7612261">
              <a:off x="6821670" y="2081523"/>
              <a:ext cx="764047" cy="122618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8" name="円/楕円 77"/>
            <p:cNvSpPr/>
            <p:nvPr/>
          </p:nvSpPr>
          <p:spPr bwMode="auto">
            <a:xfrm rot="6368426">
              <a:off x="7521897" y="1697230"/>
              <a:ext cx="599700"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9" name="円/楕円 78"/>
            <p:cNvSpPr/>
            <p:nvPr/>
          </p:nvSpPr>
          <p:spPr bwMode="auto">
            <a:xfrm rot="5400000">
              <a:off x="7772269" y="1384265"/>
              <a:ext cx="599700"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0" name="円/楕円 79"/>
            <p:cNvSpPr/>
            <p:nvPr/>
          </p:nvSpPr>
          <p:spPr bwMode="auto">
            <a:xfrm rot="3948833">
              <a:off x="7354485" y="1047653"/>
              <a:ext cx="794745"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1" name="円/楕円 80"/>
            <p:cNvSpPr/>
            <p:nvPr/>
          </p:nvSpPr>
          <p:spPr bwMode="auto">
            <a:xfrm rot="2962678">
              <a:off x="6844392" y="1260021"/>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58" name="フローチャート : 書類 57"/>
          <p:cNvSpPr/>
          <p:nvPr/>
        </p:nvSpPr>
        <p:spPr bwMode="auto">
          <a:xfrm>
            <a:off x="1701423" y="2193866"/>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0" name="フローチャート : 書類 59"/>
          <p:cNvSpPr/>
          <p:nvPr/>
        </p:nvSpPr>
        <p:spPr bwMode="auto">
          <a:xfrm>
            <a:off x="2760059" y="2705495"/>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1" name="フローチャート : 書類 60"/>
          <p:cNvSpPr/>
          <p:nvPr/>
        </p:nvSpPr>
        <p:spPr bwMode="auto">
          <a:xfrm>
            <a:off x="2708352" y="2310888"/>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2" name="フローチャート : 書類 61"/>
          <p:cNvSpPr/>
          <p:nvPr/>
        </p:nvSpPr>
        <p:spPr bwMode="auto">
          <a:xfrm>
            <a:off x="1913695" y="2569423"/>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2" name="タイトル 1"/>
          <p:cNvSpPr>
            <a:spLocks noGrp="1"/>
          </p:cNvSpPr>
          <p:nvPr>
            <p:ph type="title"/>
          </p:nvPr>
        </p:nvSpPr>
        <p:spPr>
          <a:xfrm>
            <a:off x="346370" y="242455"/>
            <a:ext cx="7786257" cy="348557"/>
          </a:xfrm>
        </p:spPr>
        <p:txBody>
          <a:bodyPr/>
          <a:lstStyle/>
          <a:p>
            <a:r>
              <a:rPr lang="en-US" altLang="ja-JP" dirty="0" smtClean="0"/>
              <a:t>1-2 </a:t>
            </a:r>
            <a:r>
              <a:rPr lang="ja-JP" altLang="en-US" dirty="0" smtClean="0"/>
              <a:t>身近に存在する</a:t>
            </a:r>
            <a:r>
              <a:rPr lang="en-US" altLang="ja-JP" dirty="0" smtClean="0"/>
              <a:t>OSS</a:t>
            </a:r>
            <a:endParaRPr kumimoji="1" lang="ja-JP" altLang="en-US" dirty="0"/>
          </a:p>
        </p:txBody>
      </p:sp>
      <p:grpSp>
        <p:nvGrpSpPr>
          <p:cNvPr id="35" name="グループ化 34"/>
          <p:cNvGrpSpPr/>
          <p:nvPr/>
        </p:nvGrpSpPr>
        <p:grpSpPr>
          <a:xfrm>
            <a:off x="512063" y="1216717"/>
            <a:ext cx="1431432" cy="939451"/>
            <a:chOff x="4233833" y="1638190"/>
            <a:chExt cx="1686536" cy="1106877"/>
          </a:xfrm>
          <a:effectLst>
            <a:outerShdw blurRad="127000" dist="101600" dir="5400000" algn="t" rotWithShape="0">
              <a:prstClr val="black">
                <a:alpha val="40000"/>
              </a:prstClr>
            </a:outerShdw>
          </a:effectLst>
        </p:grpSpPr>
        <p:pic>
          <p:nvPicPr>
            <p:cNvPr id="33" name="図 32" descr="b4-022.wmf"/>
            <p:cNvPicPr>
              <a:picLocks noChangeAspect="1"/>
            </p:cNvPicPr>
            <p:nvPr/>
          </p:nvPicPr>
          <p:blipFill>
            <a:blip r:embed="rId2"/>
            <a:stretch>
              <a:fillRect/>
            </a:stretch>
          </p:blipFill>
          <p:spPr>
            <a:xfrm>
              <a:off x="4233833" y="1638190"/>
              <a:ext cx="978101" cy="1065562"/>
            </a:xfrm>
            <a:prstGeom prst="rect">
              <a:avLst/>
            </a:prstGeom>
          </p:spPr>
        </p:pic>
        <p:pic>
          <p:nvPicPr>
            <p:cNvPr id="34" name="図 33" descr="b4-089.wmf"/>
            <p:cNvPicPr>
              <a:picLocks noChangeAspect="1"/>
            </p:cNvPicPr>
            <p:nvPr/>
          </p:nvPicPr>
          <p:blipFill>
            <a:blip r:embed="rId3"/>
            <a:stretch>
              <a:fillRect/>
            </a:stretch>
          </p:blipFill>
          <p:spPr>
            <a:xfrm rot="5400000" flipH="1">
              <a:off x="5048698" y="1873396"/>
              <a:ext cx="1066821" cy="676521"/>
            </a:xfrm>
            <a:prstGeom prst="rect">
              <a:avLst/>
            </a:prstGeom>
          </p:spPr>
        </p:pic>
      </p:grpSp>
      <p:sp>
        <p:nvSpPr>
          <p:cNvPr id="38" name="Text Box 31"/>
          <p:cNvSpPr txBox="1">
            <a:spLocks noChangeArrowheads="1"/>
          </p:cNvSpPr>
          <p:nvPr/>
        </p:nvSpPr>
        <p:spPr bwMode="gray">
          <a:xfrm>
            <a:off x="483988" y="2182822"/>
            <a:ext cx="1192087" cy="400110"/>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smtClean="0">
                <a:solidFill>
                  <a:schemeClr val="tx1"/>
                </a:solidFill>
                <a:latin typeface="Arial" pitchFamily="34" charset="0"/>
                <a:ea typeface="メイリオ" pitchFamily="50" charset="-128"/>
              </a:rPr>
              <a:t>携帯電話・</a:t>
            </a:r>
            <a:r>
              <a:rPr lang="en-US" altLang="ja-JP" sz="1000" b="1" spc="100" dirty="0" smtClean="0">
                <a:solidFill>
                  <a:schemeClr val="tx1"/>
                </a:solidFill>
                <a:latin typeface="Arial" pitchFamily="34" charset="0"/>
                <a:ea typeface="メイリオ" pitchFamily="50" charset="-128"/>
              </a:rPr>
              <a:t/>
            </a:r>
            <a:br>
              <a:rPr lang="en-US" altLang="ja-JP" sz="1000" b="1" spc="100" dirty="0" smtClean="0">
                <a:solidFill>
                  <a:schemeClr val="tx1"/>
                </a:solidFill>
                <a:latin typeface="Arial" pitchFamily="34" charset="0"/>
                <a:ea typeface="メイリオ" pitchFamily="50" charset="-128"/>
              </a:rPr>
            </a:br>
            <a:r>
              <a:rPr lang="ja-JP" altLang="en-US" sz="1000" b="1" spc="100" dirty="0" smtClean="0">
                <a:solidFill>
                  <a:schemeClr val="tx1"/>
                </a:solidFill>
                <a:latin typeface="Arial" pitchFamily="34" charset="0"/>
                <a:ea typeface="メイリオ" pitchFamily="50" charset="-128"/>
              </a:rPr>
              <a:t>スマートフォン</a:t>
            </a:r>
            <a:endParaRPr lang="en-US" altLang="ja-JP" sz="1000" b="1" spc="100" dirty="0" smtClean="0">
              <a:solidFill>
                <a:schemeClr val="tx1"/>
              </a:solidFill>
              <a:latin typeface="Arial" pitchFamily="34" charset="0"/>
              <a:ea typeface="メイリオ" pitchFamily="50" charset="-128"/>
            </a:endParaRPr>
          </a:p>
        </p:txBody>
      </p:sp>
      <p:pic>
        <p:nvPicPr>
          <p:cNvPr id="39" name="図 38" descr="b4-024.wmf"/>
          <p:cNvPicPr>
            <a:picLocks noChangeAspect="1"/>
          </p:cNvPicPr>
          <p:nvPr/>
        </p:nvPicPr>
        <p:blipFill>
          <a:blip r:embed="rId4"/>
          <a:stretch>
            <a:fillRect/>
          </a:stretch>
        </p:blipFill>
        <p:spPr>
          <a:xfrm rot="20783888">
            <a:off x="3275530" y="1289965"/>
            <a:ext cx="1067195" cy="626610"/>
          </a:xfrm>
          <a:prstGeom prst="rect">
            <a:avLst/>
          </a:prstGeom>
          <a:effectLst>
            <a:outerShdw blurRad="127000" dist="101600" dir="5400000" algn="t" rotWithShape="0">
              <a:prstClr val="black">
                <a:alpha val="40000"/>
              </a:prstClr>
            </a:outerShdw>
          </a:effectLst>
        </p:spPr>
      </p:pic>
      <p:sp>
        <p:nvSpPr>
          <p:cNvPr id="40" name="Text Box 31"/>
          <p:cNvSpPr txBox="1">
            <a:spLocks noChangeArrowheads="1"/>
          </p:cNvSpPr>
          <p:nvPr/>
        </p:nvSpPr>
        <p:spPr bwMode="gray">
          <a:xfrm>
            <a:off x="3527081" y="2013860"/>
            <a:ext cx="1381675"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smtClean="0">
                <a:solidFill>
                  <a:schemeClr val="tx1"/>
                </a:solidFill>
                <a:latin typeface="Arial" pitchFamily="34" charset="0"/>
                <a:ea typeface="メイリオ" pitchFamily="50" charset="-128"/>
              </a:rPr>
              <a:t>携帯情報端末</a:t>
            </a:r>
            <a:endParaRPr lang="en-US" altLang="ja-JP" sz="1000" b="1" spc="100" dirty="0" smtClean="0">
              <a:solidFill>
                <a:schemeClr val="tx1"/>
              </a:solidFill>
              <a:latin typeface="Arial" pitchFamily="34" charset="0"/>
              <a:ea typeface="メイリオ" pitchFamily="50" charset="-128"/>
            </a:endParaRPr>
          </a:p>
        </p:txBody>
      </p:sp>
      <p:pic>
        <p:nvPicPr>
          <p:cNvPr id="41" name="図 40" descr="b4-025.wmf"/>
          <p:cNvPicPr>
            <a:picLocks noChangeAspect="1"/>
          </p:cNvPicPr>
          <p:nvPr/>
        </p:nvPicPr>
        <p:blipFill>
          <a:blip r:embed="rId5"/>
          <a:stretch>
            <a:fillRect/>
          </a:stretch>
        </p:blipFill>
        <p:spPr>
          <a:xfrm>
            <a:off x="3957403" y="2371786"/>
            <a:ext cx="633771" cy="541984"/>
          </a:xfrm>
          <a:prstGeom prst="rect">
            <a:avLst/>
          </a:prstGeom>
          <a:effectLst>
            <a:outerShdw blurRad="127000" dist="101600" dir="5400000" algn="t" rotWithShape="0">
              <a:prstClr val="black">
                <a:alpha val="40000"/>
              </a:prstClr>
            </a:outerShdw>
          </a:effectLst>
        </p:spPr>
      </p:pic>
      <p:sp>
        <p:nvSpPr>
          <p:cNvPr id="42" name="Text Box 31"/>
          <p:cNvSpPr txBox="1">
            <a:spLocks noChangeArrowheads="1"/>
          </p:cNvSpPr>
          <p:nvPr/>
        </p:nvSpPr>
        <p:spPr bwMode="gray">
          <a:xfrm>
            <a:off x="3853682" y="2935077"/>
            <a:ext cx="1018121" cy="400110"/>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smtClean="0">
                <a:solidFill>
                  <a:schemeClr val="tx1"/>
                </a:solidFill>
                <a:latin typeface="Arial" pitchFamily="34" charset="0"/>
                <a:ea typeface="メイリオ" pitchFamily="50" charset="-128"/>
              </a:rPr>
              <a:t>カーナビゲーション</a:t>
            </a:r>
            <a:endParaRPr lang="en-US" altLang="ja-JP" sz="1000" b="1" spc="100" dirty="0" smtClean="0">
              <a:solidFill>
                <a:schemeClr val="tx1"/>
              </a:solidFill>
              <a:latin typeface="Arial" pitchFamily="34" charset="0"/>
              <a:ea typeface="メイリオ" pitchFamily="50" charset="-128"/>
            </a:endParaRPr>
          </a:p>
        </p:txBody>
      </p:sp>
      <p:pic>
        <p:nvPicPr>
          <p:cNvPr id="43" name="図 42" descr="b4-043.wmf"/>
          <p:cNvPicPr>
            <a:picLocks noChangeAspect="1"/>
          </p:cNvPicPr>
          <p:nvPr/>
        </p:nvPicPr>
        <p:blipFill>
          <a:blip r:embed="rId6">
            <a:clrChange>
              <a:clrFrom>
                <a:srgbClr val="FFFFFF"/>
              </a:clrFrom>
              <a:clrTo>
                <a:srgbClr val="FFFFFF">
                  <a:alpha val="0"/>
                </a:srgbClr>
              </a:clrTo>
            </a:clrChange>
          </a:blip>
          <a:stretch>
            <a:fillRect/>
          </a:stretch>
        </p:blipFill>
        <p:spPr>
          <a:xfrm flipH="1">
            <a:off x="3010924" y="3317478"/>
            <a:ext cx="491629" cy="770414"/>
          </a:xfrm>
          <a:prstGeom prst="rect">
            <a:avLst/>
          </a:prstGeom>
          <a:effectLst>
            <a:outerShdw blurRad="127000" dist="101600" dir="5400000" algn="t" rotWithShape="0">
              <a:prstClr val="black">
                <a:alpha val="40000"/>
              </a:prstClr>
            </a:outerShdw>
          </a:effectLst>
        </p:spPr>
      </p:pic>
      <p:sp>
        <p:nvSpPr>
          <p:cNvPr id="44" name="Text Box 31"/>
          <p:cNvSpPr txBox="1">
            <a:spLocks noChangeArrowheads="1"/>
          </p:cNvSpPr>
          <p:nvPr/>
        </p:nvSpPr>
        <p:spPr bwMode="gray">
          <a:xfrm>
            <a:off x="2757830" y="4123564"/>
            <a:ext cx="1236269"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smtClean="0">
                <a:solidFill>
                  <a:schemeClr val="tx1"/>
                </a:solidFill>
                <a:latin typeface="Arial" pitchFamily="34" charset="0"/>
                <a:ea typeface="メイリオ" pitchFamily="50" charset="-128"/>
              </a:rPr>
              <a:t>スマートテレビ</a:t>
            </a:r>
            <a:endParaRPr lang="en-US" altLang="ja-JP" sz="1000" b="1" spc="100" dirty="0" smtClean="0">
              <a:solidFill>
                <a:schemeClr val="tx1"/>
              </a:solidFill>
              <a:latin typeface="Arial" pitchFamily="34" charset="0"/>
              <a:ea typeface="メイリオ" pitchFamily="50" charset="-128"/>
            </a:endParaRPr>
          </a:p>
        </p:txBody>
      </p:sp>
      <p:pic>
        <p:nvPicPr>
          <p:cNvPr id="45" name="図 44" descr="b4-b009.wmf"/>
          <p:cNvPicPr>
            <a:picLocks noChangeAspect="1"/>
          </p:cNvPicPr>
          <p:nvPr/>
        </p:nvPicPr>
        <p:blipFill>
          <a:blip r:embed="rId7"/>
          <a:stretch>
            <a:fillRect/>
          </a:stretch>
        </p:blipFill>
        <p:spPr>
          <a:xfrm>
            <a:off x="286608" y="2940346"/>
            <a:ext cx="1182744" cy="339213"/>
          </a:xfrm>
          <a:prstGeom prst="rect">
            <a:avLst/>
          </a:prstGeom>
          <a:effectLst>
            <a:outerShdw blurRad="127000" dist="101600" dir="5400000" algn="t" rotWithShape="0">
              <a:prstClr val="black">
                <a:alpha val="40000"/>
              </a:prstClr>
            </a:outerShdw>
          </a:effectLst>
        </p:spPr>
      </p:pic>
      <p:sp>
        <p:nvSpPr>
          <p:cNvPr id="46" name="Text Box 31"/>
          <p:cNvSpPr txBox="1">
            <a:spLocks noChangeArrowheads="1"/>
          </p:cNvSpPr>
          <p:nvPr/>
        </p:nvSpPr>
        <p:spPr bwMode="gray">
          <a:xfrm>
            <a:off x="170145" y="3294098"/>
            <a:ext cx="1779609"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en-US" altLang="ja-JP" sz="1000" b="1" spc="100" dirty="0" smtClean="0">
                <a:solidFill>
                  <a:schemeClr val="tx1"/>
                </a:solidFill>
                <a:latin typeface="Arial" pitchFamily="34" charset="0"/>
                <a:ea typeface="メイリオ" pitchFamily="50" charset="-128"/>
              </a:rPr>
              <a:t>HDD</a:t>
            </a:r>
            <a:r>
              <a:rPr lang="ja-JP" altLang="en-US" sz="1000" b="1" spc="100" dirty="0" smtClean="0">
                <a:solidFill>
                  <a:schemeClr val="tx1"/>
                </a:solidFill>
                <a:latin typeface="Arial" pitchFamily="34" charset="0"/>
                <a:ea typeface="メイリオ" pitchFamily="50" charset="-128"/>
              </a:rPr>
              <a:t>・</a:t>
            </a:r>
            <a:r>
              <a:rPr lang="en-US" altLang="ja-JP" sz="1000" b="1" spc="100" dirty="0" smtClean="0">
                <a:solidFill>
                  <a:schemeClr val="tx1"/>
                </a:solidFill>
                <a:latin typeface="Arial" pitchFamily="34" charset="0"/>
                <a:ea typeface="メイリオ" pitchFamily="50" charset="-128"/>
              </a:rPr>
              <a:t>DVD</a:t>
            </a:r>
            <a:r>
              <a:rPr lang="ja-JP" altLang="en-US" sz="1000" b="1" spc="100" dirty="0" smtClean="0">
                <a:solidFill>
                  <a:schemeClr val="tx1"/>
                </a:solidFill>
                <a:latin typeface="Arial" pitchFamily="34" charset="0"/>
                <a:ea typeface="メイリオ" pitchFamily="50" charset="-128"/>
              </a:rPr>
              <a:t>レコーダ</a:t>
            </a:r>
            <a:endParaRPr lang="en-US" altLang="ja-JP" sz="1000" b="1" spc="100" dirty="0" smtClean="0">
              <a:solidFill>
                <a:schemeClr val="tx1"/>
              </a:solidFill>
              <a:latin typeface="Arial" pitchFamily="34" charset="0"/>
              <a:ea typeface="メイリオ" pitchFamily="50" charset="-128"/>
            </a:endParaRPr>
          </a:p>
        </p:txBody>
      </p:sp>
      <p:grpSp>
        <p:nvGrpSpPr>
          <p:cNvPr id="56" name="グループ化 55"/>
          <p:cNvGrpSpPr/>
          <p:nvPr/>
        </p:nvGrpSpPr>
        <p:grpSpPr>
          <a:xfrm>
            <a:off x="2003951" y="2441516"/>
            <a:ext cx="1332000" cy="635320"/>
            <a:chOff x="6262756" y="1926173"/>
            <a:chExt cx="1332000" cy="635320"/>
          </a:xfrm>
        </p:grpSpPr>
        <p:sp>
          <p:nvSpPr>
            <p:cNvPr id="37" name="フローチャート : 書類 36"/>
            <p:cNvSpPr/>
            <p:nvPr/>
          </p:nvSpPr>
          <p:spPr bwMode="auto">
            <a:xfrm>
              <a:off x="6485467" y="1926173"/>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smtClean="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smtClean="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55" name="タイトル 1"/>
            <p:cNvSpPr txBox="1">
              <a:spLocks/>
            </p:cNvSpPr>
            <p:nvPr/>
          </p:nvSpPr>
          <p:spPr bwMode="gray">
            <a:xfrm>
              <a:off x="6262756" y="1970562"/>
              <a:ext cx="1332000" cy="590931"/>
            </a:xfrm>
            <a:prstGeom prst="rect">
              <a:avLst/>
            </a:prstGeom>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ja-JP" sz="3600" b="1" i="0" u="none" strike="noStrike" kern="0" cap="none" spc="100" normalizeH="0" baseline="0" noProof="0" dirty="0" smtClean="0">
                  <a:ln>
                    <a:noFill/>
                  </a:ln>
                  <a:solidFill>
                    <a:srgbClr val="0070C0"/>
                  </a:solidFill>
                  <a:effectLst/>
                  <a:uLnTx/>
                  <a:uFillTx/>
                  <a:latin typeface="Arial Black" pitchFamily="34" charset="0"/>
                  <a:ea typeface="メイリオ" pitchFamily="50" charset="-128"/>
                  <a:cs typeface="+mj-cs"/>
                </a:rPr>
                <a:t>OSS</a:t>
              </a:r>
              <a:endParaRPr kumimoji="1" lang="ja-JP" altLang="en-US" sz="3600" b="1" i="0" u="none" strike="noStrike" kern="0" cap="none" spc="100" normalizeH="0" baseline="0" noProof="0" dirty="0">
                <a:ln>
                  <a:noFill/>
                </a:ln>
                <a:solidFill>
                  <a:srgbClr val="0070C0"/>
                </a:solidFill>
                <a:effectLst/>
                <a:uLnTx/>
                <a:uFillTx/>
                <a:latin typeface="Arial Black" pitchFamily="34" charset="0"/>
                <a:ea typeface="メイリオ" pitchFamily="50" charset="-128"/>
                <a:cs typeface="+mj-cs"/>
              </a:endParaRPr>
            </a:p>
          </p:txBody>
        </p:sp>
      </p:grpSp>
      <p:sp>
        <p:nvSpPr>
          <p:cNvPr id="66" name="上矢印 65"/>
          <p:cNvSpPr/>
          <p:nvPr/>
        </p:nvSpPr>
        <p:spPr bwMode="auto">
          <a:xfrm rot="13417229" flipH="1" flipV="1">
            <a:off x="3006738" y="1878888"/>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70" name="Text Box 31"/>
          <p:cNvSpPr txBox="1">
            <a:spLocks noChangeArrowheads="1"/>
          </p:cNvSpPr>
          <p:nvPr/>
        </p:nvSpPr>
        <p:spPr bwMode="gray">
          <a:xfrm>
            <a:off x="1320917" y="3648084"/>
            <a:ext cx="1458686" cy="553998"/>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1000" b="1" spc="100" dirty="0" smtClean="0">
                <a:solidFill>
                  <a:schemeClr val="tx1"/>
                </a:solidFill>
                <a:latin typeface="Arial" pitchFamily="34" charset="0"/>
                <a:ea typeface="メイリオ" pitchFamily="50" charset="-128"/>
              </a:rPr>
              <a:t>オンラインショップなどの</a:t>
            </a:r>
            <a:r>
              <a:rPr lang="en-US" altLang="ja-JP" sz="1000" b="1" spc="100" dirty="0" smtClean="0">
                <a:solidFill>
                  <a:schemeClr val="tx1"/>
                </a:solidFill>
                <a:latin typeface="Arial" pitchFamily="34" charset="0"/>
                <a:ea typeface="メイリオ" pitchFamily="50" charset="-128"/>
              </a:rPr>
              <a:t>Web</a:t>
            </a:r>
            <a:r>
              <a:rPr lang="ja-JP" altLang="en-US" sz="1000" b="1" spc="100" dirty="0" smtClean="0">
                <a:solidFill>
                  <a:schemeClr val="tx1"/>
                </a:solidFill>
                <a:latin typeface="Arial" pitchFamily="34" charset="0"/>
                <a:ea typeface="メイリオ" pitchFamily="50" charset="-128"/>
              </a:rPr>
              <a:t>サイト</a:t>
            </a:r>
            <a:endParaRPr lang="en-US" altLang="ja-JP" sz="1000" b="1" spc="100" dirty="0" smtClean="0">
              <a:solidFill>
                <a:schemeClr val="tx1"/>
              </a:solidFill>
              <a:latin typeface="Arial" pitchFamily="34" charset="0"/>
              <a:ea typeface="メイリオ" pitchFamily="50" charset="-128"/>
            </a:endParaRPr>
          </a:p>
        </p:txBody>
      </p:sp>
      <p:grpSp>
        <p:nvGrpSpPr>
          <p:cNvPr id="90" name="グループ化 89"/>
          <p:cNvGrpSpPr/>
          <p:nvPr/>
        </p:nvGrpSpPr>
        <p:grpSpPr>
          <a:xfrm>
            <a:off x="4605107" y="1232807"/>
            <a:ext cx="4579724" cy="2024743"/>
            <a:chOff x="98411" y="1249136"/>
            <a:chExt cx="4579724" cy="2024743"/>
          </a:xfrm>
          <a:effectLst>
            <a:outerShdw blurRad="50800" dist="38100" dir="2700000" algn="tl" rotWithShape="0">
              <a:prstClr val="black">
                <a:alpha val="40000"/>
              </a:prstClr>
            </a:outerShdw>
          </a:effectLst>
        </p:grpSpPr>
        <p:sp>
          <p:nvSpPr>
            <p:cNvPr id="91" name="正方形/長方形 90"/>
            <p:cNvSpPr/>
            <p:nvPr/>
          </p:nvSpPr>
          <p:spPr bwMode="auto">
            <a:xfrm>
              <a:off x="322752" y="1249136"/>
              <a:ext cx="4355383" cy="2024743"/>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92" name="二等辺三角形 91"/>
            <p:cNvSpPr/>
            <p:nvPr/>
          </p:nvSpPr>
          <p:spPr bwMode="auto">
            <a:xfrm rot="16200000" flipH="1">
              <a:off x="182326" y="1853515"/>
              <a:ext cx="648153" cy="815984"/>
            </a:xfrm>
            <a:prstGeom prst="triangle">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grpSp>
      <p:sp>
        <p:nvSpPr>
          <p:cNvPr id="93" name="Text Box 31"/>
          <p:cNvSpPr txBox="1">
            <a:spLocks noChangeArrowheads="1"/>
          </p:cNvSpPr>
          <p:nvPr/>
        </p:nvSpPr>
        <p:spPr bwMode="gray">
          <a:xfrm>
            <a:off x="4882250" y="1428744"/>
            <a:ext cx="4283695" cy="1681844"/>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ja-JP" altLang="en-US" sz="1400" b="1" spc="100" dirty="0" smtClean="0">
                <a:solidFill>
                  <a:srgbClr val="27A2B3"/>
                </a:solidFill>
                <a:latin typeface="Arial" pitchFamily="34" charset="0"/>
                <a:ea typeface="メイリオ" pitchFamily="50" charset="-128"/>
              </a:rPr>
              <a:t>電子機器　</a:t>
            </a:r>
            <a:r>
              <a:rPr lang="ja-JP" altLang="en-US" sz="1200" b="1" spc="100" dirty="0" smtClean="0">
                <a:solidFill>
                  <a:schemeClr val="tx1">
                    <a:lumMod val="75000"/>
                    <a:lumOff val="25000"/>
                  </a:schemeClr>
                </a:solidFill>
                <a:latin typeface="Arial" pitchFamily="34" charset="0"/>
                <a:ea typeface="メイリオ" pitchFamily="50" charset="-128"/>
              </a:rPr>
              <a:t>携帯電話・スマートフォンや</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カーナビゲーションなどのデジタル家電などに利用</a:t>
            </a:r>
            <a:endParaRPr lang="en-US" altLang="ja-JP" sz="1200" b="1" spc="100" dirty="0" smtClean="0">
              <a:solidFill>
                <a:schemeClr val="tx1">
                  <a:lumMod val="75000"/>
                  <a:lumOff val="25000"/>
                </a:schemeClr>
              </a:solidFill>
              <a:latin typeface="Arial" pitchFamily="34" charset="0"/>
              <a:ea typeface="メイリオ" pitchFamily="50" charset="-128"/>
            </a:endParaRPr>
          </a:p>
          <a:p>
            <a:pPr marL="252000" indent="-252000">
              <a:lnSpc>
                <a:spcPct val="150000"/>
              </a:lnSpc>
              <a:spcBef>
                <a:spcPts val="600"/>
              </a:spcBef>
              <a:buClr>
                <a:srgbClr val="32A8C0"/>
              </a:buClr>
              <a:buFont typeface="Wingdings" pitchFamily="2" charset="2"/>
              <a:buChar char="l"/>
              <a:defRPr/>
            </a:pPr>
            <a:r>
              <a:rPr lang="en-US" altLang="ja-JP" sz="1400" b="1" spc="100" dirty="0" smtClean="0">
                <a:solidFill>
                  <a:srgbClr val="27A2B3"/>
                </a:solidFill>
                <a:latin typeface="Arial" pitchFamily="34" charset="0"/>
                <a:ea typeface="メイリオ" pitchFamily="50" charset="-128"/>
              </a:rPr>
              <a:t>Web</a:t>
            </a:r>
            <a:r>
              <a:rPr lang="ja-JP" altLang="en-US" sz="1400" b="1" spc="100" dirty="0" smtClean="0">
                <a:solidFill>
                  <a:srgbClr val="27A2B3"/>
                </a:solidFill>
                <a:latin typeface="Arial" pitchFamily="34" charset="0"/>
                <a:ea typeface="メイリオ" pitchFamily="50" charset="-128"/>
              </a:rPr>
              <a:t>　</a:t>
            </a:r>
            <a:r>
              <a:rPr lang="ja-JP" altLang="en-US" sz="1200" b="1" spc="100" dirty="0" smtClean="0">
                <a:solidFill>
                  <a:schemeClr val="tx1">
                    <a:lumMod val="75000"/>
                    <a:lumOff val="25000"/>
                  </a:schemeClr>
                </a:solidFill>
                <a:latin typeface="Arial" pitchFamily="34" charset="0"/>
                <a:ea typeface="メイリオ" pitchFamily="50" charset="-128"/>
              </a:rPr>
              <a:t>オンラインショップやホームページなど、インターネットサイトを構築するさまざまな</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ハードウェア・ソフトウェアに利用</a:t>
            </a:r>
          </a:p>
        </p:txBody>
      </p:sp>
      <p:pic>
        <p:nvPicPr>
          <p:cNvPr id="54" name="図 53" descr="1.png"/>
          <p:cNvPicPr>
            <a:picLocks noChangeAspect="1"/>
          </p:cNvPicPr>
          <p:nvPr/>
        </p:nvPicPr>
        <p:blipFill>
          <a:blip r:embed="rId8"/>
          <a:srcRect l="14616" t="23101" r="24955" b="27613"/>
          <a:stretch>
            <a:fillRect/>
          </a:stretch>
        </p:blipFill>
        <p:spPr>
          <a:xfrm flipH="1">
            <a:off x="8250529" y="4335237"/>
            <a:ext cx="1222084" cy="996736"/>
          </a:xfrm>
          <a:prstGeom prst="rect">
            <a:avLst/>
          </a:prstGeom>
        </p:spPr>
      </p:pic>
      <p:sp>
        <p:nvSpPr>
          <p:cNvPr id="98" name="正方形/長方形 97"/>
          <p:cNvSpPr/>
          <p:nvPr/>
        </p:nvSpPr>
        <p:spPr bwMode="auto">
          <a:xfrm>
            <a:off x="257440" y="575734"/>
            <a:ext cx="8957732" cy="576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99" name="Text Box 31"/>
          <p:cNvSpPr txBox="1">
            <a:spLocks noChangeArrowheads="1"/>
          </p:cNvSpPr>
          <p:nvPr/>
        </p:nvSpPr>
        <p:spPr bwMode="gray">
          <a:xfrm>
            <a:off x="376422" y="662418"/>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は社会基盤の一つとして、私たちの生活の中に存在しています。</a:t>
            </a:r>
          </a:p>
        </p:txBody>
      </p:sp>
      <p:cxnSp>
        <p:nvCxnSpPr>
          <p:cNvPr id="100" name="直線コネクタ 99"/>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01" name="直線コネクタ 100"/>
          <p:cNvCxnSpPr/>
          <p:nvPr/>
        </p:nvCxnSpPr>
        <p:spPr bwMode="auto">
          <a:xfrm>
            <a:off x="350573" y="1080946"/>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128" name="グループ化 127"/>
          <p:cNvGrpSpPr/>
          <p:nvPr/>
        </p:nvGrpSpPr>
        <p:grpSpPr>
          <a:xfrm flipH="1">
            <a:off x="594937" y="3642430"/>
            <a:ext cx="933958" cy="840302"/>
            <a:chOff x="577525" y="587829"/>
            <a:chExt cx="6912301" cy="6219145"/>
          </a:xfrm>
          <a:effectLst>
            <a:outerShdw blurRad="127000" dist="101600" dir="5400000" algn="t" rotWithShape="0">
              <a:prstClr val="black">
                <a:alpha val="40000"/>
              </a:prstClr>
            </a:outerShdw>
          </a:effectLst>
        </p:grpSpPr>
        <p:pic>
          <p:nvPicPr>
            <p:cNvPr id="1026" name="Picture 2" descr="C:\Users\admin\Desktop\b3-152.wmf"/>
            <p:cNvPicPr>
              <a:picLocks noChangeAspect="1" noChangeArrowheads="1"/>
            </p:cNvPicPr>
            <p:nvPr/>
          </p:nvPicPr>
          <p:blipFill>
            <a:blip r:embed="rId9"/>
            <a:srcRect/>
            <a:stretch>
              <a:fillRect/>
            </a:stretch>
          </p:blipFill>
          <p:spPr bwMode="auto">
            <a:xfrm>
              <a:off x="577525" y="587829"/>
              <a:ext cx="6912301" cy="6219145"/>
            </a:xfrm>
            <a:prstGeom prst="rect">
              <a:avLst/>
            </a:prstGeom>
            <a:noFill/>
          </p:spPr>
        </p:pic>
        <p:sp>
          <p:nvSpPr>
            <p:cNvPr id="69" name="フリーフォーム 68"/>
            <p:cNvSpPr/>
            <p:nvPr/>
          </p:nvSpPr>
          <p:spPr bwMode="auto">
            <a:xfrm>
              <a:off x="2514600" y="925286"/>
              <a:ext cx="4680857" cy="3243943"/>
            </a:xfrm>
            <a:custGeom>
              <a:avLst/>
              <a:gdLst>
                <a:gd name="connsiteX0" fmla="*/ 326571 w 4680857"/>
                <a:gd name="connsiteY0" fmla="*/ 0 h 3243943"/>
                <a:gd name="connsiteX1" fmla="*/ 4680857 w 4680857"/>
                <a:gd name="connsiteY1" fmla="*/ 217714 h 3243943"/>
                <a:gd name="connsiteX2" fmla="*/ 4452257 w 4680857"/>
                <a:gd name="connsiteY2" fmla="*/ 3243943 h 3243943"/>
                <a:gd name="connsiteX3" fmla="*/ 0 w 4680857"/>
                <a:gd name="connsiteY3" fmla="*/ 2841171 h 3243943"/>
                <a:gd name="connsiteX4" fmla="*/ 326571 w 4680857"/>
                <a:gd name="connsiteY4" fmla="*/ 0 h 324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857" h="3243943">
                  <a:moveTo>
                    <a:pt x="326571" y="0"/>
                  </a:moveTo>
                  <a:lnTo>
                    <a:pt x="4680857" y="217714"/>
                  </a:lnTo>
                  <a:lnTo>
                    <a:pt x="4452257" y="3243943"/>
                  </a:lnTo>
                  <a:lnTo>
                    <a:pt x="0" y="2841171"/>
                  </a:lnTo>
                  <a:lnTo>
                    <a:pt x="326571" y="0"/>
                  </a:lnTo>
                  <a:close/>
                </a:path>
              </a:pathLst>
            </a:cu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3" name="フリーフォーム 82"/>
            <p:cNvSpPr/>
            <p:nvPr/>
          </p:nvSpPr>
          <p:spPr bwMode="auto">
            <a:xfrm>
              <a:off x="2721428" y="947056"/>
              <a:ext cx="4484915" cy="849085"/>
            </a:xfrm>
            <a:custGeom>
              <a:avLst/>
              <a:gdLst>
                <a:gd name="connsiteX0" fmla="*/ 1169693 w 5502208"/>
                <a:gd name="connsiteY0" fmla="*/ 0 h 2094979"/>
                <a:gd name="connsiteX1" fmla="*/ 5502208 w 5502208"/>
                <a:gd name="connsiteY1" fmla="*/ 250371 h 2094979"/>
                <a:gd name="connsiteX2" fmla="*/ 5436893 w 5502208"/>
                <a:gd name="connsiteY2" fmla="*/ 1360714 h 2094979"/>
                <a:gd name="connsiteX3" fmla="*/ 1039065 w 5502208"/>
                <a:gd name="connsiteY3" fmla="*/ 1055914 h 2094979"/>
                <a:gd name="connsiteX4" fmla="*/ 1169693 w 5502208"/>
                <a:gd name="connsiteY4" fmla="*/ 0 h 2094979"/>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219199 w 4463143"/>
                <a:gd name="connsiteY0" fmla="*/ 0 h 2327969"/>
                <a:gd name="connsiteX1" fmla="*/ 4463143 w 4463143"/>
                <a:gd name="connsiteY1" fmla="*/ 1217626 h 2327969"/>
                <a:gd name="connsiteX2" fmla="*/ 4397828 w 4463143"/>
                <a:gd name="connsiteY2" fmla="*/ 2327969 h 2327969"/>
                <a:gd name="connsiteX3" fmla="*/ 0 w 4463143"/>
                <a:gd name="connsiteY3" fmla="*/ 2023169 h 2327969"/>
                <a:gd name="connsiteX4" fmla="*/ 1219199 w 4463143"/>
                <a:gd name="connsiteY4" fmla="*/ 0 h 2327969"/>
                <a:gd name="connsiteX0" fmla="*/ 1219199 w 5551714"/>
                <a:gd name="connsiteY0" fmla="*/ 0 h 2327969"/>
                <a:gd name="connsiteX1" fmla="*/ 5551714 w 5551714"/>
                <a:gd name="connsiteY1" fmla="*/ 299554 h 2327969"/>
                <a:gd name="connsiteX2" fmla="*/ 4397828 w 5551714"/>
                <a:gd name="connsiteY2" fmla="*/ 2327969 h 2327969"/>
                <a:gd name="connsiteX3" fmla="*/ 0 w 5551714"/>
                <a:gd name="connsiteY3" fmla="*/ 2023169 h 2327969"/>
                <a:gd name="connsiteX4" fmla="*/ 1219199 w 5551714"/>
                <a:gd name="connsiteY4" fmla="*/ 0 h 2327969"/>
                <a:gd name="connsiteX0" fmla="*/ 1219199 w 5551714"/>
                <a:gd name="connsiteY0" fmla="*/ 0 h 2023169"/>
                <a:gd name="connsiteX1" fmla="*/ 5551714 w 5551714"/>
                <a:gd name="connsiteY1" fmla="*/ 299554 h 2023169"/>
                <a:gd name="connsiteX2" fmla="*/ 5497285 w 5551714"/>
                <a:gd name="connsiteY2" fmla="*/ 1278743 h 2023169"/>
                <a:gd name="connsiteX3" fmla="*/ 0 w 5551714"/>
                <a:gd name="connsiteY3" fmla="*/ 2023169 h 2023169"/>
                <a:gd name="connsiteX4" fmla="*/ 1219199 w 5551714"/>
                <a:gd name="connsiteY4" fmla="*/ 0 h 2023169"/>
                <a:gd name="connsiteX0" fmla="*/ 10885 w 4343400"/>
                <a:gd name="connsiteY0" fmla="*/ 0 h 1278743"/>
                <a:gd name="connsiteX1" fmla="*/ 4343400 w 4343400"/>
                <a:gd name="connsiteY1" fmla="*/ 299554 h 1278743"/>
                <a:gd name="connsiteX2" fmla="*/ 4288971 w 4343400"/>
                <a:gd name="connsiteY2" fmla="*/ 1278743 h 1278743"/>
                <a:gd name="connsiteX3" fmla="*/ 0 w 4343400"/>
                <a:gd name="connsiteY3" fmla="*/ 793609 h 1278743"/>
                <a:gd name="connsiteX4" fmla="*/ 10885 w 4343400"/>
                <a:gd name="connsiteY4" fmla="*/ 0 h 1278743"/>
                <a:gd name="connsiteX0" fmla="*/ 10885 w 4343400"/>
                <a:gd name="connsiteY0" fmla="*/ 0 h 1278743"/>
                <a:gd name="connsiteX1" fmla="*/ 4343400 w 4343400"/>
                <a:gd name="connsiteY1" fmla="*/ 299554 h 1278743"/>
                <a:gd name="connsiteX2" fmla="*/ 4288971 w 4343400"/>
                <a:gd name="connsiteY2" fmla="*/ 1278743 h 1278743"/>
                <a:gd name="connsiteX3" fmla="*/ 0 w 4343400"/>
                <a:gd name="connsiteY3" fmla="*/ 793609 h 1278743"/>
                <a:gd name="connsiteX4" fmla="*/ 10885 w 4343400"/>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793609 h 1278743"/>
                <a:gd name="connsiteX4" fmla="*/ 152400 w 4484915"/>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793609 h 1278743"/>
                <a:gd name="connsiteX4" fmla="*/ 152400 w 4484915"/>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1006732 h 1278743"/>
                <a:gd name="connsiteX4" fmla="*/ 152400 w 4484915"/>
                <a:gd name="connsiteY4" fmla="*/ 0 h 127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915" h="1278743">
                  <a:moveTo>
                    <a:pt x="152400" y="0"/>
                  </a:moveTo>
                  <a:lnTo>
                    <a:pt x="4484915" y="299554"/>
                  </a:lnTo>
                  <a:lnTo>
                    <a:pt x="4430486" y="1278743"/>
                  </a:lnTo>
                  <a:lnTo>
                    <a:pt x="0" y="1006732"/>
                  </a:lnTo>
                  <a:lnTo>
                    <a:pt x="152400" y="0"/>
                  </a:lnTo>
                  <a:close/>
                </a:path>
              </a:pathLst>
            </a:custGeom>
            <a:solidFill>
              <a:srgbClr val="E349A1"/>
            </a:solidFill>
            <a:ln w="9525">
              <a:noFill/>
              <a:miter lim="800000"/>
              <a:headEnd/>
              <a:tailEnd/>
            </a:ln>
            <a:effectLst/>
          </p:spPr>
          <p:txBody>
            <a:bodyPr wrap="square" lIns="0" tIns="0" rIns="0" bIns="0" rtlCol="0" anchor="ctr" anchorCtr="0">
              <a:noAutofit/>
            </a:bodyPr>
            <a:lstStyle/>
            <a:p>
              <a:pPr algn="ctr">
                <a:lnSpc>
                  <a:spcPct val="150000"/>
                </a:lnSpc>
              </a:pPr>
              <a:r>
                <a:rPr kumimoji="1" lang="en-US" altLang="ja-JP" sz="300" b="1" spc="100" dirty="0" smtClean="0">
                  <a:solidFill>
                    <a:schemeClr val="bg1"/>
                  </a:solidFill>
                  <a:latin typeface="Arial" pitchFamily="34" charset="0"/>
                  <a:ea typeface="メイリオ" pitchFamily="50" charset="-128"/>
                </a:rPr>
                <a:t>ONLINE SHOP</a:t>
              </a:r>
              <a:endParaRPr kumimoji="1" lang="ja-JP" altLang="en-US" sz="300" b="1" spc="100" dirty="0" smtClean="0">
                <a:solidFill>
                  <a:schemeClr val="bg1"/>
                </a:solidFill>
                <a:latin typeface="Arial" pitchFamily="34" charset="0"/>
                <a:ea typeface="メイリオ" pitchFamily="50" charset="-128"/>
              </a:endParaRPr>
            </a:p>
          </p:txBody>
        </p:sp>
        <p:grpSp>
          <p:nvGrpSpPr>
            <p:cNvPr id="102" name="グループ化 101"/>
            <p:cNvGrpSpPr/>
            <p:nvPr/>
          </p:nvGrpSpPr>
          <p:grpSpPr>
            <a:xfrm>
              <a:off x="2841171" y="1894114"/>
              <a:ext cx="1219200" cy="740229"/>
              <a:chOff x="2841171" y="1894114"/>
              <a:chExt cx="1219200" cy="740229"/>
            </a:xfrm>
          </p:grpSpPr>
          <p:sp>
            <p:nvSpPr>
              <p:cNvPr id="84" name="フリーフォーム 8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88" name="直線コネクタ 87"/>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89" name="直線コネクタ 88"/>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94" name="直線コネクタ 93"/>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03" name="グループ化 102"/>
            <p:cNvGrpSpPr/>
            <p:nvPr/>
          </p:nvGrpSpPr>
          <p:grpSpPr>
            <a:xfrm>
              <a:off x="4272642" y="2008414"/>
              <a:ext cx="1219200" cy="740229"/>
              <a:chOff x="2841171" y="1894114"/>
              <a:chExt cx="1219200" cy="740229"/>
            </a:xfrm>
          </p:grpSpPr>
          <p:sp>
            <p:nvSpPr>
              <p:cNvPr id="104" name="フリーフォーム 10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05" name="直線コネクタ 10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06" name="直線コネクタ 10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07" name="直線コネクタ 10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08" name="グループ化 107"/>
            <p:cNvGrpSpPr/>
            <p:nvPr/>
          </p:nvGrpSpPr>
          <p:grpSpPr>
            <a:xfrm>
              <a:off x="5704113" y="2122714"/>
              <a:ext cx="1219200" cy="740229"/>
              <a:chOff x="2841171" y="1894114"/>
              <a:chExt cx="1219200" cy="740229"/>
            </a:xfrm>
          </p:grpSpPr>
          <p:sp>
            <p:nvSpPr>
              <p:cNvPr id="109" name="フリーフォーム 108"/>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10" name="直線コネクタ 109"/>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1" name="直線コネクタ 110"/>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2" name="直線コネクタ 111"/>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13" name="グループ化 112"/>
            <p:cNvGrpSpPr/>
            <p:nvPr/>
          </p:nvGrpSpPr>
          <p:grpSpPr>
            <a:xfrm>
              <a:off x="2732314" y="2884714"/>
              <a:ext cx="1219200" cy="740229"/>
              <a:chOff x="2841171" y="1894114"/>
              <a:chExt cx="1219200" cy="740229"/>
            </a:xfrm>
          </p:grpSpPr>
          <p:sp>
            <p:nvSpPr>
              <p:cNvPr id="114" name="フリーフォーム 11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15" name="直線コネクタ 11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6" name="直線コネクタ 11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7" name="直線コネクタ 11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18" name="グループ化 117"/>
            <p:cNvGrpSpPr/>
            <p:nvPr/>
          </p:nvGrpSpPr>
          <p:grpSpPr>
            <a:xfrm>
              <a:off x="4163785" y="2999014"/>
              <a:ext cx="1219200" cy="740229"/>
              <a:chOff x="2841171" y="1894114"/>
              <a:chExt cx="1219200" cy="740229"/>
            </a:xfrm>
          </p:grpSpPr>
          <p:sp>
            <p:nvSpPr>
              <p:cNvPr id="119" name="フリーフォーム 118"/>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20" name="直線コネクタ 119"/>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1" name="直線コネクタ 120"/>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2" name="直線コネクタ 121"/>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23" name="グループ化 122"/>
            <p:cNvGrpSpPr/>
            <p:nvPr/>
          </p:nvGrpSpPr>
          <p:grpSpPr>
            <a:xfrm>
              <a:off x="5595256" y="3113314"/>
              <a:ext cx="1219200" cy="740229"/>
              <a:chOff x="2841171" y="1894114"/>
              <a:chExt cx="1219200" cy="740229"/>
            </a:xfrm>
          </p:grpSpPr>
          <p:sp>
            <p:nvSpPr>
              <p:cNvPr id="124" name="フリーフォーム 12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25" name="直線コネクタ 12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6" name="直線コネクタ 12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sp>
        <p:nvSpPr>
          <p:cNvPr id="129" name="上矢印 128"/>
          <p:cNvSpPr/>
          <p:nvPr/>
        </p:nvSpPr>
        <p:spPr bwMode="auto">
          <a:xfrm rot="15724391" flipH="1" flipV="1">
            <a:off x="3385911" y="2360472"/>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0" name="上矢印 129"/>
          <p:cNvSpPr/>
          <p:nvPr/>
        </p:nvSpPr>
        <p:spPr bwMode="auto">
          <a:xfrm rot="19649203" flipH="1" flipV="1">
            <a:off x="2784847" y="2915210"/>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1" name="上矢印 130"/>
          <p:cNvSpPr/>
          <p:nvPr/>
        </p:nvSpPr>
        <p:spPr bwMode="auto">
          <a:xfrm rot="1765996" flipH="1" flipV="1">
            <a:off x="1986270" y="3001774"/>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2" name="上矢印 131"/>
          <p:cNvSpPr/>
          <p:nvPr/>
        </p:nvSpPr>
        <p:spPr bwMode="auto">
          <a:xfrm rot="4318610" flipH="1" flipV="1">
            <a:off x="1546138" y="2605534"/>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3" name="上矢印 132"/>
          <p:cNvSpPr/>
          <p:nvPr/>
        </p:nvSpPr>
        <p:spPr bwMode="auto">
          <a:xfrm rot="8667110" flipH="1" flipV="1">
            <a:off x="1939941" y="1975207"/>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34" name="グループ化 133"/>
          <p:cNvGrpSpPr/>
          <p:nvPr/>
        </p:nvGrpSpPr>
        <p:grpSpPr>
          <a:xfrm>
            <a:off x="3950214" y="3408360"/>
            <a:ext cx="4369051" cy="1595242"/>
            <a:chOff x="-198746" y="3445330"/>
            <a:chExt cx="4930497" cy="1595242"/>
          </a:xfrm>
          <a:solidFill>
            <a:srgbClr val="71C9E5"/>
          </a:solidFill>
          <a:effectLst>
            <a:outerShdw blurRad="50800" dist="38100" dir="2700000" algn="tl" rotWithShape="0">
              <a:prstClr val="black">
                <a:alpha val="40000"/>
              </a:prstClr>
            </a:outerShdw>
          </a:effectLst>
        </p:grpSpPr>
        <p:sp>
          <p:nvSpPr>
            <p:cNvPr id="135" name="月 134"/>
            <p:cNvSpPr/>
            <p:nvPr/>
          </p:nvSpPr>
          <p:spPr bwMode="auto">
            <a:xfrm rot="4725177">
              <a:off x="3958941" y="3770039"/>
              <a:ext cx="408062" cy="1137558"/>
            </a:xfrm>
            <a:prstGeom prst="moon">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136" name="角丸四角形 135"/>
            <p:cNvSpPr/>
            <p:nvPr/>
          </p:nvSpPr>
          <p:spPr bwMode="auto">
            <a:xfrm>
              <a:off x="-198746" y="3445330"/>
              <a:ext cx="4679776" cy="159524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は無償で入手できるものが多く、</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を活用する企業にとって</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高性能なソフトウェアを低コストで利用できる</a:t>
              </a: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というメリットがあるんだ！</a:t>
              </a:r>
              <a:endParaRPr kumimoji="1" lang="ja-JP" altLang="en-US" sz="1400" b="1" spc="100" dirty="0" smtClean="0">
                <a:solidFill>
                  <a:schemeClr val="bg1"/>
                </a:solidFill>
                <a:latin typeface="Arial" pitchFamily="34" charset="0"/>
                <a:ea typeface="メイリオ" pitchFamily="50" charset="-128"/>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-1</a:t>
            </a:r>
            <a:r>
              <a:rPr lang="ja-JP" altLang="en-US" dirty="0" smtClean="0"/>
              <a:t> </a:t>
            </a:r>
            <a:r>
              <a:rPr lang="en-US" altLang="ja-JP" dirty="0" smtClean="0"/>
              <a:t>OSS</a:t>
            </a:r>
            <a:r>
              <a:rPr lang="ja-JP" altLang="en-US" dirty="0" smtClean="0"/>
              <a:t>導入時の検討・実施事項①</a:t>
            </a:r>
            <a:endParaRPr lang="ja-JP" altLang="en-US" dirty="0"/>
          </a:p>
        </p:txBody>
      </p:sp>
      <p:sp>
        <p:nvSpPr>
          <p:cNvPr id="41" name="正方形/長方形 40"/>
          <p:cNvSpPr/>
          <p:nvPr/>
        </p:nvSpPr>
        <p:spPr bwMode="auto">
          <a:xfrm>
            <a:off x="257440" y="643110"/>
            <a:ext cx="8957732" cy="126203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42" name="Text Box 31"/>
          <p:cNvSpPr txBox="1">
            <a:spLocks noChangeArrowheads="1"/>
          </p:cNvSpPr>
          <p:nvPr/>
        </p:nvSpPr>
        <p:spPr bwMode="gray">
          <a:xfrm>
            <a:off x="376422" y="782599"/>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ガイドラインには、</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を活用する際の検討・実施事項がプロセスごとに記載されています。ここでは「導入時の検討・実施事項」から下記をピックアップし、それぞれの事項について</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次ページから説明していきます。</a:t>
            </a:r>
          </a:p>
        </p:txBody>
      </p:sp>
      <p:cxnSp>
        <p:nvCxnSpPr>
          <p:cNvPr id="43" name="直線コネクタ 42"/>
          <p:cNvCxnSpPr/>
          <p:nvPr/>
        </p:nvCxnSpPr>
        <p:spPr bwMode="auto">
          <a:xfrm>
            <a:off x="350573" y="710842"/>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837175"/>
            <a:ext cx="8771467" cy="0"/>
          </a:xfrm>
          <a:prstGeom prst="line">
            <a:avLst/>
          </a:prstGeom>
          <a:noFill/>
          <a:ln w="19050" cap="flat" cmpd="sng" algn="ctr">
            <a:solidFill>
              <a:schemeClr val="bg1"/>
            </a:solidFill>
            <a:prstDash val="dash"/>
            <a:round/>
            <a:headEnd type="none" w="med" len="med"/>
            <a:tailEnd type="none" w="med" len="med"/>
          </a:ln>
          <a:effectLst/>
        </p:spPr>
      </p:cxnSp>
      <p:pic>
        <p:nvPicPr>
          <p:cNvPr id="46" name="図 45" descr="1.png"/>
          <p:cNvPicPr>
            <a:picLocks noChangeAspect="1"/>
          </p:cNvPicPr>
          <p:nvPr/>
        </p:nvPicPr>
        <p:blipFill>
          <a:blip r:embed="rId2"/>
          <a:srcRect l="31330" t="20530" r="18955" b="33399"/>
          <a:stretch>
            <a:fillRect/>
          </a:stretch>
        </p:blipFill>
        <p:spPr>
          <a:xfrm flipH="1">
            <a:off x="8123464" y="1502836"/>
            <a:ext cx="944246" cy="875055"/>
          </a:xfrm>
          <a:prstGeom prst="rect">
            <a:avLst/>
          </a:prstGeom>
        </p:spPr>
      </p:pic>
      <p:sp>
        <p:nvSpPr>
          <p:cNvPr id="47" name="角丸四角形 46"/>
          <p:cNvSpPr/>
          <p:nvPr/>
        </p:nvSpPr>
        <p:spPr>
          <a:xfrm>
            <a:off x="258195" y="1975083"/>
            <a:ext cx="3284764" cy="468086"/>
          </a:xfrm>
          <a:prstGeom prst="roundRect">
            <a:avLst>
              <a:gd name="adj" fmla="val 11049"/>
            </a:avLst>
          </a:prstGeom>
          <a:solidFill>
            <a:srgbClr val="F6167B"/>
          </a:solidFill>
        </p:spPr>
        <p:txBody>
          <a:bodyPr wrap="square">
            <a:noAutofit/>
          </a:bodyPr>
          <a:lstStyle/>
          <a:p>
            <a:pPr>
              <a:lnSpc>
                <a:spcPct val="100000"/>
              </a:lnSpc>
            </a:pPr>
            <a:r>
              <a:rPr lang="ja-JP" altLang="en-US" sz="2000" b="1" spc="100" dirty="0" smtClean="0">
                <a:solidFill>
                  <a:schemeClr val="bg1"/>
                </a:solidFill>
                <a:latin typeface="Arial" pitchFamily="34" charset="0"/>
                <a:ea typeface="メイリオ" pitchFamily="50" charset="-128"/>
              </a:rPr>
              <a:t>導入時の検討・実施事項</a:t>
            </a:r>
            <a:endParaRPr lang="ja-JP" altLang="en-US" sz="2000" b="1" spc="100" dirty="0">
              <a:solidFill>
                <a:schemeClr val="bg1"/>
              </a:solidFill>
              <a:latin typeface="Arial" pitchFamily="34" charset="0"/>
              <a:ea typeface="メイリオ" pitchFamily="50" charset="-128"/>
            </a:endParaRPr>
          </a:p>
        </p:txBody>
      </p:sp>
      <p:graphicFrame>
        <p:nvGraphicFramePr>
          <p:cNvPr id="48" name="表 47"/>
          <p:cNvGraphicFramePr>
            <a:graphicFrameLocks noGrp="1"/>
          </p:cNvGraphicFramePr>
          <p:nvPr>
            <p:extLst>
              <p:ext uri="{D42A27DB-BD31-4B8C-83A1-F6EECF244321}">
                <p14:modId xmlns:p14="http://schemas.microsoft.com/office/powerpoint/2010/main" val="3511141207"/>
              </p:ext>
            </p:extLst>
          </p:nvPr>
        </p:nvGraphicFramePr>
        <p:xfrm>
          <a:off x="258195" y="2350342"/>
          <a:ext cx="8956222" cy="2908700"/>
        </p:xfrm>
        <a:graphic>
          <a:graphicData uri="http://schemas.openxmlformats.org/drawingml/2006/table">
            <a:tbl>
              <a:tblPr firstRow="1" bandRow="1">
                <a:tableStyleId>{5C22544A-7EE6-4342-B048-85BDC9FD1C3A}</a:tableStyleId>
              </a:tblPr>
              <a:tblGrid>
                <a:gridCol w="3318938">
                  <a:extLst>
                    <a:ext uri="{9D8B030D-6E8A-4147-A177-3AD203B41FA5}">
                      <a16:colId xmlns:a16="http://schemas.microsoft.com/office/drawing/2014/main" val="20000"/>
                    </a:ext>
                  </a:extLst>
                </a:gridCol>
                <a:gridCol w="5637284">
                  <a:extLst>
                    <a:ext uri="{9D8B030D-6E8A-4147-A177-3AD203B41FA5}">
                      <a16:colId xmlns:a16="http://schemas.microsoft.com/office/drawing/2014/main" val="20001"/>
                    </a:ext>
                  </a:extLst>
                </a:gridCol>
              </a:tblGrid>
              <a:tr h="768514">
                <a:tc>
                  <a:txBody>
                    <a:bodyPr/>
                    <a:lstStyle/>
                    <a:p>
                      <a:pPr marL="342900" indent="-342900">
                        <a:lnSpc>
                          <a:spcPts val="2300"/>
                        </a:lnSpc>
                        <a:buClr>
                          <a:srgbClr val="F6167B"/>
                        </a:buClr>
                        <a:buSzPct val="81000"/>
                        <a:buFont typeface="+mj-lt"/>
                        <a:buAutoNum type="arabicPeriod"/>
                      </a:pPr>
                      <a:r>
                        <a:rPr lang="ja-JP" altLang="en-US" sz="1600" b="1" spc="100" baseline="0" dirty="0" smtClean="0">
                          <a:solidFill>
                            <a:srgbClr val="F6167B"/>
                          </a:solidFill>
                          <a:latin typeface="Arial" pitchFamily="34" charset="0"/>
                          <a:ea typeface="メイリオ" pitchFamily="50" charset="-128"/>
                          <a:cs typeface="Times New Roman" pitchFamily="18" charset="0"/>
                        </a:rPr>
                        <a:t>提供元の調査、</a:t>
                      </a:r>
                      <a:r>
                        <a:rPr lang="en-US" altLang="ja-JP" sz="1600" b="1" spc="100" baseline="0" dirty="0" smtClean="0">
                          <a:solidFill>
                            <a:srgbClr val="F6167B"/>
                          </a:solidFill>
                          <a:latin typeface="Arial" pitchFamily="34" charset="0"/>
                          <a:ea typeface="メイリオ" pitchFamily="50" charset="-128"/>
                          <a:cs typeface="Times New Roman" pitchFamily="18" charset="0"/>
                        </a:rPr>
                        <a:t/>
                      </a:r>
                      <a:br>
                        <a:rPr lang="en-US" altLang="ja-JP" sz="1600" b="1" spc="100" baseline="0" dirty="0" smtClean="0">
                          <a:solidFill>
                            <a:srgbClr val="F6167B"/>
                          </a:solidFill>
                          <a:latin typeface="Arial" pitchFamily="34" charset="0"/>
                          <a:ea typeface="メイリオ" pitchFamily="50" charset="-128"/>
                          <a:cs typeface="Times New Roman" pitchFamily="18" charset="0"/>
                        </a:rPr>
                      </a:br>
                      <a:r>
                        <a:rPr lang="ja-JP" altLang="en-US" sz="1600" b="1" spc="100" baseline="0" dirty="0" smtClean="0">
                          <a:solidFill>
                            <a:srgbClr val="F6167B"/>
                          </a:solidFill>
                          <a:latin typeface="Arial" pitchFamily="34" charset="0"/>
                          <a:ea typeface="メイリオ" pitchFamily="50" charset="-128"/>
                          <a:cs typeface="Times New Roman" pitchFamily="18" charset="0"/>
                        </a:rPr>
                        <a:t>情報量･質の確認</a:t>
                      </a:r>
                      <a:endParaRPr kumimoji="1" lang="ja-JP" altLang="en-US" sz="1600" b="1" spc="100" baseline="0" dirty="0">
                        <a:solidFill>
                          <a:srgbClr val="F6167B"/>
                        </a:solidFill>
                        <a:latin typeface="Arial" pitchFamily="34" charset="0"/>
                        <a:ea typeface="メイリオ" pitchFamily="50" charset="-128"/>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indent="-180000">
                        <a:lnSpc>
                          <a:spcPts val="2300"/>
                        </a:lnSpc>
                        <a:buFont typeface="Arial" pitchFamily="34" charset="0"/>
                        <a:buChar char="•"/>
                      </a:pPr>
                      <a:r>
                        <a:rPr lang="ja-JP" altLang="en-US" sz="1200" b="1" spc="100" baseline="0" dirty="0" smtClean="0">
                          <a:solidFill>
                            <a:schemeClr val="tx1">
                              <a:lumMod val="75000"/>
                              <a:lumOff val="25000"/>
                            </a:schemeClr>
                          </a:solidFill>
                          <a:latin typeface="Arial" pitchFamily="34" charset="0"/>
                          <a:ea typeface="メイリオ" pitchFamily="50" charset="-128"/>
                        </a:rPr>
                        <a:t>コ</a:t>
                      </a:r>
                      <a:r>
                        <a:rPr lang="ja-JP" altLang="ja-JP" sz="1200" b="1" spc="100" baseline="0" dirty="0" smtClean="0">
                          <a:solidFill>
                            <a:schemeClr val="tx1">
                              <a:lumMod val="75000"/>
                              <a:lumOff val="25000"/>
                            </a:schemeClr>
                          </a:solidFill>
                          <a:latin typeface="Arial" pitchFamily="34" charset="0"/>
                          <a:ea typeface="メイリオ" pitchFamily="50" charset="-128"/>
                        </a:rPr>
                        <a:t>ミュニティの活動状況</a:t>
                      </a:r>
                      <a:r>
                        <a:rPr lang="ja-JP" altLang="en-US" sz="1200" b="1" spc="100" baseline="0" dirty="0" smtClean="0">
                          <a:solidFill>
                            <a:schemeClr val="tx1">
                              <a:lumMod val="75000"/>
                              <a:lumOff val="25000"/>
                            </a:schemeClr>
                          </a:solidFill>
                          <a:latin typeface="Arial" pitchFamily="34" charset="0"/>
                          <a:ea typeface="メイリオ" pitchFamily="50" charset="-128"/>
                        </a:rPr>
                        <a:t>や運営状況を調査する</a:t>
                      </a:r>
                      <a:endParaRPr lang="en-US" altLang="ja-JP" sz="1200" b="1" spc="100" baseline="0" dirty="0" smtClean="0">
                        <a:solidFill>
                          <a:schemeClr val="tx1">
                            <a:lumMod val="75000"/>
                            <a:lumOff val="25000"/>
                          </a:schemeClr>
                        </a:solidFill>
                        <a:latin typeface="Arial" pitchFamily="34" charset="0"/>
                        <a:ea typeface="メイリオ" pitchFamily="50" charset="-128"/>
                      </a:endParaRPr>
                    </a:p>
                    <a:p>
                      <a:pPr marL="180000" indent="-180000">
                        <a:lnSpc>
                          <a:spcPts val="2300"/>
                        </a:lnSpc>
                        <a:buFont typeface="Arial" pitchFamily="34" charset="0"/>
                        <a:buChar char="•"/>
                      </a:pPr>
                      <a:r>
                        <a:rPr lang="ja-JP" altLang="en-US" sz="1200" b="1" spc="100" baseline="0" dirty="0" smtClean="0">
                          <a:solidFill>
                            <a:schemeClr val="tx1">
                              <a:lumMod val="75000"/>
                              <a:lumOff val="25000"/>
                            </a:schemeClr>
                          </a:solidFill>
                          <a:latin typeface="Arial" pitchFamily="34" charset="0"/>
                          <a:ea typeface="メイリオ" pitchFamily="50" charset="-128"/>
                        </a:rPr>
                        <a:t>コミュニティからの情報発信内容や質、発信頻度を確認する</a:t>
                      </a:r>
                      <a:endParaRPr kumimoji="1" lang="ja-JP" altLang="en-US" sz="1200" b="1" spc="100" baseline="0" dirty="0">
                        <a:solidFill>
                          <a:schemeClr val="tx1">
                            <a:lumMod val="75000"/>
                            <a:lumOff val="25000"/>
                          </a:schemeClr>
                        </a:solidFill>
                        <a:latin typeface="Arial" pitchFamily="34" charset="0"/>
                        <a:ea typeface="メイリオ" pitchFamily="50" charset="-128"/>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0"/>
                  </a:ext>
                </a:extLst>
              </a:tr>
              <a:tr h="435877">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2"/>
                        <a:tabLst/>
                        <a:defRPr/>
                      </a:pPr>
                      <a:r>
                        <a:rPr lang="en-US" altLang="ja-JP" sz="1600" b="1" spc="100" baseline="0" dirty="0" smtClean="0">
                          <a:solidFill>
                            <a:srgbClr val="F6167B"/>
                          </a:solidFill>
                          <a:latin typeface="Arial" pitchFamily="34" charset="0"/>
                          <a:ea typeface="メイリオ" pitchFamily="50" charset="-128"/>
                          <a:cs typeface="Times New Roman" pitchFamily="18" charset="0"/>
                        </a:rPr>
                        <a:t>OSS</a:t>
                      </a:r>
                      <a:r>
                        <a:rPr lang="ja-JP" altLang="en-US" sz="1600" b="1" spc="100" baseline="0" dirty="0" smtClean="0">
                          <a:solidFill>
                            <a:srgbClr val="F6167B"/>
                          </a:solidFill>
                          <a:latin typeface="Arial" pitchFamily="34" charset="0"/>
                          <a:ea typeface="メイリオ" pitchFamily="50" charset="-128"/>
                          <a:cs typeface="Times New Roman" pitchFamily="18" charset="0"/>
                        </a:rPr>
                        <a:t>活用形態の確認</a:t>
                      </a:r>
                      <a:endParaRPr lang="en-US" altLang="ja-JP" sz="1600" b="1" spc="100" baseline="0" dirty="0" smtClean="0">
                        <a:solidFill>
                          <a:srgbClr val="F6167B"/>
                        </a:solidFill>
                        <a:latin typeface="Arial" pitchFamily="34" charset="0"/>
                        <a:ea typeface="メイリオ" pitchFamily="50" charset="-128"/>
                        <a:cs typeface="Times New Roman" pitchFamily="18" charset="0"/>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活用形態に即して、遵守すべきライセンス条件の内容を確認する</a:t>
                      </a:r>
                      <a:endPar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1"/>
                  </a:ext>
                </a:extLst>
              </a:tr>
              <a:tr h="768514">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3"/>
                        <a:tabLst/>
                        <a:defRPr/>
                      </a:pPr>
                      <a:r>
                        <a:rPr lang="en-US" altLang="ja-JP" sz="1600" b="1" spc="100" baseline="0" dirty="0" smtClean="0">
                          <a:solidFill>
                            <a:srgbClr val="F6167B"/>
                          </a:solidFill>
                          <a:latin typeface="Arial" pitchFamily="34" charset="0"/>
                          <a:ea typeface="メイリオ" pitchFamily="50" charset="-128"/>
                          <a:cs typeface="Times New Roman" pitchFamily="18" charset="0"/>
                        </a:rPr>
                        <a:t>OSS</a:t>
                      </a:r>
                      <a:r>
                        <a:rPr lang="ja-JP" altLang="en-US" sz="1600" b="1" spc="100" baseline="0" dirty="0" smtClean="0">
                          <a:solidFill>
                            <a:srgbClr val="F6167B"/>
                          </a:solidFill>
                          <a:latin typeface="Arial" pitchFamily="34" charset="0"/>
                          <a:ea typeface="メイリオ" pitchFamily="50" charset="-128"/>
                          <a:cs typeface="Times New Roman" pitchFamily="18" charset="0"/>
                        </a:rPr>
                        <a:t>活用形態、ライセンス条件、リスクの確認</a:t>
                      </a: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第三者製造ソフトウェア、開発委託の場合のリスクと、</a:t>
                      </a:r>
                      <a:r>
                        <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
                      </a:r>
                      <a:br>
                        <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br>
                      <a:r>
                        <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OSS</a:t>
                      </a:r>
                      <a:r>
                        <a:rPr lang="ja-JP" altLang="en-US"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を導入する際のリスクを機能面、品質面で評価する</a:t>
                      </a:r>
                      <a:endPar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2"/>
                  </a:ext>
                </a:extLst>
              </a:tr>
              <a:tr h="768514">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4"/>
                        <a:tabLst/>
                        <a:defRPr/>
                      </a:pPr>
                      <a:r>
                        <a:rPr lang="ja-JP" altLang="en-US" sz="1600" b="1" spc="100" baseline="0" dirty="0" smtClean="0">
                          <a:solidFill>
                            <a:srgbClr val="F6167B"/>
                          </a:solidFill>
                          <a:latin typeface="Arial" pitchFamily="34" charset="0"/>
                          <a:ea typeface="メイリオ" pitchFamily="50" charset="-128"/>
                          <a:cs typeface="Times New Roman" pitchFamily="18" charset="0"/>
                        </a:rPr>
                        <a:t>独自性保全･独自技術の</a:t>
                      </a:r>
                      <a:r>
                        <a:rPr lang="en-US" altLang="ja-JP" sz="1600" b="1" spc="100" baseline="0" dirty="0" smtClean="0">
                          <a:solidFill>
                            <a:srgbClr val="F6167B"/>
                          </a:solidFill>
                          <a:latin typeface="Arial" pitchFamily="34" charset="0"/>
                          <a:ea typeface="メイリオ" pitchFamily="50" charset="-128"/>
                          <a:cs typeface="Times New Roman" pitchFamily="18" charset="0"/>
                        </a:rPr>
                        <a:t/>
                      </a:r>
                      <a:br>
                        <a:rPr lang="en-US" altLang="ja-JP" sz="1600" b="1" spc="100" baseline="0" dirty="0" smtClean="0">
                          <a:solidFill>
                            <a:srgbClr val="F6167B"/>
                          </a:solidFill>
                          <a:latin typeface="Arial" pitchFamily="34" charset="0"/>
                          <a:ea typeface="メイリオ" pitchFamily="50" charset="-128"/>
                          <a:cs typeface="Times New Roman" pitchFamily="18" charset="0"/>
                        </a:rPr>
                      </a:br>
                      <a:r>
                        <a:rPr lang="ja-JP" altLang="en-US" sz="1600" b="1" spc="100" baseline="0" dirty="0" smtClean="0">
                          <a:solidFill>
                            <a:srgbClr val="F6167B"/>
                          </a:solidFill>
                          <a:latin typeface="Arial" pitchFamily="34" charset="0"/>
                          <a:ea typeface="メイリオ" pitchFamily="50" charset="-128"/>
                          <a:cs typeface="Times New Roman" pitchFamily="18" charset="0"/>
                        </a:rPr>
                        <a:t>流出防止策の検討</a:t>
                      </a:r>
                      <a:endParaRPr lang="en-US" altLang="ja-JP" sz="1600" b="1" spc="100" baseline="0" dirty="0" smtClean="0">
                        <a:solidFill>
                          <a:srgbClr val="F6167B"/>
                        </a:solidFill>
                        <a:latin typeface="Arial" pitchFamily="34" charset="0"/>
                        <a:ea typeface="メイリオ" pitchFamily="50" charset="-128"/>
                        <a:cs typeface="Times New Roman" pitchFamily="18" charset="0"/>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当社技術情報の意図しない開示を防ぐ観点から、当社独自開発部分の独自性を保全するソースコード管理、</a:t>
                      </a:r>
                      <a:r>
                        <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OSS</a:t>
                      </a:r>
                      <a:r>
                        <a:rPr lang="ja-JP" altLang="en-US" sz="1200" b="1" spc="100" baseline="0" dirty="0" smtClean="0">
                          <a:solidFill>
                            <a:schemeClr val="tx1">
                              <a:lumMod val="75000"/>
                              <a:lumOff val="25000"/>
                            </a:schemeClr>
                          </a:solidFill>
                          <a:latin typeface="Arial" pitchFamily="34" charset="0"/>
                          <a:ea typeface="メイリオ" pitchFamily="50" charset="-128"/>
                          <a:cs typeface="Times New Roman" pitchFamily="18" charset="0"/>
                        </a:rPr>
                        <a:t>活用管理を実施する</a:t>
                      </a:r>
                      <a:endParaRPr lang="en-US" altLang="ja-JP" sz="1200" b="1" spc="100" baseline="0" dirty="0" smtClean="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62133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-2</a:t>
            </a:r>
            <a:r>
              <a:rPr lang="ja-JP" altLang="en-US" dirty="0" smtClean="0"/>
              <a:t> </a:t>
            </a:r>
            <a:r>
              <a:rPr lang="en-US" altLang="ja-JP" dirty="0" smtClean="0"/>
              <a:t>OSS</a:t>
            </a:r>
            <a:r>
              <a:rPr lang="ja-JP" altLang="en-US" dirty="0" smtClean="0"/>
              <a:t>導入時の検討・実施事項②</a:t>
            </a:r>
            <a:endParaRPr lang="ja-JP" altLang="en-US" dirty="0"/>
          </a:p>
        </p:txBody>
      </p:sp>
      <p:pic>
        <p:nvPicPr>
          <p:cNvPr id="132" name="図 131" descr="1.png"/>
          <p:cNvPicPr>
            <a:picLocks noChangeAspect="1"/>
          </p:cNvPicPr>
          <p:nvPr/>
        </p:nvPicPr>
        <p:blipFill>
          <a:blip r:embed="rId3"/>
          <a:srcRect l="21687" t="24387" r="26670" b="32515"/>
          <a:stretch>
            <a:fillRect/>
          </a:stretch>
        </p:blipFill>
        <p:spPr>
          <a:xfrm>
            <a:off x="174168" y="4498848"/>
            <a:ext cx="1010401" cy="843236"/>
          </a:xfrm>
          <a:prstGeom prst="rect">
            <a:avLst/>
          </a:prstGeom>
        </p:spPr>
      </p:pic>
      <p:grpSp>
        <p:nvGrpSpPr>
          <p:cNvPr id="218" name="グループ化 217"/>
          <p:cNvGrpSpPr/>
          <p:nvPr/>
        </p:nvGrpSpPr>
        <p:grpSpPr>
          <a:xfrm>
            <a:off x="4652681" y="1876887"/>
            <a:ext cx="4676496" cy="3460376"/>
            <a:chOff x="4796117" y="959224"/>
            <a:chExt cx="4676496" cy="3460376"/>
          </a:xfrm>
          <a:effectLst>
            <a:outerShdw blurRad="50800" dist="38100" dir="2700000" algn="tl" rotWithShape="0">
              <a:prstClr val="black">
                <a:alpha val="40000"/>
              </a:prstClr>
            </a:outerShdw>
          </a:effectLst>
        </p:grpSpPr>
        <p:grpSp>
          <p:nvGrpSpPr>
            <p:cNvPr id="219" name="グループ化 206"/>
            <p:cNvGrpSpPr/>
            <p:nvPr/>
          </p:nvGrpSpPr>
          <p:grpSpPr>
            <a:xfrm>
              <a:off x="4796117" y="959224"/>
              <a:ext cx="4676496" cy="3460376"/>
              <a:chOff x="4796117" y="959224"/>
              <a:chExt cx="4676496" cy="3460376"/>
            </a:xfrm>
          </p:grpSpPr>
          <p:sp>
            <p:nvSpPr>
              <p:cNvPr id="221" name="円/楕円 220"/>
              <p:cNvSpPr/>
              <p:nvPr/>
            </p:nvSpPr>
            <p:spPr bwMode="auto">
              <a:xfrm>
                <a:off x="5289176" y="986118"/>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2" name="円/楕円 221"/>
              <p:cNvSpPr/>
              <p:nvPr/>
            </p:nvSpPr>
            <p:spPr bwMode="auto">
              <a:xfrm>
                <a:off x="4796117" y="17212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3" name="円/楕円 222"/>
              <p:cNvSpPr/>
              <p:nvPr/>
            </p:nvSpPr>
            <p:spPr bwMode="auto">
              <a:xfrm>
                <a:off x="5862917" y="246529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4" name="円/楕円 223"/>
              <p:cNvSpPr/>
              <p:nvPr/>
            </p:nvSpPr>
            <p:spPr bwMode="auto">
              <a:xfrm>
                <a:off x="7100046" y="23308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5" name="円/楕円 224"/>
              <p:cNvSpPr/>
              <p:nvPr/>
            </p:nvSpPr>
            <p:spPr bwMode="auto">
              <a:xfrm>
                <a:off x="7518307" y="1425389"/>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6" name="円/楕円 225"/>
              <p:cNvSpPr/>
              <p:nvPr/>
            </p:nvSpPr>
            <p:spPr bwMode="auto">
              <a:xfrm>
                <a:off x="7258331" y="995083"/>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7" name="円/楕円 226"/>
              <p:cNvSpPr/>
              <p:nvPr/>
            </p:nvSpPr>
            <p:spPr bwMode="auto">
              <a:xfrm>
                <a:off x="6245319" y="9592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20" name="円/楕円 219"/>
            <p:cNvSpPr/>
            <p:nvPr/>
          </p:nvSpPr>
          <p:spPr bwMode="auto">
            <a:xfrm>
              <a:off x="5109882" y="2438400"/>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29" name="グループ化 53"/>
          <p:cNvGrpSpPr/>
          <p:nvPr/>
        </p:nvGrpSpPr>
        <p:grpSpPr>
          <a:xfrm>
            <a:off x="6009607" y="2626158"/>
            <a:ext cx="2037113" cy="1289502"/>
            <a:chOff x="375927" y="3556000"/>
            <a:chExt cx="1706879" cy="924560"/>
          </a:xfr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p:grpSpPr>
        <p:grpSp>
          <p:nvGrpSpPr>
            <p:cNvPr id="289" name="グループ化 94"/>
            <p:cNvGrpSpPr/>
            <p:nvPr/>
          </p:nvGrpSpPr>
          <p:grpSpPr>
            <a:xfrm>
              <a:off x="375927" y="3556000"/>
              <a:ext cx="1706879" cy="924560"/>
              <a:chOff x="-2600960" y="2824480"/>
              <a:chExt cx="1463040" cy="894080"/>
            </a:xfrm>
            <a:grpFill/>
          </p:grpSpPr>
          <p:sp>
            <p:nvSpPr>
              <p:cNvPr id="291" name="円/楕円 290"/>
              <p:cNvSpPr/>
              <p:nvPr/>
            </p:nvSpPr>
            <p:spPr bwMode="auto">
              <a:xfrm>
                <a:off x="-2194560" y="2824480"/>
                <a:ext cx="54864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2" name="円/楕円 291"/>
              <p:cNvSpPr/>
              <p:nvPr/>
            </p:nvSpPr>
            <p:spPr bwMode="auto">
              <a:xfrm>
                <a:off x="-2600960" y="294640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3" name="円/楕円 292"/>
              <p:cNvSpPr/>
              <p:nvPr/>
            </p:nvSpPr>
            <p:spPr bwMode="auto">
              <a:xfrm rot="20505470">
                <a:off x="-1950720" y="29362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4" name="円/楕円 293"/>
              <p:cNvSpPr/>
              <p:nvPr/>
            </p:nvSpPr>
            <p:spPr bwMode="auto">
              <a:xfrm rot="1219292">
                <a:off x="-2032000" y="30886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5" name="円/楕円 294"/>
              <p:cNvSpPr/>
              <p:nvPr/>
            </p:nvSpPr>
            <p:spPr bwMode="auto">
              <a:xfrm rot="19172392">
                <a:off x="-2418080" y="31394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90" name="テキスト ボックス 289"/>
            <p:cNvSpPr txBox="1"/>
            <p:nvPr/>
          </p:nvSpPr>
          <p:spPr>
            <a:xfrm>
              <a:off x="402528" y="3843834"/>
              <a:ext cx="1579880" cy="480132"/>
            </a:xfrm>
            <a:prstGeom prst="rect">
              <a:avLst/>
            </a:prstGeom>
            <a:noFill/>
          </p:spPr>
          <p:txBody>
            <a:bodyPr wrap="square" rtlCol="0">
              <a:spAutoFit/>
            </a:bodyPr>
            <a:lstStyle/>
            <a:p>
              <a:pPr algn="ctr"/>
              <a:r>
                <a:rPr kumimoji="1" lang="en-US" altLang="ja-JP" sz="1400" b="1" spc="100" dirty="0" smtClean="0">
                  <a:solidFill>
                    <a:schemeClr val="bg1"/>
                  </a:solidFill>
                  <a:latin typeface="Arial" pitchFamily="34" charset="0"/>
                  <a:ea typeface="メイリオ" pitchFamily="50" charset="-128"/>
                </a:rPr>
                <a:t>OSS</a:t>
              </a:r>
            </a:p>
            <a:p>
              <a:pPr algn="ctr"/>
              <a:r>
                <a:rPr lang="ja-JP" altLang="en-US" sz="1400" b="1" spc="100" dirty="0" smtClean="0">
                  <a:solidFill>
                    <a:schemeClr val="bg1"/>
                  </a:solidFill>
                  <a:latin typeface="Arial" pitchFamily="34" charset="0"/>
                  <a:ea typeface="メイリオ" pitchFamily="50" charset="-128"/>
                </a:rPr>
                <a:t>コミュニティ</a:t>
              </a:r>
              <a:endParaRPr kumimoji="1" lang="ja-JP" altLang="en-US" sz="1400" b="1" spc="100" dirty="0" smtClean="0">
                <a:solidFill>
                  <a:schemeClr val="bg1"/>
                </a:solidFill>
                <a:latin typeface="Arial" pitchFamily="34" charset="0"/>
                <a:ea typeface="メイリオ" pitchFamily="50" charset="-128"/>
              </a:endParaRPr>
            </a:p>
          </p:txBody>
        </p:sp>
      </p:grpSp>
      <p:grpSp>
        <p:nvGrpSpPr>
          <p:cNvPr id="230" name="グループ化 61"/>
          <p:cNvGrpSpPr/>
          <p:nvPr/>
        </p:nvGrpSpPr>
        <p:grpSpPr>
          <a:xfrm>
            <a:off x="5040780" y="2630389"/>
            <a:ext cx="1192539" cy="615530"/>
            <a:chOff x="821485" y="1659677"/>
            <a:chExt cx="2131142" cy="1099987"/>
          </a:xfrm>
        </p:grpSpPr>
        <p:sp>
          <p:nvSpPr>
            <p:cNvPr id="277" name="円/楕円 276"/>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78" name="グループ化 47"/>
            <p:cNvGrpSpPr/>
            <p:nvPr/>
          </p:nvGrpSpPr>
          <p:grpSpPr>
            <a:xfrm>
              <a:off x="1171023" y="1659677"/>
              <a:ext cx="1385520" cy="996748"/>
              <a:chOff x="1401098" y="1104897"/>
              <a:chExt cx="1385520" cy="996748"/>
            </a:xfrm>
          </p:grpSpPr>
          <p:grpSp>
            <p:nvGrpSpPr>
              <p:cNvPr id="279" name="グループ化 22"/>
              <p:cNvGrpSpPr/>
              <p:nvPr/>
            </p:nvGrpSpPr>
            <p:grpSpPr>
              <a:xfrm>
                <a:off x="1401098" y="1104897"/>
                <a:ext cx="1385520" cy="996748"/>
                <a:chOff x="-1069258" y="1215510"/>
                <a:chExt cx="2470355" cy="1777182"/>
              </a:xfrm>
            </p:grpSpPr>
            <p:sp>
              <p:nvSpPr>
                <p:cNvPr id="287" name="台形 286"/>
                <p:cNvSpPr/>
                <p:nvPr/>
              </p:nvSpPr>
              <p:spPr bwMode="auto">
                <a:xfrm rot="16200000">
                  <a:off x="-1013950" y="1160202"/>
                  <a:ext cx="1777181" cy="1887797"/>
                </a:xfrm>
                <a:prstGeom prst="trapezoid">
                  <a:avLst>
                    <a:gd name="adj" fmla="val 9232"/>
                  </a:avLst>
                </a:prstGeom>
                <a:solidFill>
                  <a:schemeClr val="bg1">
                    <a:lumMod val="7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8" name="台形 287"/>
                <p:cNvSpPr/>
                <p:nvPr/>
              </p:nvSpPr>
              <p:spPr bwMode="auto">
                <a:xfrm rot="16200000" flipV="1">
                  <a:off x="201563" y="1793158"/>
                  <a:ext cx="1777181" cy="621887"/>
                </a:xfrm>
                <a:prstGeom prst="trapezoid">
                  <a:avLst>
                    <a:gd name="adj" fmla="val 9232"/>
                  </a:avLst>
                </a:prstGeom>
                <a:solidFill>
                  <a:schemeClr val="bg1">
                    <a:lumMod val="6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80" name="台形 279"/>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1" name="台形 280"/>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2" name="台形 281"/>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3" name="台形 282"/>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4" name="台形 283"/>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5" name="台形 284"/>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6" name="フリーフォーム 285"/>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31" name="グループ化 77"/>
          <p:cNvGrpSpPr/>
          <p:nvPr/>
        </p:nvGrpSpPr>
        <p:grpSpPr>
          <a:xfrm>
            <a:off x="5040780" y="3358404"/>
            <a:ext cx="1192539" cy="615530"/>
            <a:chOff x="821485" y="1659677"/>
            <a:chExt cx="2131142" cy="1099987"/>
          </a:xfrm>
        </p:grpSpPr>
        <p:sp>
          <p:nvSpPr>
            <p:cNvPr id="265" name="円/楕円 264"/>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66" name="グループ化 47"/>
            <p:cNvGrpSpPr/>
            <p:nvPr/>
          </p:nvGrpSpPr>
          <p:grpSpPr>
            <a:xfrm>
              <a:off x="1171023" y="1659677"/>
              <a:ext cx="1385520" cy="996748"/>
              <a:chOff x="1401098" y="1104897"/>
              <a:chExt cx="1385520" cy="996748"/>
            </a:xfrm>
          </p:grpSpPr>
          <p:grpSp>
            <p:nvGrpSpPr>
              <p:cNvPr id="267" name="グループ化 22"/>
              <p:cNvGrpSpPr/>
              <p:nvPr/>
            </p:nvGrpSpPr>
            <p:grpSpPr>
              <a:xfrm>
                <a:off x="1401098" y="1104897"/>
                <a:ext cx="1385520" cy="996748"/>
                <a:chOff x="-1069258" y="1215510"/>
                <a:chExt cx="2470355" cy="1777182"/>
              </a:xfrm>
            </p:grpSpPr>
            <p:sp>
              <p:nvSpPr>
                <p:cNvPr id="275" name="台形 274"/>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6" name="台形 275"/>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68" name="台形 267"/>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69" name="台形 268"/>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0" name="台形 269"/>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1" name="台形 270"/>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2" name="台形 271"/>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3" name="台形 272"/>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4" name="フリーフォーム 27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32" name="グループ化 90"/>
          <p:cNvGrpSpPr/>
          <p:nvPr/>
        </p:nvGrpSpPr>
        <p:grpSpPr>
          <a:xfrm>
            <a:off x="7762172" y="2630389"/>
            <a:ext cx="1192539" cy="615530"/>
            <a:chOff x="821485" y="1659677"/>
            <a:chExt cx="2131142" cy="1099987"/>
          </a:xfrm>
        </p:grpSpPr>
        <p:sp>
          <p:nvSpPr>
            <p:cNvPr id="253" name="円/楕円 252"/>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54" name="グループ化 47"/>
            <p:cNvGrpSpPr/>
            <p:nvPr/>
          </p:nvGrpSpPr>
          <p:grpSpPr>
            <a:xfrm>
              <a:off x="1171023" y="1659677"/>
              <a:ext cx="1385520" cy="996748"/>
              <a:chOff x="1401098" y="1104897"/>
              <a:chExt cx="1385520" cy="996748"/>
            </a:xfrm>
          </p:grpSpPr>
          <p:grpSp>
            <p:nvGrpSpPr>
              <p:cNvPr id="255" name="グループ化 22"/>
              <p:cNvGrpSpPr/>
              <p:nvPr/>
            </p:nvGrpSpPr>
            <p:grpSpPr>
              <a:xfrm>
                <a:off x="1401098" y="1104897"/>
                <a:ext cx="1385520" cy="996748"/>
                <a:chOff x="-1069258" y="1215510"/>
                <a:chExt cx="2470355" cy="1777182"/>
              </a:xfrm>
            </p:grpSpPr>
            <p:sp>
              <p:nvSpPr>
                <p:cNvPr id="263" name="台形 262"/>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64" name="台形 263"/>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56" name="台形 255"/>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7" name="台形 256"/>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8" name="台形 257"/>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9" name="台形 258"/>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60" name="台形 259"/>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61" name="台形 260"/>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62" name="フリーフォーム 261"/>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33" name="グループ化 103"/>
          <p:cNvGrpSpPr/>
          <p:nvPr/>
        </p:nvGrpSpPr>
        <p:grpSpPr>
          <a:xfrm>
            <a:off x="7762172" y="3358404"/>
            <a:ext cx="1192539" cy="615530"/>
            <a:chOff x="821485" y="1659677"/>
            <a:chExt cx="2131142" cy="1099987"/>
          </a:xfrm>
        </p:grpSpPr>
        <p:sp>
          <p:nvSpPr>
            <p:cNvPr id="241" name="円/楕円 24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42" name="グループ化 47"/>
            <p:cNvGrpSpPr/>
            <p:nvPr/>
          </p:nvGrpSpPr>
          <p:grpSpPr>
            <a:xfrm>
              <a:off x="1171023" y="1659677"/>
              <a:ext cx="1385520" cy="996748"/>
              <a:chOff x="1401098" y="1104897"/>
              <a:chExt cx="1385520" cy="996748"/>
            </a:xfrm>
          </p:grpSpPr>
          <p:grpSp>
            <p:nvGrpSpPr>
              <p:cNvPr id="243" name="グループ化 22"/>
              <p:cNvGrpSpPr/>
              <p:nvPr/>
            </p:nvGrpSpPr>
            <p:grpSpPr>
              <a:xfrm>
                <a:off x="1401098" y="1104897"/>
                <a:ext cx="1385520" cy="996748"/>
                <a:chOff x="-1069258" y="1215510"/>
                <a:chExt cx="2470355" cy="1777182"/>
              </a:xfrm>
            </p:grpSpPr>
            <p:sp>
              <p:nvSpPr>
                <p:cNvPr id="251" name="台形 250"/>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2" name="台形 251"/>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44" name="台形 243"/>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5" name="台形 244"/>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6" name="台形 245"/>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7" name="台形 246"/>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8" name="台形 247"/>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9" name="台形 248"/>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0" name="フリーフォーム 249"/>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34" name="上矢印 233"/>
          <p:cNvSpPr/>
          <p:nvPr/>
        </p:nvSpPr>
        <p:spPr bwMode="auto">
          <a:xfrm rot="17419636" flipH="1" flipV="1">
            <a:off x="6024553" y="272941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5" name="上矢印 234"/>
          <p:cNvSpPr/>
          <p:nvPr/>
        </p:nvSpPr>
        <p:spPr bwMode="auto">
          <a:xfrm rot="4180364" flipV="1">
            <a:off x="7515099" y="2765275"/>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6" name="上矢印 235"/>
          <p:cNvSpPr/>
          <p:nvPr/>
        </p:nvSpPr>
        <p:spPr bwMode="auto">
          <a:xfrm rot="4180364" flipH="1">
            <a:off x="5998552" y="324942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7" name="上矢印 236"/>
          <p:cNvSpPr/>
          <p:nvPr/>
        </p:nvSpPr>
        <p:spPr bwMode="auto">
          <a:xfrm rot="17419636">
            <a:off x="7688588" y="324942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8" name="テキスト ボックス 237"/>
          <p:cNvSpPr txBox="1"/>
          <p:nvPr/>
        </p:nvSpPr>
        <p:spPr bwMode="gray">
          <a:xfrm>
            <a:off x="4756310" y="3560630"/>
            <a:ext cx="1466017" cy="424732"/>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1200" b="1" kern="0" dirty="0" smtClean="0">
                <a:solidFill>
                  <a:schemeClr val="tx1">
                    <a:lumMod val="65000"/>
                    <a:lumOff val="35000"/>
                  </a:schemeClr>
                </a:solidFill>
                <a:latin typeface="Arial" pitchFamily="34" charset="0"/>
                <a:ea typeface="メイリオ" pitchFamily="50" charset="-128"/>
              </a:rPr>
              <a:t>コミュニティに</a:t>
            </a:r>
            <a:r>
              <a:rPr kumimoji="0" lang="en-US" altLang="ja-JP" sz="1200" b="1" kern="0" dirty="0" smtClean="0">
                <a:solidFill>
                  <a:schemeClr val="tx1">
                    <a:lumMod val="65000"/>
                    <a:lumOff val="35000"/>
                  </a:schemeClr>
                </a:solidFill>
                <a:latin typeface="Arial" pitchFamily="34" charset="0"/>
                <a:ea typeface="メイリオ" pitchFamily="50" charset="-128"/>
              </a:rPr>
              <a:t/>
            </a:r>
            <a:br>
              <a:rPr kumimoji="0" lang="en-US" altLang="ja-JP" sz="1200" b="1" kern="0" dirty="0" smtClean="0">
                <a:solidFill>
                  <a:schemeClr val="tx1">
                    <a:lumMod val="65000"/>
                    <a:lumOff val="35000"/>
                  </a:schemeClr>
                </a:solidFill>
                <a:latin typeface="Arial" pitchFamily="34" charset="0"/>
                <a:ea typeface="メイリオ" pitchFamily="50" charset="-128"/>
              </a:rPr>
            </a:br>
            <a:r>
              <a:rPr kumimoji="0" lang="ja-JP" altLang="en-US" sz="1200" b="1" kern="0" dirty="0" smtClean="0">
                <a:solidFill>
                  <a:schemeClr val="tx1">
                    <a:lumMod val="65000"/>
                    <a:lumOff val="35000"/>
                  </a:schemeClr>
                </a:solidFill>
                <a:latin typeface="Arial" pitchFamily="34" charset="0"/>
                <a:ea typeface="メイリオ" pitchFamily="50" charset="-128"/>
              </a:rPr>
              <a:t>参加、</a:t>
            </a:r>
            <a:r>
              <a:rPr kumimoji="0" lang="en-US" altLang="ja-JP" sz="1200" b="1" kern="0" dirty="0" smtClean="0">
                <a:solidFill>
                  <a:schemeClr val="tx1">
                    <a:lumMod val="65000"/>
                    <a:lumOff val="35000"/>
                  </a:schemeClr>
                </a:solidFill>
                <a:latin typeface="Arial" pitchFamily="34" charset="0"/>
                <a:ea typeface="メイリオ" pitchFamily="50" charset="-128"/>
              </a:rPr>
              <a:t>OSS</a:t>
            </a:r>
            <a:r>
              <a:rPr kumimoji="0" lang="ja-JP" altLang="en-US" sz="1200" b="1" kern="0" dirty="0" smtClean="0">
                <a:solidFill>
                  <a:schemeClr val="tx1">
                    <a:lumMod val="65000"/>
                    <a:lumOff val="35000"/>
                  </a:schemeClr>
                </a:solidFill>
                <a:latin typeface="Arial" pitchFamily="34" charset="0"/>
                <a:ea typeface="メイリオ" pitchFamily="50" charset="-128"/>
              </a:rPr>
              <a:t>開発</a:t>
            </a:r>
          </a:p>
        </p:txBody>
      </p:sp>
      <p:sp>
        <p:nvSpPr>
          <p:cNvPr id="239" name="テキスト ボックス 238"/>
          <p:cNvSpPr txBox="1"/>
          <p:nvPr/>
        </p:nvSpPr>
        <p:spPr bwMode="gray">
          <a:xfrm>
            <a:off x="7723476" y="3715047"/>
            <a:ext cx="1421256" cy="258532"/>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en-US" altLang="ja-JP" sz="1200" b="1" kern="0" dirty="0" smtClean="0">
                <a:solidFill>
                  <a:schemeClr val="tx1">
                    <a:lumMod val="65000"/>
                    <a:lumOff val="35000"/>
                  </a:schemeClr>
                </a:solidFill>
                <a:latin typeface="Arial" pitchFamily="34" charset="0"/>
                <a:ea typeface="メイリオ" pitchFamily="50" charset="-128"/>
              </a:rPr>
              <a:t>OSS</a:t>
            </a:r>
            <a:r>
              <a:rPr kumimoji="0" lang="ja-JP" altLang="en-US" sz="1200" b="1" kern="0" dirty="0" smtClean="0">
                <a:solidFill>
                  <a:schemeClr val="tx1">
                    <a:lumMod val="65000"/>
                    <a:lumOff val="35000"/>
                  </a:schemeClr>
                </a:solidFill>
                <a:latin typeface="Arial" pitchFamily="34" charset="0"/>
                <a:ea typeface="メイリオ" pitchFamily="50" charset="-128"/>
              </a:rPr>
              <a:t>使用のみ</a:t>
            </a:r>
          </a:p>
        </p:txBody>
      </p:sp>
      <p:sp>
        <p:nvSpPr>
          <p:cNvPr id="240" name="テキスト ボックス 239"/>
          <p:cNvSpPr txBox="1"/>
          <p:nvPr/>
        </p:nvSpPr>
        <p:spPr bwMode="gray">
          <a:xfrm>
            <a:off x="7820325" y="2799733"/>
            <a:ext cx="1548375" cy="424732"/>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1200" b="1" kern="0" dirty="0" smtClean="0">
                <a:solidFill>
                  <a:schemeClr val="tx1">
                    <a:lumMod val="65000"/>
                    <a:lumOff val="35000"/>
                  </a:schemeClr>
                </a:solidFill>
                <a:latin typeface="Arial" pitchFamily="34" charset="0"/>
                <a:ea typeface="メイリオ" pitchFamily="50" charset="-128"/>
              </a:rPr>
              <a:t>コミュニティの外からコードを提供</a:t>
            </a:r>
          </a:p>
        </p:txBody>
      </p:sp>
      <p:pic>
        <p:nvPicPr>
          <p:cNvPr id="29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flipH="1">
            <a:off x="8092116" y="4253100"/>
            <a:ext cx="597274" cy="680748"/>
          </a:xfrm>
          <a:prstGeom prst="rect">
            <a:avLst/>
          </a:prstGeom>
          <a:noFill/>
          <a:ln w="9525">
            <a:noFill/>
            <a:miter lim="800000"/>
            <a:headEnd/>
            <a:tailEnd/>
          </a:ln>
          <a:effectLst/>
        </p:spPr>
      </p:pic>
      <p:grpSp>
        <p:nvGrpSpPr>
          <p:cNvPr id="297" name="グループ化 296"/>
          <p:cNvGrpSpPr/>
          <p:nvPr/>
        </p:nvGrpSpPr>
        <p:grpSpPr>
          <a:xfrm>
            <a:off x="5051269" y="4124080"/>
            <a:ext cx="2961863" cy="626327"/>
            <a:chOff x="5302275" y="3529150"/>
            <a:chExt cx="2961863" cy="626327"/>
          </a:xfrm>
          <a:solidFill>
            <a:srgbClr val="F67272"/>
          </a:solidFill>
        </p:grpSpPr>
        <p:sp>
          <p:nvSpPr>
            <p:cNvPr id="298" name="円/楕円 297"/>
            <p:cNvSpPr/>
            <p:nvPr/>
          </p:nvSpPr>
          <p:spPr bwMode="auto">
            <a:xfrm>
              <a:off x="7626084" y="3804573"/>
              <a:ext cx="252000" cy="25200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99" name="グループ化 178"/>
            <p:cNvGrpSpPr/>
            <p:nvPr/>
          </p:nvGrpSpPr>
          <p:grpSpPr>
            <a:xfrm>
              <a:off x="5302275" y="3529150"/>
              <a:ext cx="2961863" cy="467139"/>
              <a:chOff x="1351722" y="3727174"/>
              <a:chExt cx="2961863" cy="467139"/>
            </a:xfrm>
            <a:grpFill/>
          </p:grpSpPr>
          <p:sp>
            <p:nvSpPr>
              <p:cNvPr id="302" name="角丸四角形 301"/>
              <p:cNvSpPr/>
              <p:nvPr/>
            </p:nvSpPr>
            <p:spPr bwMode="auto">
              <a:xfrm>
                <a:off x="1351722" y="3727174"/>
                <a:ext cx="2892287" cy="467139"/>
              </a:xfrm>
              <a:prstGeom prst="roundRect">
                <a:avLst>
                  <a:gd name="adj" fmla="val 50000"/>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3" name="Text Box 31"/>
              <p:cNvSpPr txBox="1">
                <a:spLocks noChangeArrowheads="1"/>
              </p:cNvSpPr>
              <p:nvPr/>
            </p:nvSpPr>
            <p:spPr bwMode="gray">
              <a:xfrm>
                <a:off x="1408277" y="3798198"/>
                <a:ext cx="2905308" cy="30932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smtClean="0">
                    <a:solidFill>
                      <a:schemeClr val="bg1"/>
                    </a:solidFill>
                    <a:latin typeface="Arial" pitchFamily="34" charset="0"/>
                    <a:ea typeface="メイリオ" pitchFamily="50" charset="-128"/>
                  </a:rPr>
                  <a:t>ここの</a:t>
                </a:r>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を活用して大丈夫かな？</a:t>
                </a:r>
              </a:p>
            </p:txBody>
          </p:sp>
        </p:grpSp>
        <p:sp>
          <p:nvSpPr>
            <p:cNvPr id="300" name="円/楕円 299"/>
            <p:cNvSpPr/>
            <p:nvPr/>
          </p:nvSpPr>
          <p:spPr bwMode="auto">
            <a:xfrm>
              <a:off x="7883652" y="4003078"/>
              <a:ext cx="152399" cy="15239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1" name="円/楕円 300"/>
            <p:cNvSpPr/>
            <p:nvPr/>
          </p:nvSpPr>
          <p:spPr bwMode="auto">
            <a:xfrm>
              <a:off x="8070999" y="4026965"/>
              <a:ext cx="109330" cy="10933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04" name="グループ化 303"/>
          <p:cNvGrpSpPr/>
          <p:nvPr/>
        </p:nvGrpSpPr>
        <p:grpSpPr>
          <a:xfrm>
            <a:off x="5034013" y="1901952"/>
            <a:ext cx="3907855" cy="1030216"/>
            <a:chOff x="451747" y="1196889"/>
            <a:chExt cx="3907855" cy="1030216"/>
          </a:xfrm>
        </p:grpSpPr>
        <p:sp>
          <p:nvSpPr>
            <p:cNvPr id="305" name="角丸四角形 304"/>
            <p:cNvSpPr/>
            <p:nvPr/>
          </p:nvSpPr>
          <p:spPr bwMode="auto">
            <a:xfrm>
              <a:off x="451747" y="1196889"/>
              <a:ext cx="3907855" cy="667992"/>
            </a:xfrm>
            <a:prstGeom prst="roundRect">
              <a:avLst>
                <a:gd name="adj" fmla="val 28511"/>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6" name="上矢印 305"/>
            <p:cNvSpPr/>
            <p:nvPr/>
          </p:nvSpPr>
          <p:spPr bwMode="auto">
            <a:xfrm flipV="1">
              <a:off x="2215710" y="1826379"/>
              <a:ext cx="294842" cy="400726"/>
            </a:xfrm>
            <a:prstGeom prst="upArrow">
              <a:avLst>
                <a:gd name="adj1" fmla="val 50000"/>
                <a:gd name="adj2" fmla="val 91667"/>
              </a:avLst>
            </a:prstGeom>
            <a:solidFill>
              <a:srgbClr val="F6167B"/>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40" name="グループ化 339"/>
          <p:cNvGrpSpPr/>
          <p:nvPr/>
        </p:nvGrpSpPr>
        <p:grpSpPr>
          <a:xfrm>
            <a:off x="320379" y="1822162"/>
            <a:ext cx="4832122" cy="1762285"/>
            <a:chOff x="320379" y="1924573"/>
            <a:chExt cx="4832122" cy="1524000"/>
          </a:xfrm>
          <a:solidFill>
            <a:srgbClr val="FADEDE"/>
          </a:solidFill>
          <a:effectLst>
            <a:outerShdw blurRad="50800" dist="38100" dir="2700000" algn="tl" rotWithShape="0">
              <a:prstClr val="black">
                <a:alpha val="40000"/>
              </a:prstClr>
            </a:outerShdw>
          </a:effectLst>
        </p:grpSpPr>
        <p:grpSp>
          <p:nvGrpSpPr>
            <p:cNvPr id="310" name="グループ化 309"/>
            <p:cNvGrpSpPr/>
            <p:nvPr/>
          </p:nvGrpSpPr>
          <p:grpSpPr>
            <a:xfrm>
              <a:off x="320379" y="1924573"/>
              <a:ext cx="4832122" cy="1524000"/>
              <a:chOff x="295835" y="2026024"/>
              <a:chExt cx="4832122" cy="1524000"/>
            </a:xfrm>
            <a:grpFill/>
          </p:grpSpPr>
          <p:sp>
            <p:nvSpPr>
              <p:cNvPr id="308" name="角丸四角形 307"/>
              <p:cNvSpPr/>
              <p:nvPr/>
            </p:nvSpPr>
            <p:spPr bwMode="auto">
              <a:xfrm>
                <a:off x="295835" y="2026024"/>
                <a:ext cx="4482627" cy="1524000"/>
              </a:xfrm>
              <a:prstGeom prst="roundRect">
                <a:avLst>
                  <a:gd name="adj" fmla="val 14202"/>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9" name="二等辺三角形 308"/>
              <p:cNvSpPr/>
              <p:nvPr/>
            </p:nvSpPr>
            <p:spPr bwMode="auto">
              <a:xfrm rot="5400000">
                <a:off x="4457890" y="2445244"/>
                <a:ext cx="565174" cy="774960"/>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311" name="正方形/長方形 310"/>
            <p:cNvSpPr/>
            <p:nvPr/>
          </p:nvSpPr>
          <p:spPr bwMode="auto">
            <a:xfrm>
              <a:off x="518993" y="2058594"/>
              <a:ext cx="4191994" cy="1209675"/>
            </a:xfrm>
            <a:prstGeom prst="rect">
              <a:avLst/>
            </a:prstGeom>
            <a:grpFill/>
            <a:ln w="9525">
              <a:noFill/>
              <a:miter lim="800000"/>
              <a:headEnd/>
              <a:tailEnd/>
            </a:ln>
            <a:effectLst/>
          </p:spPr>
          <p:txBody>
            <a:bodyPr wrap="square" lIns="108000" tIns="108000" rIns="108000" bIns="108000" rtlCol="0" anchor="t" anchorCtr="0">
              <a:noAutofit/>
            </a:bodyPr>
            <a:lstStyle/>
            <a:p>
              <a:pPr>
                <a:lnSpc>
                  <a:spcPct val="150000"/>
                </a:lnSpc>
                <a:spcBef>
                  <a:spcPts val="400"/>
                </a:spcBef>
              </a:pPr>
              <a:r>
                <a:rPr lang="en-US" altLang="ja-JP" sz="1600" b="1" dirty="0" smtClean="0">
                  <a:solidFill>
                    <a:schemeClr val="tx1">
                      <a:lumMod val="75000"/>
                      <a:lumOff val="25000"/>
                    </a:schemeClr>
                  </a:solidFill>
                  <a:latin typeface="Arial" pitchFamily="34" charset="0"/>
                  <a:ea typeface="メイリオ" pitchFamily="50" charset="-128"/>
                </a:rPr>
                <a:t>OSS</a:t>
              </a:r>
              <a:r>
                <a:rPr lang="ja-JP" altLang="en-US" sz="1600" b="1" dirty="0" smtClean="0">
                  <a:solidFill>
                    <a:schemeClr val="tx1">
                      <a:lumMod val="75000"/>
                      <a:lumOff val="25000"/>
                    </a:schemeClr>
                  </a:solidFill>
                  <a:latin typeface="Arial" pitchFamily="34" charset="0"/>
                  <a:ea typeface="メイリオ" pitchFamily="50" charset="-128"/>
                </a:rPr>
                <a:t>の品質や第三者の権利侵害の有無は、</a:t>
              </a:r>
              <a:r>
                <a:rPr lang="en-US" altLang="ja-JP" sz="1600" b="1" dirty="0" smtClean="0">
                  <a:solidFill>
                    <a:schemeClr val="tx1">
                      <a:lumMod val="75000"/>
                      <a:lumOff val="25000"/>
                    </a:schemeClr>
                  </a:solidFill>
                  <a:latin typeface="Arial" pitchFamily="34" charset="0"/>
                  <a:ea typeface="メイリオ" pitchFamily="50" charset="-128"/>
                </a:rPr>
                <a:t/>
              </a:r>
              <a:br>
                <a:rPr lang="en-US" altLang="ja-JP" sz="1600" b="1" dirty="0" smtClean="0">
                  <a:solidFill>
                    <a:schemeClr val="tx1">
                      <a:lumMod val="75000"/>
                      <a:lumOff val="25000"/>
                    </a:schemeClr>
                  </a:solidFill>
                  <a:latin typeface="Arial" pitchFamily="34" charset="0"/>
                  <a:ea typeface="メイリオ" pitchFamily="50" charset="-128"/>
                </a:rPr>
              </a:br>
              <a:r>
                <a:rPr lang="ja-JP" altLang="en-US" sz="2000" b="1" spc="100" dirty="0" smtClean="0">
                  <a:solidFill>
                    <a:srgbClr val="F6167B"/>
                  </a:solidFill>
                  <a:latin typeface="Arial" pitchFamily="34" charset="0"/>
                  <a:ea typeface="メイリオ" pitchFamily="50" charset="-128"/>
                </a:rPr>
                <a:t>コミュニティの活動･運営状況の</a:t>
              </a:r>
              <a:r>
                <a:rPr lang="en-US" altLang="ja-JP" sz="2000" b="1" spc="100" dirty="0" smtClean="0">
                  <a:solidFill>
                    <a:srgbClr val="F6167B"/>
                  </a:solidFill>
                  <a:latin typeface="Arial" pitchFamily="34" charset="0"/>
                  <a:ea typeface="メイリオ" pitchFamily="50" charset="-128"/>
                </a:rPr>
                <a:t/>
              </a:r>
              <a:br>
                <a:rPr lang="en-US" altLang="ja-JP" sz="2000" b="1" spc="100" dirty="0" smtClean="0">
                  <a:solidFill>
                    <a:srgbClr val="F6167B"/>
                  </a:solidFill>
                  <a:latin typeface="Arial" pitchFamily="34" charset="0"/>
                  <a:ea typeface="メイリオ" pitchFamily="50" charset="-128"/>
                </a:rPr>
              </a:br>
              <a:r>
                <a:rPr lang="ja-JP" altLang="en-US" sz="2000" b="1" spc="100" dirty="0" smtClean="0">
                  <a:solidFill>
                    <a:srgbClr val="F6167B"/>
                  </a:solidFill>
                  <a:latin typeface="Arial" pitchFamily="34" charset="0"/>
                  <a:ea typeface="メイリオ" pitchFamily="50" charset="-128"/>
                </a:rPr>
                <a:t>影響が少なくありません。</a:t>
              </a:r>
            </a:p>
          </p:txBody>
        </p:sp>
      </p:grpSp>
      <p:grpSp>
        <p:nvGrpSpPr>
          <p:cNvPr id="320" name="グループ化 319"/>
          <p:cNvGrpSpPr/>
          <p:nvPr/>
        </p:nvGrpSpPr>
        <p:grpSpPr>
          <a:xfrm flipH="1">
            <a:off x="1032135" y="3672248"/>
            <a:ext cx="3693868" cy="1603352"/>
            <a:chOff x="8266405" y="5013469"/>
            <a:chExt cx="3693868" cy="1603352"/>
          </a:xfrm>
          <a:solidFill>
            <a:srgbClr val="A7DEEF"/>
          </a:solidFill>
          <a:effectLst>
            <a:outerShdw blurRad="50800" dist="38100" dir="2700000" algn="tl" rotWithShape="0">
              <a:prstClr val="black">
                <a:alpha val="40000"/>
              </a:prstClr>
            </a:outerShdw>
          </a:effectLst>
        </p:grpSpPr>
        <p:sp>
          <p:nvSpPr>
            <p:cNvPr id="321" name="二等辺三角形 320"/>
            <p:cNvSpPr/>
            <p:nvPr/>
          </p:nvSpPr>
          <p:spPr bwMode="auto">
            <a:xfrm rot="7138221" flipH="1">
              <a:off x="11336717" y="5460473"/>
              <a:ext cx="359049" cy="888063"/>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322" name="角丸四角形 321"/>
            <p:cNvSpPr/>
            <p:nvPr/>
          </p:nvSpPr>
          <p:spPr bwMode="auto">
            <a:xfrm>
              <a:off x="8266405" y="5013469"/>
              <a:ext cx="3423897" cy="160335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２章でご紹介した当社の</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活用推進組織が提供する情報や、参考資料として提示した社外のサイトなどを参照して、調査・確認を実施しましょう。</a:t>
              </a:r>
            </a:p>
          </p:txBody>
        </p:sp>
      </p:grpSp>
      <p:grpSp>
        <p:nvGrpSpPr>
          <p:cNvPr id="331" name="グループ化 330"/>
          <p:cNvGrpSpPr/>
          <p:nvPr/>
        </p:nvGrpSpPr>
        <p:grpSpPr>
          <a:xfrm>
            <a:off x="193883" y="595995"/>
            <a:ext cx="9066448" cy="325539"/>
            <a:chOff x="226539" y="620486"/>
            <a:chExt cx="9066448" cy="481693"/>
          </a:xfrm>
        </p:grpSpPr>
        <p:sp>
          <p:nvSpPr>
            <p:cNvPr id="332" name="フリーフォーム 331"/>
            <p:cNvSpPr/>
            <p:nvPr/>
          </p:nvSpPr>
          <p:spPr bwMode="auto">
            <a:xfrm>
              <a:off x="226539"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333" name="フリーフォーム 332"/>
            <p:cNvSpPr/>
            <p:nvPr/>
          </p:nvSpPr>
          <p:spPr bwMode="auto">
            <a:xfrm flipH="1">
              <a:off x="139627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334" name="直線コネクタ 333"/>
            <p:cNvCxnSpPr/>
            <p:nvPr/>
          </p:nvCxnSpPr>
          <p:spPr bwMode="auto">
            <a:xfrm rot="10800000" flipH="1" flipV="1">
              <a:off x="4576987" y="1080728"/>
              <a:ext cx="4716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335" name="テキスト ボックス 334"/>
          <p:cNvSpPr txBox="1"/>
          <p:nvPr/>
        </p:nvSpPr>
        <p:spPr>
          <a:xfrm>
            <a:off x="302079" y="636815"/>
            <a:ext cx="4070345" cy="348557"/>
          </a:xfrm>
          <a:prstGeom prst="rect">
            <a:avLst/>
          </a:prstGeom>
          <a:noFill/>
        </p:spPr>
        <p:txBody>
          <a:bodyPr wrap="none" rtlCol="0">
            <a:spAutoFit/>
          </a:bodyPr>
          <a:lstStyle/>
          <a:p>
            <a:pPr marL="342900" indent="-342900">
              <a:buSzPct val="89000"/>
              <a:buFont typeface="+mj-lt"/>
              <a:buAutoNum type="arabicPeriod"/>
            </a:pPr>
            <a:r>
              <a:rPr lang="ja-JP" altLang="en-US" sz="1800" b="1" spc="100" dirty="0" smtClean="0">
                <a:solidFill>
                  <a:srgbClr val="F6167B"/>
                </a:solidFill>
                <a:latin typeface="Arial" pitchFamily="34" charset="0"/>
                <a:ea typeface="メイリオ" pitchFamily="50" charset="-128"/>
                <a:cs typeface="Times New Roman" pitchFamily="18" charset="0"/>
              </a:rPr>
              <a:t>提供元の調査、情報量･質の確認</a:t>
            </a:r>
            <a:endParaRPr lang="ja-JP" altLang="en-US" sz="1800" b="1" spc="100" dirty="0" smtClean="0">
              <a:solidFill>
                <a:srgbClr val="F6167B"/>
              </a:solidFill>
              <a:latin typeface="Arial" pitchFamily="34" charset="0"/>
              <a:ea typeface="メイリオ" pitchFamily="50" charset="-128"/>
            </a:endParaRPr>
          </a:p>
        </p:txBody>
      </p:sp>
      <p:sp>
        <p:nvSpPr>
          <p:cNvPr id="337" name="正方形/長方形 336"/>
          <p:cNvSpPr/>
          <p:nvPr/>
        </p:nvSpPr>
        <p:spPr bwMode="auto">
          <a:xfrm>
            <a:off x="415316" y="864832"/>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開発への参加／</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の使用など、どのような形で関わる場合であっても、まず、</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コミュニティの活動・</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運営状況、情報発信の内容や質、発信の頻度を確認することが大切です。</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例えば、</a:t>
            </a:r>
            <a:r>
              <a:rPr lang="en-US" altLang="ja-JP" sz="1200" b="1" spc="100" dirty="0" smtClean="0">
                <a:solidFill>
                  <a:schemeClr val="tx1">
                    <a:lumMod val="75000"/>
                    <a:lumOff val="25000"/>
                  </a:schemeClr>
                </a:solidFill>
                <a:latin typeface="Arial" pitchFamily="34" charset="0"/>
                <a:ea typeface="メイリオ" pitchFamily="50" charset="-128"/>
              </a:rPr>
              <a:t>EOL(End of Life)</a:t>
            </a:r>
            <a:r>
              <a:rPr lang="ja-JP" altLang="en-US" sz="1200" b="1" spc="100" dirty="0" err="1"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バージョンアップの頻度、コミュニティの利用者</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開発者のアクセス状況等</a:t>
            </a:r>
            <a:r>
              <a:rPr lang="en-US" altLang="ja-JP" sz="1200" b="1" spc="100" dirty="0" smtClean="0">
                <a:solidFill>
                  <a:schemeClr val="tx1">
                    <a:lumMod val="75000"/>
                    <a:lumOff val="25000"/>
                  </a:schemeClr>
                </a:solidFill>
                <a:latin typeface="Arial" pitchFamily="34" charset="0"/>
                <a:ea typeface="メイリオ" pitchFamily="50" charset="-128"/>
              </a:rPr>
              <a:t>)</a:t>
            </a:r>
            <a:endParaRPr lang="ja-JP" altLang="en-US" sz="1200" b="1" spc="100" dirty="0" smtClean="0">
              <a:solidFill>
                <a:schemeClr val="tx1">
                  <a:lumMod val="75000"/>
                  <a:lumOff val="25000"/>
                </a:schemeClr>
              </a:solidFill>
              <a:latin typeface="Arial" pitchFamily="34" charset="0"/>
              <a:ea typeface="メイリオ" pitchFamily="50" charset="-128"/>
            </a:endParaRPr>
          </a:p>
        </p:txBody>
      </p:sp>
      <p:cxnSp>
        <p:nvCxnSpPr>
          <p:cNvPr id="338" name="直線コネクタ 337"/>
          <p:cNvCxnSpPr/>
          <p:nvPr/>
        </p:nvCxnSpPr>
        <p:spPr bwMode="auto">
          <a:xfrm flipV="1">
            <a:off x="216971" y="172292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339" name="Text Box 31"/>
          <p:cNvSpPr txBox="1">
            <a:spLocks noChangeArrowheads="1"/>
          </p:cNvSpPr>
          <p:nvPr/>
        </p:nvSpPr>
        <p:spPr bwMode="gray">
          <a:xfrm>
            <a:off x="5035170" y="2220321"/>
            <a:ext cx="3898232" cy="309326"/>
          </a:xfrm>
          <a:prstGeom prst="rect">
            <a:avLst/>
          </a:prstGeom>
          <a:noFill/>
          <a:ln w="3175" cap="rnd">
            <a:noFill/>
            <a:miter lim="800000"/>
            <a:headEnd/>
            <a:tailEnd/>
          </a:ln>
          <a:effectLst/>
        </p:spPr>
        <p:txBody>
          <a:bodyPr wrap="square" lIns="72000" tIns="0" rIns="144000" bIns="0" anchor="t">
            <a:noAutofit/>
          </a:bodyPr>
          <a:lstStyle/>
          <a:p>
            <a:pPr algn="ctr">
              <a:lnSpc>
                <a:spcPct val="150000"/>
              </a:lnSpc>
              <a:buClr>
                <a:srgbClr val="C00000"/>
              </a:buClr>
              <a:defRPr/>
            </a:pPr>
            <a:r>
              <a:rPr lang="ja-JP" altLang="en-US" sz="1200" b="1" spc="100" dirty="0" smtClean="0">
                <a:solidFill>
                  <a:schemeClr val="bg1"/>
                </a:solidFill>
                <a:latin typeface="Arial" pitchFamily="34" charset="0"/>
                <a:ea typeface="メイリオ" pitchFamily="50" charset="-128"/>
              </a:rPr>
              <a:t>活動･運営状況、情報の内容･質･発信頻度など</a:t>
            </a:r>
          </a:p>
        </p:txBody>
      </p:sp>
      <p:sp>
        <p:nvSpPr>
          <p:cNvPr id="110" name="Text Box 31"/>
          <p:cNvSpPr txBox="1">
            <a:spLocks noChangeArrowheads="1"/>
          </p:cNvSpPr>
          <p:nvPr/>
        </p:nvSpPr>
        <p:spPr bwMode="gray">
          <a:xfrm>
            <a:off x="6248271" y="1904549"/>
            <a:ext cx="1564359" cy="309326"/>
          </a:xfrm>
          <a:prstGeom prst="rect">
            <a:avLst/>
          </a:prstGeom>
          <a:noFill/>
          <a:ln w="3175" cap="rnd">
            <a:noFill/>
            <a:miter lim="800000"/>
            <a:headEnd/>
            <a:tailEnd/>
          </a:ln>
          <a:effectLst/>
        </p:spPr>
        <p:txBody>
          <a:bodyPr wrap="square" lIns="72000" tIns="0" rIns="144000" bIns="0" anchor="t">
            <a:noAutofit/>
          </a:bodyPr>
          <a:lstStyle/>
          <a:p>
            <a:pPr algn="ctr">
              <a:lnSpc>
                <a:spcPct val="150000"/>
              </a:lnSpc>
              <a:buClr>
                <a:srgbClr val="C00000"/>
              </a:buClr>
              <a:defRPr/>
            </a:pPr>
            <a:r>
              <a:rPr lang="ja-JP" altLang="en-US" sz="1600" b="1" spc="100" dirty="0" smtClean="0">
                <a:solidFill>
                  <a:schemeClr val="bg1"/>
                </a:solidFill>
                <a:latin typeface="Arial" pitchFamily="34" charset="0"/>
                <a:ea typeface="メイリオ" pitchFamily="50" charset="-128"/>
              </a:rPr>
              <a:t>活動状況は？</a:t>
            </a:r>
          </a:p>
        </p:txBody>
      </p:sp>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-3</a:t>
            </a:r>
            <a:r>
              <a:rPr lang="ja-JP" altLang="en-US" dirty="0" smtClean="0"/>
              <a:t> </a:t>
            </a:r>
            <a:r>
              <a:rPr lang="en-US" altLang="ja-JP" dirty="0" smtClean="0"/>
              <a:t>OSS</a:t>
            </a:r>
            <a:r>
              <a:rPr lang="ja-JP" altLang="en-US" dirty="0" smtClean="0"/>
              <a:t>導入時の検討・実施事項③</a:t>
            </a:r>
            <a:endParaRPr lang="ja-JP" altLang="en-US" dirty="0"/>
          </a:p>
        </p:txBody>
      </p:sp>
      <p:graphicFrame>
        <p:nvGraphicFramePr>
          <p:cNvPr id="163" name="表 162"/>
          <p:cNvGraphicFramePr>
            <a:graphicFrameLocks noGrp="1"/>
          </p:cNvGraphicFramePr>
          <p:nvPr>
            <p:extLst>
              <p:ext uri="{D42A27DB-BD31-4B8C-83A1-F6EECF244321}">
                <p14:modId xmlns:p14="http://schemas.microsoft.com/office/powerpoint/2010/main" val="3452974211"/>
              </p:ext>
            </p:extLst>
          </p:nvPr>
        </p:nvGraphicFramePr>
        <p:xfrm>
          <a:off x="208197" y="1883651"/>
          <a:ext cx="9056218" cy="3367509"/>
        </p:xfrm>
        <a:graphic>
          <a:graphicData uri="http://schemas.openxmlformats.org/drawingml/2006/table">
            <a:tbl>
              <a:tblPr firstRow="1" bandRow="1">
                <a:tableStyleId>{5C22544A-7EE6-4342-B048-85BDC9FD1C3A}</a:tableStyleId>
              </a:tblPr>
              <a:tblGrid>
                <a:gridCol w="1032410">
                  <a:extLst>
                    <a:ext uri="{9D8B030D-6E8A-4147-A177-3AD203B41FA5}">
                      <a16:colId xmlns:a16="http://schemas.microsoft.com/office/drawing/2014/main" val="20000"/>
                    </a:ext>
                  </a:extLst>
                </a:gridCol>
                <a:gridCol w="3565479">
                  <a:extLst>
                    <a:ext uri="{9D8B030D-6E8A-4147-A177-3AD203B41FA5}">
                      <a16:colId xmlns:a16="http://schemas.microsoft.com/office/drawing/2014/main" val="20001"/>
                    </a:ext>
                  </a:extLst>
                </a:gridCol>
                <a:gridCol w="2647085">
                  <a:extLst>
                    <a:ext uri="{9D8B030D-6E8A-4147-A177-3AD203B41FA5}">
                      <a16:colId xmlns:a16="http://schemas.microsoft.com/office/drawing/2014/main" val="20002"/>
                    </a:ext>
                  </a:extLst>
                </a:gridCol>
                <a:gridCol w="1811244">
                  <a:extLst>
                    <a:ext uri="{9D8B030D-6E8A-4147-A177-3AD203B41FA5}">
                      <a16:colId xmlns:a16="http://schemas.microsoft.com/office/drawing/2014/main" val="20003"/>
                    </a:ext>
                  </a:extLst>
                </a:gridCol>
              </a:tblGrid>
              <a:tr h="274639">
                <a:tc gridSpan="2">
                  <a:txBody>
                    <a:bodyPr/>
                    <a:lstStyle/>
                    <a:p>
                      <a:pPr algn="ctr">
                        <a:lnSpc>
                          <a:spcPct val="100000"/>
                        </a:lnSpc>
                      </a:pPr>
                      <a:r>
                        <a:rPr kumimoji="1" lang="ja-JP" altLang="ja-JP" sz="1400" b="1" kern="1200" baseline="0" dirty="0" smtClean="0">
                          <a:solidFill>
                            <a:schemeClr val="bg1"/>
                          </a:solidFill>
                          <a:latin typeface="Arial" pitchFamily="34" charset="0"/>
                          <a:ea typeface="メイリオ" pitchFamily="50" charset="-128"/>
                          <a:cs typeface="+mn-cs"/>
                        </a:rPr>
                        <a:t>活用形態</a:t>
                      </a:r>
                      <a:endParaRPr kumimoji="1" lang="ja-JP" altLang="en-US" sz="1400"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kumimoji="1" lang="ja-JP" altLang="en-US"/>
                    </a:p>
                  </a:txBody>
                  <a:tcPr/>
                </a:tc>
                <a:tc>
                  <a:txBody>
                    <a:bodyPr/>
                    <a:lstStyle/>
                    <a:p>
                      <a:pPr algn="ctr">
                        <a:lnSpc>
                          <a:spcPct val="100000"/>
                        </a:lnSpc>
                      </a:pPr>
                      <a:r>
                        <a:rPr kumimoji="1" lang="ja-JP" altLang="en-US" sz="1200" b="1" kern="1200" baseline="0" dirty="0" smtClean="0">
                          <a:solidFill>
                            <a:schemeClr val="bg1"/>
                          </a:solidFill>
                          <a:latin typeface="Arial" pitchFamily="34" charset="0"/>
                          <a:ea typeface="メイリオ" pitchFamily="50" charset="-128"/>
                          <a:cs typeface="+mn-cs"/>
                        </a:rPr>
                        <a:t>課せられる</a:t>
                      </a:r>
                      <a:r>
                        <a:rPr kumimoji="1" lang="ja-JP" altLang="ja-JP" sz="1200" b="1" kern="1200" baseline="0" dirty="0" smtClean="0">
                          <a:solidFill>
                            <a:schemeClr val="bg1"/>
                          </a:solidFill>
                          <a:latin typeface="Arial" pitchFamily="34" charset="0"/>
                          <a:ea typeface="メイリオ" pitchFamily="50" charset="-128"/>
                          <a:cs typeface="+mn-cs"/>
                        </a:rPr>
                        <a:t>ライセンス条件</a:t>
                      </a:r>
                      <a:endParaRPr kumimoji="1" lang="ja-JP" altLang="en-US" sz="1200"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pPr>
                      <a:r>
                        <a:rPr kumimoji="1" lang="ja-JP" altLang="ja-JP" sz="1200" b="1" kern="1200" baseline="0" dirty="0" smtClean="0">
                          <a:solidFill>
                            <a:schemeClr val="bg1"/>
                          </a:solidFill>
                          <a:latin typeface="Arial" pitchFamily="34" charset="0"/>
                          <a:ea typeface="メイリオ" pitchFamily="50" charset="-128"/>
                          <a:cs typeface="+mn-cs"/>
                        </a:rPr>
                        <a:t>知財上のリスク</a:t>
                      </a:r>
                      <a:endParaRPr kumimoji="1" lang="ja-JP" altLang="en-US" sz="1200" b="1"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6167B"/>
                    </a:solidFill>
                  </a:tcPr>
                </a:tc>
                <a:extLst>
                  <a:ext uri="{0D108BD9-81ED-4DB2-BD59-A6C34878D82A}">
                    <a16:rowId xmlns:a16="http://schemas.microsoft.com/office/drawing/2014/main" val="10000"/>
                  </a:ext>
                </a:extLst>
              </a:tr>
              <a:tr h="859105">
                <a:tc>
                  <a:txBody>
                    <a:bodyPr/>
                    <a:lstStyle/>
                    <a:p>
                      <a:pPr algn="l">
                        <a:lnSpc>
                          <a:spcPct val="150000"/>
                        </a:lnSpc>
                      </a:pP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改変して</a:t>
                      </a:r>
                      <a:endParaRPr kumimoji="1" lang="en-US" altLang="ja-JP" sz="1200" b="1" kern="1200" baseline="0" dirty="0" smtClean="0">
                        <a:solidFill>
                          <a:schemeClr val="tx1">
                            <a:lumMod val="75000"/>
                            <a:lumOff val="25000"/>
                          </a:schemeClr>
                        </a:solidFill>
                        <a:latin typeface="Arial" pitchFamily="34" charset="0"/>
                        <a:ea typeface="メイリオ" pitchFamily="50" charset="-128"/>
                        <a:cs typeface="+mn-cs"/>
                      </a:endParaRPr>
                    </a:p>
                    <a:p>
                      <a:pPr algn="l">
                        <a:lnSpc>
                          <a:spcPct val="150000"/>
                        </a:lnSpc>
                      </a:pP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利用</a:t>
                      </a:r>
                      <a:endParaRPr kumimoji="1" lang="en-US" altLang="ja-JP" sz="1200" b="1" kern="1200" baseline="0" dirty="0" smtClean="0">
                        <a:solidFill>
                          <a:schemeClr val="tx1">
                            <a:lumMod val="75000"/>
                            <a:lumOff val="25000"/>
                          </a:schemeClr>
                        </a:solidFill>
                        <a:latin typeface="Arial" pitchFamily="34" charset="0"/>
                        <a:ea typeface="メイリオ" pitchFamily="50" charset="-128"/>
                        <a:cs typeface="+mn-cs"/>
                      </a:endParaRPr>
                    </a:p>
                    <a:p>
                      <a:pPr algn="l">
                        <a:lnSpc>
                          <a:spcPct val="150000"/>
                        </a:lnSpc>
                      </a:pPr>
                      <a:endParaRPr kumimoji="1" lang="en-US" altLang="ja-JP" sz="1200" b="1" kern="1200" baseline="0" dirty="0" smtClean="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en-US" altLang="ja-JP" sz="1200" b="1" kern="1200" baseline="0" dirty="0" smtClean="0">
                        <a:solidFill>
                          <a:srgbClr val="1E8CAA"/>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改変部分のソースコードの開示</a:t>
                      </a:r>
                      <a:r>
                        <a:rPr kumimoji="1" lang="ja-JP" altLang="en-US" sz="1200" b="1" kern="1200" baseline="0" dirty="0" smtClean="0">
                          <a:solidFill>
                            <a:schemeClr val="tx1">
                              <a:lumMod val="75000"/>
                              <a:lumOff val="25000"/>
                            </a:schemeClr>
                          </a:solidFill>
                          <a:latin typeface="Arial" pitchFamily="34" charset="0"/>
                          <a:ea typeface="メイリオ" pitchFamily="50" charset="-128"/>
                          <a:cs typeface="+mn-cs"/>
                        </a:rPr>
                        <a:t>要　</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
                      </a:r>
                      <a:b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smtClean="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smtClean="0">
                          <a:solidFill>
                            <a:schemeClr val="tx1">
                              <a:lumMod val="75000"/>
                              <a:lumOff val="25000"/>
                            </a:schemeClr>
                          </a:solidFill>
                          <a:latin typeface="Arial" pitchFamily="34" charset="0"/>
                          <a:ea typeface="メイリオ" pitchFamily="50" charset="-128"/>
                          <a:cs typeface="+mn-cs"/>
                        </a:rPr>
                        <a:t>準コピーレフト型</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smtClean="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08000" indent="-108000">
                        <a:lnSpc>
                          <a:spcPct val="150000"/>
                        </a:lnSpc>
                        <a:buSzPct val="83000"/>
                        <a:buFont typeface="Wingdings" pitchFamily="2" charset="2"/>
                        <a:buChar char="l"/>
                      </a:pPr>
                      <a:r>
                        <a:rPr kumimoji="1" lang="ja-JP" altLang="ja-JP" sz="1200" b="1" kern="1200" baseline="0" dirty="0" smtClean="0">
                          <a:solidFill>
                            <a:srgbClr val="F6167B"/>
                          </a:solidFill>
                          <a:latin typeface="Arial" pitchFamily="34" charset="0"/>
                          <a:ea typeface="メイリオ" pitchFamily="50" charset="-128"/>
                          <a:cs typeface="+mn-cs"/>
                        </a:rPr>
                        <a:t>改変部分に関する</a:t>
                      </a:r>
                      <a:r>
                        <a:rPr kumimoji="1" lang="en-US" altLang="ja-JP" sz="1200" b="1" kern="1200" baseline="0" dirty="0" smtClean="0">
                          <a:solidFill>
                            <a:srgbClr val="F6167B"/>
                          </a:solidFill>
                          <a:latin typeface="Arial" pitchFamily="34" charset="0"/>
                          <a:ea typeface="メイリオ" pitchFamily="50" charset="-128"/>
                          <a:cs typeface="+mn-cs"/>
                        </a:rPr>
                        <a:t/>
                      </a:r>
                      <a:br>
                        <a:rPr kumimoji="1" lang="en-US" altLang="ja-JP" sz="1200" b="1" kern="1200" baseline="0" dirty="0" smtClean="0">
                          <a:solidFill>
                            <a:srgbClr val="F6167B"/>
                          </a:solidFill>
                          <a:latin typeface="Arial" pitchFamily="34" charset="0"/>
                          <a:ea typeface="メイリオ" pitchFamily="50" charset="-128"/>
                          <a:cs typeface="+mn-cs"/>
                        </a:rPr>
                      </a:br>
                      <a:r>
                        <a:rPr kumimoji="1" lang="ja-JP" altLang="ja-JP" sz="1200" b="1" kern="1200" baseline="0" dirty="0" smtClean="0">
                          <a:solidFill>
                            <a:srgbClr val="F6167B"/>
                          </a:solidFill>
                          <a:latin typeface="Arial" pitchFamily="34" charset="0"/>
                          <a:ea typeface="メイリオ" pitchFamily="50" charset="-128"/>
                          <a:cs typeface="+mn-cs"/>
                        </a:rPr>
                        <a:t>当社技術情報の流出</a:t>
                      </a:r>
                      <a:endParaRPr kumimoji="1" lang="ja-JP" altLang="en-US" sz="1200" b="1" baseline="0" dirty="0">
                        <a:solidFill>
                          <a:srgbClr val="F6167B"/>
                        </a:solidFill>
                        <a:latin typeface="Arial" pitchFamily="34" charset="0"/>
                        <a:ea typeface="メイリオ" pitchFamily="50" charset="-128"/>
                      </a:endParaRPr>
                    </a:p>
                  </a:txBody>
                  <a:tcPr marL="94726" marR="72000"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60711">
                <a:tc>
                  <a:txBody>
                    <a:bodyPr/>
                    <a:lstStyle/>
                    <a:p>
                      <a:pPr algn="l">
                        <a:lnSpc>
                          <a:spcPct val="150000"/>
                        </a:lnSpc>
                      </a:pP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ソースコード</a:t>
                      </a:r>
                      <a:r>
                        <a:rPr kumimoji="1" lang="ja-JP" altLang="en-US" sz="1200" b="1" kern="1200" baseline="0" dirty="0" smtClean="0">
                          <a:solidFill>
                            <a:schemeClr val="tx1">
                              <a:lumMod val="75000"/>
                              <a:lumOff val="25000"/>
                            </a:schemeClr>
                          </a:solidFill>
                          <a:latin typeface="Arial" pitchFamily="34" charset="0"/>
                          <a:ea typeface="メイリオ" pitchFamily="50" charset="-128"/>
                          <a:cs typeface="+mn-cs"/>
                        </a:rPr>
                        <a:t>を</a:t>
                      </a: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組み込んで利用</a:t>
                      </a:r>
                      <a:endParaRPr kumimoji="1" lang="en-US" altLang="ja-JP" sz="1200" b="1" kern="1200" baseline="0" dirty="0" smtClean="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ja-JP" altLang="en-US" sz="1200" b="1" baseline="0" dirty="0">
                        <a:solidFill>
                          <a:srgbClr val="1E8CAA"/>
                        </a:solidFill>
                        <a:latin typeface="Arial" pitchFamily="34" charset="0"/>
                        <a:ea typeface="メイリオ" pitchFamily="50" charset="-128"/>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OSS</a:t>
                      </a: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のライセンス条件が当社独自開発部分に伝播</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
                      </a:r>
                      <a:b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smtClean="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LGPL(</a:t>
                      </a:r>
                      <a:r>
                        <a:rPr kumimoji="0" lang="en-US" altLang="ja-JP" sz="1100" b="1" kern="0" spc="100" dirty="0" smtClean="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smtClean="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rowSpan="2">
                  <a:txBody>
                    <a:bodyPr/>
                    <a:lstStyle/>
                    <a:p>
                      <a:pPr marL="108000" indent="-108000">
                        <a:lnSpc>
                          <a:spcPct val="150000"/>
                        </a:lnSpc>
                        <a:buSzPct val="83000"/>
                        <a:buFont typeface="Wingdings" pitchFamily="2" charset="2"/>
                        <a:buChar char="l"/>
                      </a:pPr>
                      <a:r>
                        <a:rPr kumimoji="1" lang="ja-JP" altLang="ja-JP" sz="1200" b="1" kern="1200" baseline="0" dirty="0" smtClean="0">
                          <a:solidFill>
                            <a:srgbClr val="F6167B"/>
                          </a:solidFill>
                          <a:latin typeface="Arial" pitchFamily="34" charset="0"/>
                          <a:ea typeface="メイリオ" pitchFamily="50" charset="-128"/>
                          <a:cs typeface="+mn-cs"/>
                        </a:rPr>
                        <a:t>当社技術情報</a:t>
                      </a:r>
                      <a:r>
                        <a:rPr kumimoji="1" lang="ja-JP" altLang="en-US" sz="1200" b="1" kern="1200" baseline="0" dirty="0" smtClean="0">
                          <a:solidFill>
                            <a:srgbClr val="F6167B"/>
                          </a:solidFill>
                          <a:latin typeface="Arial" pitchFamily="34" charset="0"/>
                          <a:ea typeface="メイリオ" pitchFamily="50" charset="-128"/>
                          <a:cs typeface="+mn-cs"/>
                        </a:rPr>
                        <a:t>の流出</a:t>
                      </a:r>
                      <a:r>
                        <a:rPr kumimoji="1" lang="en-US" altLang="ja-JP" sz="1200" b="1" kern="1200" baseline="0" dirty="0" smtClean="0">
                          <a:solidFill>
                            <a:srgbClr val="F6167B"/>
                          </a:solidFill>
                          <a:latin typeface="Arial" pitchFamily="34" charset="0"/>
                          <a:ea typeface="メイリオ" pitchFamily="50" charset="-128"/>
                          <a:cs typeface="+mn-cs"/>
                        </a:rPr>
                        <a:t>(</a:t>
                      </a:r>
                      <a:r>
                        <a:rPr kumimoji="1" lang="ja-JP" altLang="ja-JP" sz="1200" b="1" kern="1200" baseline="0" dirty="0" smtClean="0">
                          <a:solidFill>
                            <a:srgbClr val="F6167B"/>
                          </a:solidFill>
                          <a:latin typeface="Arial" pitchFamily="34" charset="0"/>
                          <a:ea typeface="メイリオ" pitchFamily="50" charset="-128"/>
                          <a:cs typeface="+mn-cs"/>
                        </a:rPr>
                        <a:t>最悪はその製品等</a:t>
                      </a:r>
                      <a:r>
                        <a:rPr kumimoji="1" lang="en-US" altLang="ja-JP" sz="1200" b="1" kern="1200" baseline="0" dirty="0" smtClean="0">
                          <a:solidFill>
                            <a:srgbClr val="F6167B"/>
                          </a:solidFill>
                          <a:latin typeface="Arial" pitchFamily="34" charset="0"/>
                          <a:ea typeface="メイリオ" pitchFamily="50" charset="-128"/>
                          <a:cs typeface="+mn-cs"/>
                        </a:rPr>
                        <a:t/>
                      </a:r>
                      <a:br>
                        <a:rPr kumimoji="1" lang="en-US" altLang="ja-JP" sz="1200" b="1" kern="1200" baseline="0" dirty="0" smtClean="0">
                          <a:solidFill>
                            <a:srgbClr val="F6167B"/>
                          </a:solidFill>
                          <a:latin typeface="Arial" pitchFamily="34" charset="0"/>
                          <a:ea typeface="メイリオ" pitchFamily="50" charset="-128"/>
                          <a:cs typeface="+mn-cs"/>
                        </a:rPr>
                      </a:br>
                      <a:r>
                        <a:rPr kumimoji="1" lang="ja-JP" altLang="en-US" sz="1200" b="1" kern="1200" baseline="0" dirty="0" smtClean="0">
                          <a:solidFill>
                            <a:srgbClr val="F6167B"/>
                          </a:solidFill>
                          <a:latin typeface="Arial" pitchFamily="34" charset="0"/>
                          <a:ea typeface="メイリオ" pitchFamily="50" charset="-128"/>
                          <a:cs typeface="+mn-cs"/>
                        </a:rPr>
                        <a:t>全体の</a:t>
                      </a:r>
                      <a:r>
                        <a:rPr kumimoji="1" lang="ja-JP" altLang="ja-JP" sz="1200" b="1" kern="1200" baseline="0" dirty="0" smtClean="0">
                          <a:solidFill>
                            <a:srgbClr val="F6167B"/>
                          </a:solidFill>
                          <a:latin typeface="Arial" pitchFamily="34" charset="0"/>
                          <a:ea typeface="メイリオ" pitchFamily="50" charset="-128"/>
                          <a:cs typeface="+mn-cs"/>
                        </a:rPr>
                        <a:t>ソースコード</a:t>
                      </a:r>
                      <a:r>
                        <a:rPr kumimoji="1" lang="ja-JP" altLang="en-US" sz="1200" b="1" kern="1200" baseline="0" dirty="0" smtClean="0">
                          <a:solidFill>
                            <a:srgbClr val="F6167B"/>
                          </a:solidFill>
                          <a:latin typeface="Arial" pitchFamily="34" charset="0"/>
                          <a:ea typeface="メイリオ" pitchFamily="50" charset="-128"/>
                          <a:cs typeface="+mn-cs"/>
                        </a:rPr>
                        <a:t>）</a:t>
                      </a:r>
                      <a:r>
                        <a:rPr kumimoji="1" lang="en-US" altLang="ja-JP" sz="1200" b="1" kern="1200" baseline="0" dirty="0" smtClean="0">
                          <a:solidFill>
                            <a:srgbClr val="F6167B"/>
                          </a:solidFill>
                          <a:latin typeface="Arial" pitchFamily="34" charset="0"/>
                          <a:ea typeface="メイリオ" pitchFamily="50" charset="-128"/>
                          <a:cs typeface="+mn-cs"/>
                        </a:rPr>
                        <a:t/>
                      </a:r>
                      <a:br>
                        <a:rPr kumimoji="1" lang="en-US" altLang="ja-JP" sz="1200" b="1" kern="1200" baseline="0" dirty="0" smtClean="0">
                          <a:solidFill>
                            <a:srgbClr val="F6167B"/>
                          </a:solidFill>
                          <a:latin typeface="Arial" pitchFamily="34" charset="0"/>
                          <a:ea typeface="メイリオ" pitchFamily="50" charset="-128"/>
                          <a:cs typeface="+mn-cs"/>
                        </a:rPr>
                      </a:br>
                      <a:r>
                        <a:rPr kumimoji="1" lang="en-US" altLang="ja-JP" sz="1200" b="1" kern="1200" baseline="0" dirty="0" smtClean="0">
                          <a:solidFill>
                            <a:srgbClr val="F6167B"/>
                          </a:solidFill>
                          <a:latin typeface="Arial" pitchFamily="34" charset="0"/>
                          <a:ea typeface="メイリオ" pitchFamily="50" charset="-128"/>
                          <a:cs typeface="+mn-cs"/>
                        </a:rPr>
                        <a:t/>
                      </a:r>
                      <a:br>
                        <a:rPr kumimoji="1" lang="en-US" altLang="ja-JP" sz="1200" b="1" kern="1200" baseline="0" dirty="0" smtClean="0">
                          <a:solidFill>
                            <a:srgbClr val="F6167B"/>
                          </a:solidFill>
                          <a:latin typeface="Arial" pitchFamily="34" charset="0"/>
                          <a:ea typeface="メイリオ" pitchFamily="50" charset="-128"/>
                          <a:cs typeface="+mn-cs"/>
                        </a:rPr>
                      </a:br>
                      <a:endParaRPr kumimoji="1" lang="en-US" altLang="ja-JP" sz="1200" b="1" kern="1200" baseline="0" dirty="0" smtClean="0">
                        <a:solidFill>
                          <a:srgbClr val="F6167B"/>
                        </a:solidFill>
                        <a:latin typeface="Arial" pitchFamily="34" charset="0"/>
                        <a:ea typeface="メイリオ" pitchFamily="50" charset="-128"/>
                        <a:cs typeface="+mn-cs"/>
                      </a:endParaRPr>
                    </a:p>
                  </a:txBody>
                  <a:tcPr marL="94726" marR="72000"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87925">
                <a:tc>
                  <a:txBody>
                    <a:bodyPr/>
                    <a:lstStyle/>
                    <a:p>
                      <a:pPr algn="l">
                        <a:lnSpc>
                          <a:spcPct val="150000"/>
                        </a:lnSpc>
                      </a:pP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バイナリコードの</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
                      </a:r>
                      <a:b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b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リンク</a:t>
                      </a:r>
                      <a:endParaRPr kumimoji="1" lang="en-US" altLang="ja-JP" sz="1200" b="1" kern="1200" baseline="0" dirty="0" smtClean="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ja-JP" altLang="en-US" sz="1200" b="1" baseline="0" dirty="0">
                        <a:solidFill>
                          <a:srgbClr val="1E8CAA"/>
                        </a:solidFill>
                        <a:latin typeface="Arial" pitchFamily="34" charset="0"/>
                        <a:ea typeface="メイリオ" pitchFamily="50" charset="-128"/>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OSS</a:t>
                      </a: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のライセンス条件が製品等</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リンク部分</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200" b="1" kern="1200" baseline="0" dirty="0" smtClean="0">
                          <a:solidFill>
                            <a:schemeClr val="tx1">
                              <a:lumMod val="75000"/>
                              <a:lumOff val="25000"/>
                            </a:schemeClr>
                          </a:solidFill>
                          <a:latin typeface="Arial" pitchFamily="34" charset="0"/>
                          <a:ea typeface="メイリオ" pitchFamily="50" charset="-128"/>
                          <a:cs typeface="+mn-cs"/>
                        </a:rPr>
                        <a:t>に伝播</a:t>
                      </a:r>
                      <a: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t/>
                      </a:r>
                      <a:br>
                        <a:rPr kumimoji="1" lang="en-US" altLang="ja-JP" sz="1200" b="1" kern="1200" baseline="0" dirty="0" smtClean="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smtClean="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LGPL(</a:t>
                      </a:r>
                      <a:r>
                        <a:rPr kumimoji="0" lang="en-US" altLang="ja-JP" sz="1100" b="1" kern="0" spc="100" dirty="0" smtClean="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r>
                        <a:rPr kumimoji="1" lang="ja-JP" altLang="en-US" sz="1100" b="1" kern="1200" baseline="0" dirty="0" smtClean="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smtClean="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vMerge="1">
                  <a:txBody>
                    <a:bodyPr/>
                    <a:lstStyle/>
                    <a:p>
                      <a:pPr marL="108000" indent="-108000">
                        <a:lnSpc>
                          <a:spcPct val="150000"/>
                        </a:lnSpc>
                        <a:buSzPct val="83000"/>
                        <a:buFont typeface="Wingdings" pitchFamily="2" charset="2"/>
                        <a:buChar char="l"/>
                      </a:pPr>
                      <a:endParaRPr kumimoji="1" lang="ja-JP" altLang="en-US" sz="1200" b="1" baseline="0" dirty="0">
                        <a:solidFill>
                          <a:srgbClr val="F6167B"/>
                        </a:solidFill>
                        <a:latin typeface="Arial" pitchFamily="34" charset="0"/>
                        <a:ea typeface="メイリオ" pitchFamily="50" charset="-128"/>
                      </a:endParaRPr>
                    </a:p>
                  </a:txBody>
                  <a:tcPr marL="94726" marR="94726" marT="36851" marB="36851">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65000"/>
                          <a:lumOff val="35000"/>
                        </a:schemeClr>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305" name="グループ化 304"/>
          <p:cNvGrpSpPr/>
          <p:nvPr/>
        </p:nvGrpSpPr>
        <p:grpSpPr>
          <a:xfrm>
            <a:off x="1192842" y="3213116"/>
            <a:ext cx="3488259" cy="915986"/>
            <a:chOff x="1336000" y="2684224"/>
            <a:chExt cx="3488259" cy="915986"/>
          </a:xfrm>
        </p:grpSpPr>
        <p:sp>
          <p:nvSpPr>
            <p:cNvPr id="288" name="テキスト ボックス 287"/>
            <p:cNvSpPr txBox="1"/>
            <p:nvPr/>
          </p:nvSpPr>
          <p:spPr>
            <a:xfrm>
              <a:off x="1336000" y="2924072"/>
              <a:ext cx="1168400" cy="263149"/>
            </a:xfrm>
            <a:prstGeom prst="rect">
              <a:avLst/>
            </a:prstGeom>
            <a:noFill/>
          </p:spPr>
          <p:txBody>
            <a:bodyPr wrap="square" rtlCol="0">
              <a:spAutoFit/>
            </a:bodyPr>
            <a:lstStyle/>
            <a:p>
              <a:pPr algn="ctr"/>
              <a:r>
                <a:rPr kumimoji="1" lang="en-US" altLang="ja-JP" sz="1200" spc="100" dirty="0" smtClean="0">
                  <a:solidFill>
                    <a:schemeClr val="tx1"/>
                  </a:solidFill>
                  <a:latin typeface="Arial" pitchFamily="34" charset="0"/>
                  <a:ea typeface="メイリオ" pitchFamily="50" charset="-128"/>
                </a:rPr>
                <a:t>or</a:t>
              </a:r>
              <a:endParaRPr kumimoji="1" lang="ja-JP" altLang="en-US" sz="1200" spc="100" dirty="0" smtClean="0">
                <a:solidFill>
                  <a:schemeClr val="tx1"/>
                </a:solidFill>
                <a:latin typeface="Arial" pitchFamily="34" charset="0"/>
                <a:ea typeface="メイリオ" pitchFamily="50" charset="-128"/>
              </a:endParaRPr>
            </a:p>
          </p:txBody>
        </p:sp>
        <p:cxnSp>
          <p:nvCxnSpPr>
            <p:cNvPr id="289" name="直線矢印コネクタ 198"/>
            <p:cNvCxnSpPr>
              <a:stCxn id="296" idx="3"/>
              <a:endCxn id="290" idx="1"/>
            </p:cNvCxnSpPr>
            <p:nvPr/>
          </p:nvCxnSpPr>
          <p:spPr bwMode="auto">
            <a:xfrm>
              <a:off x="2334200" y="2828224"/>
              <a:ext cx="1109403" cy="243456"/>
            </a:xfrm>
            <a:prstGeom prst="bentConnector3">
              <a:avLst>
                <a:gd name="adj1" fmla="val 50000"/>
              </a:avLst>
            </a:prstGeom>
            <a:noFill/>
            <a:ln w="57150" cap="flat" cmpd="sng" algn="ctr">
              <a:solidFill>
                <a:schemeClr val="bg1">
                  <a:lumMod val="75000"/>
                </a:schemeClr>
              </a:solidFill>
              <a:prstDash val="solid"/>
              <a:round/>
              <a:headEnd type="none" w="med" len="med"/>
              <a:tailEnd type="triangle" w="med" len="med"/>
            </a:ln>
            <a:effectLst/>
          </p:spPr>
        </p:cxnSp>
        <p:sp>
          <p:nvSpPr>
            <p:cNvPr id="290" name="正方形/長方形 289"/>
            <p:cNvSpPr/>
            <p:nvPr/>
          </p:nvSpPr>
          <p:spPr bwMode="auto">
            <a:xfrm>
              <a:off x="3443603" y="2684224"/>
              <a:ext cx="1380656" cy="774911"/>
            </a:xfrm>
            <a:prstGeom prst="rect">
              <a:avLst/>
            </a:prstGeom>
            <a:solidFill>
              <a:srgbClr val="FBB54F"/>
            </a:solidFill>
            <a:ln w="9525">
              <a:noFill/>
              <a:miter lim="800000"/>
              <a:headEnd/>
              <a:tailEnd/>
            </a:ln>
            <a:effectLst/>
          </p:spPr>
          <p:txBody>
            <a:bodyPr wrap="square" lIns="0" tIns="72000" rIns="0" bIns="0" rtlCol="0" anchor="ctr" anchorCtr="0">
              <a:noAutofit/>
            </a:bodyPr>
            <a:lstStyle/>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当社ソース</a:t>
              </a:r>
              <a:r>
                <a:rPr kumimoji="1" lang="en-US" altLang="ja-JP" sz="1200" b="1" spc="100" dirty="0" smtClean="0">
                  <a:solidFill>
                    <a:schemeClr val="tx1">
                      <a:lumMod val="75000"/>
                      <a:lumOff val="25000"/>
                    </a:schemeClr>
                  </a:solidFill>
                  <a:latin typeface="Arial" pitchFamily="34" charset="0"/>
                  <a:ea typeface="メイリオ" pitchFamily="50" charset="-128"/>
                </a:rPr>
                <a:t/>
              </a:r>
              <a:br>
                <a:rPr kumimoji="1" lang="en-US" altLang="ja-JP" sz="1200" b="1" spc="100" dirty="0" smtClean="0">
                  <a:solidFill>
                    <a:schemeClr val="tx1">
                      <a:lumMod val="75000"/>
                      <a:lumOff val="25000"/>
                    </a:schemeClr>
                  </a:solidFill>
                  <a:latin typeface="Arial" pitchFamily="34" charset="0"/>
                  <a:ea typeface="メイリオ" pitchFamily="50" charset="-128"/>
                </a:rPr>
              </a:br>
              <a:r>
                <a:rPr kumimoji="1" lang="ja-JP" altLang="en-US" sz="1200" b="1" spc="100" dirty="0" smtClean="0">
                  <a:solidFill>
                    <a:schemeClr val="tx1">
                      <a:lumMod val="75000"/>
                      <a:lumOff val="25000"/>
                    </a:schemeClr>
                  </a:solidFill>
                  <a:latin typeface="Arial" pitchFamily="34" charset="0"/>
                  <a:ea typeface="メイリオ" pitchFamily="50" charset="-128"/>
                </a:rPr>
                <a:t>コード</a:t>
              </a:r>
              <a:r>
                <a:rPr kumimoji="1" lang="en-US" altLang="ja-JP" sz="1200" b="1" spc="100" dirty="0" smtClean="0">
                  <a:solidFill>
                    <a:schemeClr val="tx1">
                      <a:lumMod val="75000"/>
                      <a:lumOff val="25000"/>
                    </a:schemeClr>
                  </a:solidFill>
                  <a:latin typeface="Arial" pitchFamily="34" charset="0"/>
                  <a:ea typeface="メイリオ" pitchFamily="50" charset="-128"/>
                </a:rPr>
                <a:t>B</a:t>
              </a:r>
            </a:p>
            <a:p>
              <a:pPr algn="ctr">
                <a:lnSpc>
                  <a:spcPct val="100000"/>
                </a:lnSpc>
              </a:pPr>
              <a:endParaRPr lang="en-US" altLang="ja-JP" sz="1200" b="1" spc="100" dirty="0" smtClean="0">
                <a:solidFill>
                  <a:schemeClr val="bg1"/>
                </a:solidFill>
                <a:latin typeface="Arial" pitchFamily="34" charset="0"/>
                <a:ea typeface="メイリオ" pitchFamily="50" charset="-128"/>
              </a:endParaRPr>
            </a:p>
            <a:p>
              <a:pPr algn="ctr">
                <a:lnSpc>
                  <a:spcPct val="100000"/>
                </a:lnSpc>
              </a:pPr>
              <a:endParaRPr kumimoji="1" lang="en-US" altLang="ja-JP" sz="1200" b="1" spc="100" dirty="0" smtClean="0">
                <a:solidFill>
                  <a:schemeClr val="bg1"/>
                </a:solidFill>
                <a:latin typeface="Arial" pitchFamily="34" charset="0"/>
                <a:ea typeface="メイリオ" pitchFamily="50" charset="-128"/>
              </a:endParaRPr>
            </a:p>
          </p:txBody>
        </p:sp>
        <p:sp>
          <p:nvSpPr>
            <p:cNvPr id="291" name="正方形/長方形 290"/>
            <p:cNvSpPr/>
            <p:nvPr/>
          </p:nvSpPr>
          <p:spPr bwMode="auto">
            <a:xfrm>
              <a:off x="3509742" y="3118178"/>
              <a:ext cx="1248379" cy="262800"/>
            </a:xfrm>
            <a:prstGeom prst="rect">
              <a:avLst/>
            </a:prstGeom>
            <a:solidFill>
              <a:srgbClr val="F46F3A"/>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 or A´)</a:t>
              </a:r>
            </a:p>
          </p:txBody>
        </p:sp>
        <p:sp>
          <p:nvSpPr>
            <p:cNvPr id="296" name="正方形/長方形 295"/>
            <p:cNvSpPr/>
            <p:nvPr/>
          </p:nvSpPr>
          <p:spPr bwMode="auto">
            <a:xfrm>
              <a:off x="1506200" y="2684224"/>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sp>
          <p:nvSpPr>
            <p:cNvPr id="297" name="正方形/長方形 296"/>
            <p:cNvSpPr/>
            <p:nvPr/>
          </p:nvSpPr>
          <p:spPr bwMode="auto">
            <a:xfrm>
              <a:off x="1506200" y="3161744"/>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cxnSp>
          <p:nvCxnSpPr>
            <p:cNvPr id="298" name="直線矢印コネクタ 198"/>
            <p:cNvCxnSpPr>
              <a:stCxn id="297" idx="3"/>
              <a:endCxn id="290" idx="1"/>
            </p:cNvCxnSpPr>
            <p:nvPr/>
          </p:nvCxnSpPr>
          <p:spPr bwMode="auto">
            <a:xfrm flipV="1">
              <a:off x="2334200" y="3071680"/>
              <a:ext cx="1109403" cy="234064"/>
            </a:xfrm>
            <a:prstGeom prst="bentConnector3">
              <a:avLst>
                <a:gd name="adj1" fmla="val 50000"/>
              </a:avLst>
            </a:prstGeom>
            <a:noFill/>
            <a:ln w="57150" cap="flat" cmpd="sng" algn="ctr">
              <a:solidFill>
                <a:schemeClr val="bg1">
                  <a:lumMod val="75000"/>
                </a:schemeClr>
              </a:solidFill>
              <a:prstDash val="solid"/>
              <a:round/>
              <a:headEnd type="none" w="med" len="med"/>
              <a:tailEnd type="triangle" w="med" len="med"/>
            </a:ln>
            <a:effectLst/>
          </p:spPr>
        </p:cxnSp>
        <p:sp>
          <p:nvSpPr>
            <p:cNvPr id="301" name="テキスト ボックス 300"/>
            <p:cNvSpPr txBox="1"/>
            <p:nvPr/>
          </p:nvSpPr>
          <p:spPr>
            <a:xfrm>
              <a:off x="2560669" y="3337061"/>
              <a:ext cx="1030354" cy="263149"/>
            </a:xfrm>
            <a:prstGeom prst="rect">
              <a:avLst/>
            </a:prstGeom>
            <a:noFill/>
          </p:spPr>
          <p:txBody>
            <a:bodyPr wrap="square" rtlCol="0">
              <a:spAutoFit/>
            </a:bodyPr>
            <a:lstStyle/>
            <a:p>
              <a:pPr algn="ctr"/>
              <a:r>
                <a:rPr kumimoji="1" lang="ja-JP" altLang="en-US" sz="1200" spc="100" dirty="0" smtClean="0">
                  <a:solidFill>
                    <a:schemeClr val="tx1"/>
                  </a:solidFill>
                  <a:latin typeface="Arial" pitchFamily="34" charset="0"/>
                  <a:ea typeface="メイリオ" pitchFamily="50" charset="-128"/>
                </a:rPr>
                <a:t>組み込み</a:t>
              </a:r>
            </a:p>
          </p:txBody>
        </p:sp>
      </p:grpSp>
      <p:grpSp>
        <p:nvGrpSpPr>
          <p:cNvPr id="304" name="グループ化 303"/>
          <p:cNvGrpSpPr/>
          <p:nvPr/>
        </p:nvGrpSpPr>
        <p:grpSpPr>
          <a:xfrm>
            <a:off x="1372981" y="2400531"/>
            <a:ext cx="3290441" cy="489870"/>
            <a:chOff x="1506200" y="1856075"/>
            <a:chExt cx="3290441" cy="489870"/>
          </a:xfrm>
        </p:grpSpPr>
        <p:sp>
          <p:nvSpPr>
            <p:cNvPr id="285" name="正方形/長方形 284"/>
            <p:cNvSpPr/>
            <p:nvPr/>
          </p:nvSpPr>
          <p:spPr bwMode="auto">
            <a:xfrm>
              <a:off x="1506200" y="1856075"/>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sp>
          <p:nvSpPr>
            <p:cNvPr id="286" name="正方形/長方形 285"/>
            <p:cNvSpPr/>
            <p:nvPr/>
          </p:nvSpPr>
          <p:spPr bwMode="auto">
            <a:xfrm>
              <a:off x="3968641" y="1856075"/>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cxnSp>
          <p:nvCxnSpPr>
            <p:cNvPr id="287" name="直線矢印コネクタ 286"/>
            <p:cNvCxnSpPr>
              <a:stCxn id="285" idx="3"/>
              <a:endCxn id="286" idx="1"/>
            </p:cNvCxnSpPr>
            <p:nvPr/>
          </p:nvCxnSpPr>
          <p:spPr bwMode="auto">
            <a:xfrm>
              <a:off x="2334200" y="2000075"/>
              <a:ext cx="1634441" cy="1588"/>
            </a:xfrm>
            <a:prstGeom prst="straightConnector1">
              <a:avLst/>
            </a:prstGeom>
            <a:noFill/>
            <a:ln w="57150" cap="flat" cmpd="sng" algn="ctr">
              <a:solidFill>
                <a:schemeClr val="bg1">
                  <a:lumMod val="75000"/>
                </a:schemeClr>
              </a:solidFill>
              <a:prstDash val="solid"/>
              <a:round/>
              <a:headEnd type="none" w="med" len="med"/>
              <a:tailEnd type="triangle" w="med" len="med"/>
            </a:ln>
            <a:effectLst/>
          </p:spPr>
        </p:cxnSp>
        <p:sp>
          <p:nvSpPr>
            <p:cNvPr id="302" name="テキスト ボックス 301"/>
            <p:cNvSpPr txBox="1"/>
            <p:nvPr/>
          </p:nvSpPr>
          <p:spPr>
            <a:xfrm>
              <a:off x="2528698" y="2082796"/>
              <a:ext cx="1030354" cy="263149"/>
            </a:xfrm>
            <a:prstGeom prst="rect">
              <a:avLst/>
            </a:prstGeom>
            <a:noFill/>
          </p:spPr>
          <p:txBody>
            <a:bodyPr wrap="square" rtlCol="0">
              <a:spAutoFit/>
            </a:bodyPr>
            <a:lstStyle/>
            <a:p>
              <a:pPr algn="ctr"/>
              <a:r>
                <a:rPr kumimoji="1" lang="ja-JP" altLang="en-US" sz="1200" spc="100" dirty="0" smtClean="0">
                  <a:solidFill>
                    <a:schemeClr val="tx1"/>
                  </a:solidFill>
                  <a:latin typeface="Arial" pitchFamily="34" charset="0"/>
                  <a:ea typeface="メイリオ" pitchFamily="50" charset="-128"/>
                </a:rPr>
                <a:t>改変</a:t>
              </a:r>
            </a:p>
          </p:txBody>
        </p:sp>
      </p:grpSp>
      <p:grpSp>
        <p:nvGrpSpPr>
          <p:cNvPr id="306" name="グループ化 305"/>
          <p:cNvGrpSpPr/>
          <p:nvPr/>
        </p:nvGrpSpPr>
        <p:grpSpPr>
          <a:xfrm>
            <a:off x="1193155" y="4317148"/>
            <a:ext cx="3489131" cy="976039"/>
            <a:chOff x="1336000" y="3910049"/>
            <a:chExt cx="3489131" cy="976039"/>
          </a:xfrm>
        </p:grpSpPr>
        <p:sp>
          <p:nvSpPr>
            <p:cNvPr id="292" name="正方形/長方形 291"/>
            <p:cNvSpPr/>
            <p:nvPr/>
          </p:nvSpPr>
          <p:spPr bwMode="auto">
            <a:xfrm>
              <a:off x="1506200" y="3910049"/>
              <a:ext cx="828000" cy="28800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sp>
          <p:nvSpPr>
            <p:cNvPr id="293" name="正方形/長方形 292"/>
            <p:cNvSpPr/>
            <p:nvPr/>
          </p:nvSpPr>
          <p:spPr bwMode="auto">
            <a:xfrm>
              <a:off x="1506200" y="4387569"/>
              <a:ext cx="828000" cy="28800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smtClean="0">
                  <a:solidFill>
                    <a:schemeClr val="bg1"/>
                  </a:solidFill>
                  <a:latin typeface="Arial" pitchFamily="34" charset="0"/>
                  <a:ea typeface="メイリオ" pitchFamily="50" charset="-128"/>
                </a:rPr>
                <a:t>OSS A´</a:t>
              </a:r>
            </a:p>
          </p:txBody>
        </p:sp>
        <p:sp>
          <p:nvSpPr>
            <p:cNvPr id="294" name="テキスト ボックス 293"/>
            <p:cNvSpPr txBox="1"/>
            <p:nvPr/>
          </p:nvSpPr>
          <p:spPr>
            <a:xfrm>
              <a:off x="1336000" y="4149897"/>
              <a:ext cx="1168400" cy="288000"/>
            </a:xfrm>
            <a:prstGeom prst="rect">
              <a:avLst/>
            </a:prstGeom>
            <a:noFill/>
          </p:spPr>
          <p:txBody>
            <a:bodyPr wrap="square" rtlCol="0">
              <a:spAutoFit/>
            </a:bodyPr>
            <a:lstStyle/>
            <a:p>
              <a:pPr algn="ctr"/>
              <a:r>
                <a:rPr kumimoji="1" lang="en-US" altLang="ja-JP" sz="1200" spc="100" dirty="0" smtClean="0">
                  <a:solidFill>
                    <a:schemeClr val="tx1"/>
                  </a:solidFill>
                  <a:latin typeface="Arial" pitchFamily="34" charset="0"/>
                  <a:ea typeface="メイリオ" pitchFamily="50" charset="-128"/>
                </a:rPr>
                <a:t>or</a:t>
              </a:r>
              <a:endParaRPr kumimoji="1" lang="ja-JP" altLang="en-US" sz="1200" spc="100" dirty="0" smtClean="0">
                <a:solidFill>
                  <a:schemeClr val="tx1"/>
                </a:solidFill>
                <a:latin typeface="Arial" pitchFamily="34" charset="0"/>
                <a:ea typeface="メイリオ" pitchFamily="50" charset="-128"/>
              </a:endParaRPr>
            </a:p>
          </p:txBody>
        </p:sp>
        <p:sp>
          <p:nvSpPr>
            <p:cNvPr id="295" name="正方形/長方形 294"/>
            <p:cNvSpPr/>
            <p:nvPr/>
          </p:nvSpPr>
          <p:spPr bwMode="auto">
            <a:xfrm>
              <a:off x="3442731" y="4022692"/>
              <a:ext cx="1382400" cy="53605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smtClean="0">
                  <a:solidFill>
                    <a:schemeClr val="bg1"/>
                  </a:solidFill>
                  <a:latin typeface="Arial" pitchFamily="34" charset="0"/>
                  <a:ea typeface="メイリオ" pitchFamily="50" charset="-128"/>
                </a:rPr>
                <a:t>当社バイナリ</a:t>
              </a:r>
              <a:endParaRPr kumimoji="1" lang="en-US" altLang="ja-JP" sz="1200" b="1" spc="100" dirty="0" smtClean="0">
                <a:solidFill>
                  <a:schemeClr val="bg1"/>
                </a:solidFill>
                <a:latin typeface="Arial" pitchFamily="34" charset="0"/>
                <a:ea typeface="メイリオ" pitchFamily="50" charset="-128"/>
              </a:endParaRPr>
            </a:p>
            <a:p>
              <a:pPr algn="ctr">
                <a:lnSpc>
                  <a:spcPct val="100000"/>
                </a:lnSpc>
              </a:pPr>
              <a:r>
                <a:rPr lang="ja-JP" altLang="en-US" sz="1200" b="1" spc="100" dirty="0" smtClean="0">
                  <a:solidFill>
                    <a:schemeClr val="bg1"/>
                  </a:solidFill>
                  <a:latin typeface="Arial" pitchFamily="34" charset="0"/>
                  <a:ea typeface="メイリオ" pitchFamily="50" charset="-128"/>
                </a:rPr>
                <a:t>コード</a:t>
              </a:r>
              <a:r>
                <a:rPr lang="en-US" altLang="ja-JP" sz="1200" b="1" spc="100" dirty="0" smtClean="0">
                  <a:solidFill>
                    <a:schemeClr val="bg1"/>
                  </a:solidFill>
                  <a:latin typeface="Arial" pitchFamily="34" charset="0"/>
                  <a:ea typeface="メイリオ" pitchFamily="50" charset="-128"/>
                </a:rPr>
                <a:t>B</a:t>
              </a:r>
              <a:endParaRPr kumimoji="1" lang="en-US" altLang="ja-JP" sz="1200" b="1" spc="100" dirty="0" smtClean="0">
                <a:solidFill>
                  <a:schemeClr val="bg1"/>
                </a:solidFill>
                <a:latin typeface="Arial" pitchFamily="34" charset="0"/>
                <a:ea typeface="メイリオ" pitchFamily="50" charset="-128"/>
              </a:endParaRPr>
            </a:p>
          </p:txBody>
        </p:sp>
        <p:cxnSp>
          <p:nvCxnSpPr>
            <p:cNvPr id="299" name="直線矢印コネクタ 198"/>
            <p:cNvCxnSpPr>
              <a:stCxn id="292" idx="3"/>
              <a:endCxn id="295" idx="1"/>
            </p:cNvCxnSpPr>
            <p:nvPr/>
          </p:nvCxnSpPr>
          <p:spPr bwMode="auto">
            <a:xfrm>
              <a:off x="2334200" y="4054049"/>
              <a:ext cx="1108531" cy="236668"/>
            </a:xfrm>
            <a:prstGeom prst="bentConnector3">
              <a:avLst>
                <a:gd name="adj1" fmla="val 50000"/>
              </a:avLst>
            </a:prstGeom>
            <a:noFill/>
            <a:ln w="57150" cap="flat" cmpd="sng" algn="ctr">
              <a:solidFill>
                <a:schemeClr val="bg1">
                  <a:lumMod val="75000"/>
                </a:schemeClr>
              </a:solidFill>
              <a:prstDash val="solid"/>
              <a:round/>
              <a:headEnd type="triangle" w="med" len="med"/>
              <a:tailEnd type="triangle" w="med" len="med"/>
            </a:ln>
            <a:effectLst/>
          </p:spPr>
        </p:cxnSp>
        <p:cxnSp>
          <p:nvCxnSpPr>
            <p:cNvPr id="300" name="直線矢印コネクタ 198"/>
            <p:cNvCxnSpPr>
              <a:stCxn id="293" idx="3"/>
              <a:endCxn id="295" idx="1"/>
            </p:cNvCxnSpPr>
            <p:nvPr/>
          </p:nvCxnSpPr>
          <p:spPr bwMode="auto">
            <a:xfrm flipV="1">
              <a:off x="2334200" y="4290717"/>
              <a:ext cx="1108531" cy="240852"/>
            </a:xfrm>
            <a:prstGeom prst="bentConnector3">
              <a:avLst>
                <a:gd name="adj1" fmla="val 50000"/>
              </a:avLst>
            </a:prstGeom>
            <a:noFill/>
            <a:ln w="57150" cap="flat" cmpd="sng" algn="ctr">
              <a:solidFill>
                <a:schemeClr val="bg1">
                  <a:lumMod val="75000"/>
                </a:schemeClr>
              </a:solidFill>
              <a:prstDash val="solid"/>
              <a:round/>
              <a:headEnd type="triangle" w="med" len="med"/>
              <a:tailEnd type="triangle" w="med" len="med"/>
            </a:ln>
            <a:effectLst/>
          </p:spPr>
        </p:cxnSp>
        <p:sp>
          <p:nvSpPr>
            <p:cNvPr id="303" name="テキスト ボックス 302"/>
            <p:cNvSpPr txBox="1"/>
            <p:nvPr/>
          </p:nvSpPr>
          <p:spPr>
            <a:xfrm>
              <a:off x="2231872" y="4627556"/>
              <a:ext cx="1816910" cy="258532"/>
            </a:xfrm>
            <a:prstGeom prst="rect">
              <a:avLst/>
            </a:prstGeom>
            <a:noFill/>
          </p:spPr>
          <p:txBody>
            <a:bodyPr wrap="square" rtlCol="0">
              <a:spAutoFit/>
            </a:bodyPr>
            <a:lstStyle/>
            <a:p>
              <a:pPr algn="ctr"/>
              <a:r>
                <a:rPr kumimoji="1" lang="ja-JP" altLang="en-US" sz="1200" spc="100" dirty="0" smtClean="0">
                  <a:solidFill>
                    <a:schemeClr val="tx1"/>
                  </a:solidFill>
                  <a:latin typeface="Arial" pitchFamily="34" charset="0"/>
                  <a:ea typeface="メイリオ" pitchFamily="50" charset="-128"/>
                </a:rPr>
                <a:t>動的／</a:t>
              </a:r>
              <a:r>
                <a:rPr lang="ja-JP" altLang="en-US" sz="1200" spc="100" dirty="0" smtClean="0">
                  <a:solidFill>
                    <a:schemeClr val="tx1"/>
                  </a:solidFill>
                  <a:latin typeface="Arial" pitchFamily="34" charset="0"/>
                  <a:ea typeface="メイリオ" pitchFamily="50" charset="-128"/>
                </a:rPr>
                <a:t>静的</a:t>
              </a:r>
              <a:r>
                <a:rPr kumimoji="1" lang="ja-JP" altLang="en-US" sz="1200" spc="100" dirty="0" smtClean="0">
                  <a:solidFill>
                    <a:schemeClr val="tx1"/>
                  </a:solidFill>
                  <a:latin typeface="Arial" pitchFamily="34" charset="0"/>
                  <a:ea typeface="メイリオ" pitchFamily="50" charset="-128"/>
                </a:rPr>
                <a:t>リンク</a:t>
              </a:r>
            </a:p>
          </p:txBody>
        </p:sp>
      </p:grpSp>
      <p:grpSp>
        <p:nvGrpSpPr>
          <p:cNvPr id="40" name="グループ化 39"/>
          <p:cNvGrpSpPr/>
          <p:nvPr/>
        </p:nvGrpSpPr>
        <p:grpSpPr>
          <a:xfrm>
            <a:off x="193883" y="595995"/>
            <a:ext cx="9066448" cy="325539"/>
            <a:chOff x="226539" y="620486"/>
            <a:chExt cx="9066448" cy="481693"/>
          </a:xfrm>
        </p:grpSpPr>
        <p:sp>
          <p:nvSpPr>
            <p:cNvPr id="41" name="フリーフォーム 40"/>
            <p:cNvSpPr/>
            <p:nvPr/>
          </p:nvSpPr>
          <p:spPr bwMode="auto">
            <a:xfrm>
              <a:off x="226539"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42" name="フリーフォーム 41"/>
            <p:cNvSpPr/>
            <p:nvPr/>
          </p:nvSpPr>
          <p:spPr bwMode="auto">
            <a:xfrm flipH="1">
              <a:off x="297662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43" name="直線コネクタ 42"/>
            <p:cNvCxnSpPr/>
            <p:nvPr/>
          </p:nvCxnSpPr>
          <p:spPr bwMode="auto">
            <a:xfrm rot="10800000" flipH="1" flipV="1">
              <a:off x="6160987" y="1080728"/>
              <a:ext cx="3132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71" name="正方形/長方形 70"/>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ts val="1800"/>
              </a:lnSpc>
            </a:pPr>
            <a:r>
              <a:rPr lang="ja-JP" altLang="en-US" sz="1200" b="1" spc="100" dirty="0" smtClean="0">
                <a:solidFill>
                  <a:srgbClr val="F6167B"/>
                </a:solidFill>
                <a:latin typeface="Arial" pitchFamily="34" charset="0"/>
                <a:ea typeface="メイリオ" pitchFamily="50" charset="-128"/>
              </a:rPr>
              <a:t>活用形態</a:t>
            </a:r>
            <a:r>
              <a:rPr lang="en-US" altLang="ja-JP" sz="1200" b="1" spc="100" dirty="0" smtClean="0">
                <a:solidFill>
                  <a:srgbClr val="F6167B"/>
                </a:solidFill>
                <a:latin typeface="Arial" pitchFamily="34" charset="0"/>
                <a:ea typeface="メイリオ" pitchFamily="50" charset="-128"/>
              </a:rPr>
              <a:t>､</a:t>
            </a:r>
            <a:r>
              <a:rPr lang="ja-JP" altLang="en-US" sz="1200" b="1" spc="100" dirty="0" smtClean="0">
                <a:solidFill>
                  <a:srgbClr val="F6167B"/>
                </a:solidFill>
                <a:latin typeface="Arial" pitchFamily="34" charset="0"/>
                <a:ea typeface="メイリオ" pitchFamily="50" charset="-128"/>
              </a:rPr>
              <a:t>活用形態により課せられるライセンス条件、リスクを確認することで</a:t>
            </a:r>
            <a:r>
              <a:rPr lang="en-US" altLang="ja-JP" sz="1200" b="1" spc="100" dirty="0" smtClean="0">
                <a:solidFill>
                  <a:srgbClr val="F6167B"/>
                </a:solidFill>
                <a:latin typeface="Arial" pitchFamily="34" charset="0"/>
                <a:ea typeface="メイリオ" pitchFamily="50" charset="-128"/>
              </a:rPr>
              <a:t>､</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ソースコードの開示の必要十分性の審議</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開示範囲を不必要に広げない実装上の工夫</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非コピーレフト型の</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の利用や独自開発の検討</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などの検討事項が明確化されます。</a:t>
            </a:r>
            <a:endParaRPr lang="ja-JP" altLang="en-US" sz="1200" b="1" spc="100" dirty="0" smtClean="0">
              <a:solidFill>
                <a:srgbClr val="F6167B"/>
              </a:solidFill>
              <a:latin typeface="Arial" pitchFamily="34" charset="0"/>
              <a:ea typeface="メイリオ" pitchFamily="50" charset="-128"/>
            </a:endParaRPr>
          </a:p>
        </p:txBody>
      </p:sp>
      <p:cxnSp>
        <p:nvCxnSpPr>
          <p:cNvPr id="80" name="直線コネクタ 79"/>
          <p:cNvCxnSpPr/>
          <p:nvPr/>
        </p:nvCxnSpPr>
        <p:spPr bwMode="auto">
          <a:xfrm flipV="1">
            <a:off x="216971" y="176681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33" name="テキスト ボックス 32"/>
          <p:cNvSpPr txBox="1"/>
          <p:nvPr/>
        </p:nvSpPr>
        <p:spPr>
          <a:xfrm>
            <a:off x="302079" y="636815"/>
            <a:ext cx="5686172" cy="341632"/>
          </a:xfrm>
          <a:prstGeom prst="rect">
            <a:avLst/>
          </a:prstGeom>
          <a:noFill/>
        </p:spPr>
        <p:txBody>
          <a:bodyPr wrap="none" rtlCol="0">
            <a:spAutoFit/>
          </a:bodyPr>
          <a:lstStyle/>
          <a:p>
            <a:pPr marL="342900" indent="-342900">
              <a:buSzPct val="89000"/>
              <a:buFont typeface="+mj-lt"/>
              <a:buAutoNum type="arabicPeriod" startAt="2"/>
            </a:pPr>
            <a:r>
              <a:rPr lang="en-US" altLang="ja-JP" sz="1800" b="1" spc="100" dirty="0" smtClean="0">
                <a:solidFill>
                  <a:srgbClr val="F6167B"/>
                </a:solidFill>
                <a:latin typeface="Arial" pitchFamily="34" charset="0"/>
                <a:ea typeface="メイリオ" pitchFamily="50" charset="-128"/>
                <a:cs typeface="Times New Roman" pitchFamily="18" charset="0"/>
              </a:rPr>
              <a:t>OSS</a:t>
            </a:r>
            <a:r>
              <a:rPr lang="ja-JP" altLang="en-US" sz="1800" b="1" spc="100" dirty="0" smtClean="0">
                <a:solidFill>
                  <a:srgbClr val="F6167B"/>
                </a:solidFill>
                <a:latin typeface="Arial" pitchFamily="34" charset="0"/>
                <a:ea typeface="メイリオ" pitchFamily="50" charset="-128"/>
                <a:cs typeface="Times New Roman" pitchFamily="18" charset="0"/>
              </a:rPr>
              <a:t>活用形態、ライセンス条件、リスクの確認</a:t>
            </a:r>
            <a:endParaRPr lang="ja-JP" altLang="en-US" sz="1800" b="1" spc="100" dirty="0" smtClean="0">
              <a:solidFill>
                <a:srgbClr val="F6167B"/>
              </a:solidFill>
              <a:latin typeface="Arial" pitchFamily="34" charset="0"/>
              <a:ea typeface="メイリオ" pitchFamily="50" charset="-128"/>
            </a:endParaRPr>
          </a:p>
        </p:txBody>
      </p:sp>
      <p:sp>
        <p:nvSpPr>
          <p:cNvPr id="34" name="正方形/長方形 33"/>
          <p:cNvSpPr/>
          <p:nvPr/>
        </p:nvSpPr>
        <p:spPr>
          <a:xfrm>
            <a:off x="7459753" y="4764913"/>
            <a:ext cx="2017536" cy="521681"/>
          </a:xfrm>
          <a:prstGeom prst="rect">
            <a:avLst/>
          </a:prstGeom>
        </p:spPr>
        <p:txBody>
          <a:bodyPr wrap="square">
            <a:spAutoFit/>
          </a:bodyPr>
          <a:lstStyle/>
          <a:p>
            <a:r>
              <a:rPr kumimoji="0" lang="en-US" altLang="ja-JP" sz="1050" b="1" kern="0" spc="100" dirty="0" smtClean="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0" lang="ja-JP" altLang="en-US" sz="1050" b="1" kern="0" spc="100" dirty="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オブジェクトコード</a:t>
            </a:r>
            <a:endParaRPr kumimoji="0" lang="en-US" altLang="ja-JP"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0" lang="ja-JP" altLang="en-US"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またはソースコードの提供</a:t>
            </a:r>
            <a:endParaRPr kumimoji="0" lang="en-US" altLang="ja-JP"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0" lang="ja-JP" altLang="en-US"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が必要</a:t>
            </a:r>
            <a:r>
              <a:rPr kumimoji="0" lang="en-US" altLang="ja-JP"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ただし選択制</a:t>
            </a:r>
            <a:r>
              <a:rPr kumimoji="0" lang="en-US" altLang="ja-JP" sz="100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05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050" b="1" kern="0"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p>
        </p:txBody>
      </p:sp>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smtClean="0"/>
              <a:t>5-4</a:t>
            </a:r>
            <a:r>
              <a:rPr lang="ja-JP" altLang="en-US" dirty="0" smtClean="0"/>
              <a:t> </a:t>
            </a:r>
            <a:r>
              <a:rPr lang="en-US" altLang="ja-JP" dirty="0" smtClean="0"/>
              <a:t>OSS</a:t>
            </a:r>
            <a:r>
              <a:rPr lang="ja-JP" altLang="en-US" dirty="0" smtClean="0"/>
              <a:t>導入時の検討・実施事項④</a:t>
            </a:r>
            <a:endParaRPr lang="ja-JP" altLang="en-US" dirty="0"/>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32" name="グループ化 31"/>
          <p:cNvGrpSpPr/>
          <p:nvPr/>
        </p:nvGrpSpPr>
        <p:grpSpPr>
          <a:xfrm>
            <a:off x="268377" y="2190541"/>
            <a:ext cx="8945197" cy="2968601"/>
            <a:chOff x="455266" y="2098899"/>
            <a:chExt cx="8469884" cy="3601751"/>
          </a:xfrm>
          <a:solidFill>
            <a:srgbClr val="DEE4E6"/>
          </a:solidFill>
          <a:effectLst>
            <a:outerShdw blurRad="50800" dist="38100" dir="2700000" algn="tl" rotWithShape="0">
              <a:prstClr val="black">
                <a:alpha val="40000"/>
              </a:prstClr>
            </a:outerShdw>
          </a:effectLst>
        </p:grpSpPr>
        <p:sp>
          <p:nvSpPr>
            <p:cNvPr id="35" name="正方形/長方形 34"/>
            <p:cNvSpPr/>
            <p:nvPr/>
          </p:nvSpPr>
          <p:spPr bwMode="auto">
            <a:xfrm>
              <a:off x="3304208" y="2098899"/>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600" b="1" dirty="0">
                <a:solidFill>
                  <a:schemeClr val="tx1">
                    <a:lumMod val="75000"/>
                    <a:lumOff val="25000"/>
                  </a:schemeClr>
                </a:solidFill>
                <a:latin typeface="Arial" pitchFamily="34" charset="0"/>
                <a:ea typeface="メイリオ" pitchFamily="50" charset="-128"/>
              </a:endParaRPr>
            </a:p>
          </p:txBody>
        </p:sp>
        <p:sp>
          <p:nvSpPr>
            <p:cNvPr id="33" name="正方形/長方形 32"/>
            <p:cNvSpPr/>
            <p:nvPr/>
          </p:nvSpPr>
          <p:spPr bwMode="auto">
            <a:xfrm>
              <a:off x="455266" y="2098900"/>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600" b="1" dirty="0">
                <a:solidFill>
                  <a:schemeClr val="tx1">
                    <a:lumMod val="75000"/>
                    <a:lumOff val="25000"/>
                  </a:schemeClr>
                </a:solidFill>
                <a:latin typeface="Arial" pitchFamily="34" charset="0"/>
                <a:ea typeface="メイリオ" pitchFamily="50" charset="-128"/>
              </a:endParaRPr>
            </a:p>
          </p:txBody>
        </p:sp>
        <p:sp>
          <p:nvSpPr>
            <p:cNvPr id="34" name="正方形/長方形 33"/>
            <p:cNvSpPr/>
            <p:nvPr/>
          </p:nvSpPr>
          <p:spPr bwMode="auto">
            <a:xfrm>
              <a:off x="6153150" y="2098900"/>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200" b="1" dirty="0" smtClean="0">
                <a:solidFill>
                  <a:schemeClr val="tx1">
                    <a:lumMod val="75000"/>
                    <a:lumOff val="25000"/>
                  </a:schemeClr>
                </a:solidFill>
                <a:latin typeface="Arial" pitchFamily="34" charset="0"/>
                <a:ea typeface="メイリオ" pitchFamily="50" charset="-128"/>
              </a:endParaRPr>
            </a:p>
          </p:txBody>
        </p:sp>
      </p:grpSp>
      <p:sp>
        <p:nvSpPr>
          <p:cNvPr id="72" name="Text Box 31"/>
          <p:cNvSpPr txBox="1">
            <a:spLocks noChangeArrowheads="1"/>
          </p:cNvSpPr>
          <p:nvPr/>
        </p:nvSpPr>
        <p:spPr bwMode="gray">
          <a:xfrm>
            <a:off x="268377" y="2428995"/>
            <a:ext cx="2765264" cy="637849"/>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smtClean="0">
                <a:solidFill>
                  <a:srgbClr val="F6167B"/>
                </a:solidFill>
                <a:latin typeface="Arial" pitchFamily="34" charset="0"/>
                <a:ea typeface="メイリオ" pitchFamily="50" charset="-128"/>
              </a:rPr>
              <a:t>    同等機能の他社製品の</a:t>
            </a:r>
            <a:r>
              <a:rPr lang="en-US" altLang="ja-JP" sz="1600" b="1" spc="100" dirty="0" smtClean="0">
                <a:solidFill>
                  <a:srgbClr val="F6167B"/>
                </a:solidFill>
                <a:latin typeface="Arial" pitchFamily="34" charset="0"/>
                <a:ea typeface="メイリオ" pitchFamily="50" charset="-128"/>
              </a:rPr>
              <a:t/>
            </a:r>
            <a:br>
              <a:rPr lang="en-US" altLang="ja-JP" sz="1600" b="1" spc="100" dirty="0" smtClean="0">
                <a:solidFill>
                  <a:srgbClr val="F6167B"/>
                </a:solidFill>
                <a:latin typeface="Arial" pitchFamily="34" charset="0"/>
                <a:ea typeface="メイリオ" pitchFamily="50" charset="-128"/>
              </a:rPr>
            </a:br>
            <a:r>
              <a:rPr lang="ja-JP" altLang="en-US" sz="1600" b="1" spc="100" dirty="0" smtClean="0">
                <a:solidFill>
                  <a:srgbClr val="F6167B"/>
                </a:solidFill>
                <a:latin typeface="Arial" pitchFamily="34" charset="0"/>
                <a:ea typeface="メイリオ" pitchFamily="50" charset="-128"/>
              </a:rPr>
              <a:t>    導入検討・評価</a:t>
            </a:r>
            <a:endParaRPr lang="en-US" altLang="ja-JP" sz="1600" b="1" spc="100" dirty="0" smtClean="0">
              <a:solidFill>
                <a:srgbClr val="F6167B"/>
              </a:solidFill>
              <a:latin typeface="Arial" pitchFamily="34" charset="0"/>
              <a:ea typeface="メイリオ" pitchFamily="50" charset="-128"/>
            </a:endParaRPr>
          </a:p>
        </p:txBody>
      </p:sp>
      <p:sp>
        <p:nvSpPr>
          <p:cNvPr id="73" name="Text Box 31"/>
          <p:cNvSpPr txBox="1">
            <a:spLocks noChangeArrowheads="1"/>
          </p:cNvSpPr>
          <p:nvPr/>
        </p:nvSpPr>
        <p:spPr bwMode="gray">
          <a:xfrm>
            <a:off x="3275567" y="2428995"/>
            <a:ext cx="2765264" cy="391628"/>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smtClean="0">
                <a:solidFill>
                  <a:srgbClr val="F6167B"/>
                </a:solidFill>
                <a:latin typeface="Arial" pitchFamily="34" charset="0"/>
                <a:ea typeface="メイリオ" pitchFamily="50" charset="-128"/>
              </a:rPr>
              <a:t>    開発委託の検討・評価</a:t>
            </a:r>
            <a:endParaRPr lang="en-US" altLang="ja-JP" sz="1600" b="1" spc="100" dirty="0" smtClean="0">
              <a:solidFill>
                <a:srgbClr val="F6167B"/>
              </a:solidFill>
              <a:latin typeface="Arial" pitchFamily="34" charset="0"/>
              <a:ea typeface="メイリオ" pitchFamily="50" charset="-128"/>
            </a:endParaRPr>
          </a:p>
        </p:txBody>
      </p:sp>
      <p:sp>
        <p:nvSpPr>
          <p:cNvPr id="76" name="Text Box 31"/>
          <p:cNvSpPr txBox="1">
            <a:spLocks noChangeArrowheads="1"/>
          </p:cNvSpPr>
          <p:nvPr/>
        </p:nvSpPr>
        <p:spPr bwMode="gray">
          <a:xfrm>
            <a:off x="6284519" y="2428995"/>
            <a:ext cx="2765264" cy="637849"/>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smtClean="0">
                <a:solidFill>
                  <a:srgbClr val="F6167B"/>
                </a:solidFill>
                <a:latin typeface="Arial" pitchFamily="34" charset="0"/>
                <a:ea typeface="メイリオ" pitchFamily="50" charset="-128"/>
              </a:rPr>
              <a:t>    </a:t>
            </a:r>
            <a:r>
              <a:rPr lang="en-US" altLang="ja-JP" sz="1600" b="1" spc="100" dirty="0" smtClean="0">
                <a:solidFill>
                  <a:srgbClr val="F6167B"/>
                </a:solidFill>
                <a:latin typeface="Arial" pitchFamily="34" charset="0"/>
                <a:ea typeface="メイリオ" pitchFamily="50" charset="-128"/>
              </a:rPr>
              <a:t>OSS</a:t>
            </a:r>
            <a:r>
              <a:rPr lang="ja-JP" altLang="en-US" sz="1600" b="1" spc="100" dirty="0" smtClean="0">
                <a:solidFill>
                  <a:srgbClr val="F6167B"/>
                </a:solidFill>
                <a:latin typeface="Arial" pitchFamily="34" charset="0"/>
                <a:ea typeface="メイリオ" pitchFamily="50" charset="-128"/>
              </a:rPr>
              <a:t>の場合、次を確認、</a:t>
            </a:r>
            <a:br>
              <a:rPr lang="ja-JP" altLang="en-US" sz="1600" b="1" spc="100" dirty="0" smtClean="0">
                <a:solidFill>
                  <a:srgbClr val="F6167B"/>
                </a:solidFill>
                <a:latin typeface="Arial" pitchFamily="34" charset="0"/>
                <a:ea typeface="メイリオ" pitchFamily="50" charset="-128"/>
              </a:rPr>
            </a:br>
            <a:r>
              <a:rPr lang="ja-JP" altLang="en-US" sz="1600" b="1" spc="100" dirty="0" smtClean="0">
                <a:solidFill>
                  <a:srgbClr val="F6167B"/>
                </a:solidFill>
                <a:latin typeface="Arial" pitchFamily="34" charset="0"/>
                <a:ea typeface="メイリオ" pitchFamily="50" charset="-128"/>
              </a:rPr>
              <a:t>    保守計画・契約に反映</a:t>
            </a:r>
            <a:endParaRPr lang="en-US" altLang="ja-JP" sz="1600" b="1" spc="100" dirty="0" smtClean="0">
              <a:solidFill>
                <a:srgbClr val="F6167B"/>
              </a:solidFill>
              <a:latin typeface="Arial" pitchFamily="34" charset="0"/>
              <a:ea typeface="メイリオ" pitchFamily="50" charset="-128"/>
            </a:endParaRPr>
          </a:p>
        </p:txBody>
      </p:sp>
      <p:sp>
        <p:nvSpPr>
          <p:cNvPr id="77" name="Text Box 31"/>
          <p:cNvSpPr txBox="1">
            <a:spLocks noChangeArrowheads="1"/>
          </p:cNvSpPr>
          <p:nvPr/>
        </p:nvSpPr>
        <p:spPr bwMode="gray">
          <a:xfrm>
            <a:off x="6527716" y="3024554"/>
            <a:ext cx="2595741" cy="1407290"/>
          </a:xfrm>
          <a:prstGeom prst="rect">
            <a:avLst/>
          </a:prstGeom>
          <a:noFill/>
          <a:ln w="3175" cap="rnd">
            <a:noFill/>
            <a:miter lim="800000"/>
            <a:headEnd/>
            <a:tailEnd/>
          </a:ln>
          <a:effectLst/>
        </p:spPr>
        <p:txBody>
          <a:bodyPr wrap="square" lIns="144000" tIns="72000" rIns="144000" bIns="72000" anchor="ctr">
            <a:spAutoFit/>
          </a:bodyPr>
          <a:lstStyle/>
          <a:p>
            <a:pPr marL="108000" indent="-108000">
              <a:lnSpc>
                <a:spcPct val="100000"/>
              </a:lnSpc>
              <a:spcBef>
                <a:spcPts val="600"/>
              </a:spcBef>
              <a:buClr>
                <a:srgbClr val="C00000"/>
              </a:buClr>
              <a:buFontTx/>
              <a:buChar char="-"/>
              <a:defRPr/>
            </a:pPr>
            <a:r>
              <a:rPr lang="ja-JP" altLang="en-US" sz="1200" b="1" spc="100" dirty="0" smtClean="0">
                <a:solidFill>
                  <a:schemeClr val="tx1">
                    <a:lumMod val="75000"/>
                    <a:lumOff val="25000"/>
                  </a:schemeClr>
                </a:solidFill>
                <a:latin typeface="Arial" pitchFamily="34" charset="0"/>
                <a:ea typeface="メイリオ" pitchFamily="50" charset="-128"/>
              </a:rPr>
              <a:t>安定稼働している？</a:t>
            </a:r>
            <a:endParaRPr lang="en-US" altLang="ja-JP" sz="1200" b="1" spc="100" dirty="0" smtClean="0">
              <a:solidFill>
                <a:schemeClr val="tx1">
                  <a:lumMod val="75000"/>
                  <a:lumOff val="25000"/>
                </a:schemeClr>
              </a:solidFill>
              <a:latin typeface="Arial" pitchFamily="34" charset="0"/>
              <a:ea typeface="メイリオ" pitchFamily="50" charset="-128"/>
            </a:endParaRPr>
          </a:p>
          <a:p>
            <a:pPr marL="108000" indent="-108000">
              <a:lnSpc>
                <a:spcPct val="100000"/>
              </a:lnSpc>
              <a:spcBef>
                <a:spcPts val="600"/>
              </a:spcBef>
              <a:buClr>
                <a:srgbClr val="C00000"/>
              </a:buClr>
              <a:buFontTx/>
              <a:buChar char="-"/>
              <a:defRPr/>
            </a:pPr>
            <a:r>
              <a:rPr lang="ja-JP" altLang="en-US" sz="1200" b="1" spc="100" dirty="0" smtClean="0">
                <a:solidFill>
                  <a:schemeClr val="tx1">
                    <a:lumMod val="75000"/>
                    <a:lumOff val="25000"/>
                  </a:schemeClr>
                </a:solidFill>
                <a:latin typeface="Arial" pitchFamily="34" charset="0"/>
                <a:ea typeface="メイリオ" pitchFamily="50" charset="-128"/>
              </a:rPr>
              <a:t>ディストリビュータ経由での保守サポートあり？</a:t>
            </a:r>
            <a:endParaRPr lang="en-US" altLang="ja-JP" sz="1200" b="1" spc="100" dirty="0" smtClean="0">
              <a:solidFill>
                <a:schemeClr val="tx1">
                  <a:lumMod val="75000"/>
                  <a:lumOff val="25000"/>
                </a:schemeClr>
              </a:solidFill>
              <a:latin typeface="Arial" pitchFamily="34" charset="0"/>
              <a:ea typeface="メイリオ" pitchFamily="50" charset="-128"/>
            </a:endParaRPr>
          </a:p>
          <a:p>
            <a:pPr marL="108000" indent="-108000">
              <a:lnSpc>
                <a:spcPct val="100000"/>
              </a:lnSpc>
              <a:spcBef>
                <a:spcPts val="600"/>
              </a:spcBef>
              <a:buClr>
                <a:srgbClr val="C00000"/>
              </a:buClr>
              <a:buFontTx/>
              <a:buChar char="-"/>
              <a:defRPr/>
            </a:pPr>
            <a:r>
              <a:rPr lang="ja-JP" altLang="en-US" sz="1200" b="1" spc="100" dirty="0" smtClean="0">
                <a:solidFill>
                  <a:schemeClr val="tx1">
                    <a:lumMod val="75000"/>
                    <a:lumOff val="25000"/>
                  </a:schemeClr>
                </a:solidFill>
                <a:latin typeface="Arial" pitchFamily="34" charset="0"/>
                <a:ea typeface="メイリオ" pitchFamily="50" charset="-128"/>
              </a:rPr>
              <a:t>自前で保守する場合の</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コンテンジェンシープラン</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準備済？</a:t>
            </a:r>
          </a:p>
        </p:txBody>
      </p:sp>
      <p:grpSp>
        <p:nvGrpSpPr>
          <p:cNvPr id="82" name="グループ化 81"/>
          <p:cNvGrpSpPr/>
          <p:nvPr/>
        </p:nvGrpSpPr>
        <p:grpSpPr>
          <a:xfrm>
            <a:off x="7671940" y="4528320"/>
            <a:ext cx="1441174" cy="505397"/>
            <a:chOff x="-2653747" y="2604052"/>
            <a:chExt cx="1441174" cy="505397"/>
          </a:xfrm>
        </p:grpSpPr>
        <p:sp>
          <p:nvSpPr>
            <p:cNvPr id="80" name="フリーフォーム 79"/>
            <p:cNvSpPr/>
            <p:nvPr/>
          </p:nvSpPr>
          <p:spPr bwMode="auto">
            <a:xfrm>
              <a:off x="-2653747" y="2604052"/>
              <a:ext cx="1441174" cy="498569"/>
            </a:xfrm>
            <a:custGeom>
              <a:avLst/>
              <a:gdLst>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739" h="636105">
                  <a:moveTo>
                    <a:pt x="874644" y="0"/>
                  </a:moveTo>
                  <a:lnTo>
                    <a:pt x="1838739" y="59635"/>
                  </a:lnTo>
                  <a:cubicBezTo>
                    <a:pt x="1550504" y="331305"/>
                    <a:pt x="1272208" y="503583"/>
                    <a:pt x="914400" y="636105"/>
                  </a:cubicBezTo>
                  <a:lnTo>
                    <a:pt x="0" y="566531"/>
                  </a:lnTo>
                  <a:cubicBezTo>
                    <a:pt x="341244" y="407505"/>
                    <a:pt x="593036" y="218661"/>
                    <a:pt x="874644" y="0"/>
                  </a:cubicBezTo>
                  <a:close/>
                </a:path>
              </a:pathLst>
            </a:custGeom>
            <a:solidFill>
              <a:schemeClr val="bg1"/>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81" name="テキスト ボックス 80"/>
            <p:cNvSpPr txBox="1"/>
            <p:nvPr/>
          </p:nvSpPr>
          <p:spPr>
            <a:xfrm>
              <a:off x="-2276057" y="2623931"/>
              <a:ext cx="761747" cy="485518"/>
            </a:xfrm>
            <a:prstGeom prst="rect">
              <a:avLst/>
            </a:prstGeom>
            <a:noFill/>
            <a:scene3d>
              <a:camera prst="isometricOffAxis2Top">
                <a:rot lat="18714683" lon="2130995" rev="19311848"/>
              </a:camera>
              <a:lightRig rig="threePt" dir="t"/>
            </a:scene3d>
          </p:spPr>
          <p:txBody>
            <a:bodyPr wrap="none" rtlCol="0">
              <a:spAutoFit/>
            </a:bodyPr>
            <a:lstStyle/>
            <a:p>
              <a:pPr algn="ctr"/>
              <a:r>
                <a:rPr kumimoji="1" lang="ja-JP" altLang="en-US" sz="1400" b="1" spc="100" dirty="0" smtClean="0">
                  <a:solidFill>
                    <a:schemeClr val="tx1"/>
                  </a:solidFill>
                  <a:latin typeface="Arial" pitchFamily="34" charset="0"/>
                  <a:ea typeface="メイリオ" pitchFamily="50" charset="-128"/>
                </a:rPr>
                <a:t>保守</a:t>
              </a:r>
              <a:endParaRPr kumimoji="1" lang="en-US" altLang="ja-JP" sz="1400" b="1" spc="100" dirty="0" smtClean="0">
                <a:solidFill>
                  <a:schemeClr val="tx1"/>
                </a:solidFill>
                <a:latin typeface="Arial" pitchFamily="34" charset="0"/>
                <a:ea typeface="メイリオ" pitchFamily="50" charset="-128"/>
              </a:endParaRPr>
            </a:p>
            <a:p>
              <a:pPr algn="ctr"/>
              <a:r>
                <a:rPr kumimoji="1" lang="ja-JP" altLang="en-US" sz="1400" b="1" spc="100" dirty="0" smtClean="0">
                  <a:solidFill>
                    <a:schemeClr val="tx1"/>
                  </a:solidFill>
                  <a:latin typeface="Arial" pitchFamily="34" charset="0"/>
                  <a:ea typeface="メイリオ" pitchFamily="50" charset="-128"/>
                </a:rPr>
                <a:t>契約書</a:t>
              </a:r>
            </a:p>
          </p:txBody>
        </p:sp>
      </p:grpSp>
      <p:grpSp>
        <p:nvGrpSpPr>
          <p:cNvPr id="86" name="グループ化 85"/>
          <p:cNvGrpSpPr/>
          <p:nvPr/>
        </p:nvGrpSpPr>
        <p:grpSpPr>
          <a:xfrm>
            <a:off x="6439487" y="4409050"/>
            <a:ext cx="973386" cy="636103"/>
            <a:chOff x="-2037522" y="2802835"/>
            <a:chExt cx="1089992" cy="712305"/>
          </a:xfrm>
          <a:effectLst>
            <a:outerShdw blurRad="50800" dist="38100" dir="2700000" algn="tl" rotWithShape="0">
              <a:prstClr val="black">
                <a:alpha val="40000"/>
              </a:prstClr>
            </a:outerShdw>
          </a:effectLst>
        </p:grpSpPr>
        <p:sp>
          <p:nvSpPr>
            <p:cNvPr id="83" name="1 つの角を丸めた四角形 82"/>
            <p:cNvSpPr/>
            <p:nvPr/>
          </p:nvSpPr>
          <p:spPr bwMode="auto">
            <a:xfrm>
              <a:off x="-2037522" y="2802835"/>
              <a:ext cx="974035" cy="616226"/>
            </a:xfrm>
            <a:prstGeom prst="snipRoundRect">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保守</a:t>
              </a:r>
              <a:endParaRPr kumimoji="1" lang="en-US" altLang="ja-JP" sz="1200" b="1" spc="100" dirty="0" smtClean="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計画書</a:t>
              </a:r>
            </a:p>
          </p:txBody>
        </p:sp>
        <p:sp>
          <p:nvSpPr>
            <p:cNvPr id="84" name="1 つの角を丸めた四角形 83"/>
            <p:cNvSpPr/>
            <p:nvPr/>
          </p:nvSpPr>
          <p:spPr bwMode="auto">
            <a:xfrm>
              <a:off x="-1979544" y="2850874"/>
              <a:ext cx="974035" cy="616226"/>
            </a:xfrm>
            <a:prstGeom prst="snipRoundRect">
              <a:avLst/>
            </a:prstGeom>
            <a:solidFill>
              <a:schemeClr val="bg1">
                <a:lumMod val="9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保守</a:t>
              </a:r>
              <a:endParaRPr kumimoji="1" lang="en-US" altLang="ja-JP" sz="1200" b="1" spc="100" dirty="0" smtClean="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計画書</a:t>
              </a:r>
            </a:p>
          </p:txBody>
        </p:sp>
        <p:sp>
          <p:nvSpPr>
            <p:cNvPr id="85" name="1 つの角を丸めた四角形 84"/>
            <p:cNvSpPr/>
            <p:nvPr/>
          </p:nvSpPr>
          <p:spPr bwMode="auto">
            <a:xfrm>
              <a:off x="-1921565" y="2898914"/>
              <a:ext cx="974035" cy="616226"/>
            </a:xfrm>
            <a:prstGeom prst="snipRoundRect">
              <a:avLst/>
            </a:prstGeom>
            <a:solidFill>
              <a:schemeClr val="bg1"/>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保守</a:t>
              </a:r>
              <a:endParaRPr kumimoji="1" lang="en-US" altLang="ja-JP" sz="1200" b="1" spc="100" dirty="0" smtClean="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smtClean="0">
                  <a:solidFill>
                    <a:schemeClr val="tx1">
                      <a:lumMod val="75000"/>
                      <a:lumOff val="25000"/>
                    </a:schemeClr>
                  </a:solidFill>
                  <a:latin typeface="Arial" pitchFamily="34" charset="0"/>
                  <a:ea typeface="メイリオ" pitchFamily="50" charset="-128"/>
                </a:rPr>
                <a:t>計画書</a:t>
              </a:r>
            </a:p>
          </p:txBody>
        </p:sp>
      </p:grpSp>
      <p:grpSp>
        <p:nvGrpSpPr>
          <p:cNvPr id="96" name="グループ化 95"/>
          <p:cNvGrpSpPr/>
          <p:nvPr/>
        </p:nvGrpSpPr>
        <p:grpSpPr>
          <a:xfrm>
            <a:off x="1813560" y="3364362"/>
            <a:ext cx="523240" cy="523240"/>
            <a:chOff x="-3764280" y="0"/>
            <a:chExt cx="2123440" cy="2123440"/>
          </a:xfrm>
        </p:grpSpPr>
        <p:sp>
          <p:nvSpPr>
            <p:cNvPr id="90" name="パイ 89"/>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1" name="パイ 90"/>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3" name="パイ 92"/>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4" name="パイ 93"/>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5" name="円/楕円 94"/>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97" name="グループ化 96"/>
          <p:cNvGrpSpPr/>
          <p:nvPr/>
        </p:nvGrpSpPr>
        <p:grpSpPr>
          <a:xfrm>
            <a:off x="1813560" y="3928242"/>
            <a:ext cx="523240" cy="523240"/>
            <a:chOff x="-3764280" y="0"/>
            <a:chExt cx="2123440" cy="2123440"/>
          </a:xfrm>
        </p:grpSpPr>
        <p:sp>
          <p:nvSpPr>
            <p:cNvPr id="98" name="パイ 97"/>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9" name="パイ 98"/>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0" name="パイ 99"/>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1" name="パイ 100"/>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2" name="円/楕円 101"/>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03" name="グループ化 102"/>
          <p:cNvGrpSpPr/>
          <p:nvPr/>
        </p:nvGrpSpPr>
        <p:grpSpPr>
          <a:xfrm>
            <a:off x="1813560" y="4492122"/>
            <a:ext cx="523240" cy="523240"/>
            <a:chOff x="-3764280" y="0"/>
            <a:chExt cx="2123440" cy="2123440"/>
          </a:xfrm>
        </p:grpSpPr>
        <p:sp>
          <p:nvSpPr>
            <p:cNvPr id="104" name="パイ 103"/>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5" name="パイ 104"/>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6" name="パイ 105"/>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7" name="パイ 106"/>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08" name="円/楕円 107"/>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09" name="角丸四角形 108"/>
          <p:cNvSpPr/>
          <p:nvPr/>
        </p:nvSpPr>
        <p:spPr bwMode="auto">
          <a:xfrm>
            <a:off x="2228661" y="3471698"/>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smtClean="0">
                <a:solidFill>
                  <a:schemeClr val="tx1">
                    <a:lumMod val="75000"/>
                    <a:lumOff val="25000"/>
                  </a:schemeClr>
                </a:solidFill>
                <a:latin typeface="メイリオ" pitchFamily="50" charset="-128"/>
                <a:ea typeface="メイリオ" pitchFamily="50" charset="-128"/>
                <a:cs typeface="メイリオ" pitchFamily="50" charset="-128"/>
              </a:rPr>
              <a:t>α</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sp>
        <p:nvSpPr>
          <p:cNvPr id="110" name="角丸四角形 109"/>
          <p:cNvSpPr/>
          <p:nvPr/>
        </p:nvSpPr>
        <p:spPr bwMode="auto">
          <a:xfrm>
            <a:off x="2220003" y="4048977"/>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a:solidFill>
                  <a:schemeClr val="tx1">
                    <a:lumMod val="75000"/>
                    <a:lumOff val="25000"/>
                  </a:schemeClr>
                </a:solidFill>
                <a:latin typeface="メイリオ" pitchFamily="50" charset="-128"/>
                <a:ea typeface="メイリオ" pitchFamily="50" charset="-128"/>
                <a:cs typeface="メイリオ" pitchFamily="50" charset="-128"/>
              </a:rPr>
              <a:t>β</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sp>
        <p:nvSpPr>
          <p:cNvPr id="111" name="角丸四角形 110"/>
          <p:cNvSpPr/>
          <p:nvPr/>
        </p:nvSpPr>
        <p:spPr bwMode="auto">
          <a:xfrm>
            <a:off x="2217705" y="4637810"/>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a:solidFill>
                  <a:schemeClr val="tx1">
                    <a:lumMod val="75000"/>
                    <a:lumOff val="25000"/>
                  </a:schemeClr>
                </a:solidFill>
                <a:latin typeface="メイリオ" pitchFamily="50" charset="-128"/>
                <a:ea typeface="メイリオ" pitchFamily="50" charset="-128"/>
                <a:cs typeface="メイリオ" pitchFamily="50" charset="-128"/>
              </a:rPr>
              <a:t>γ</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nvGrpSpPr>
          <p:cNvPr id="121" name="グループ化 120"/>
          <p:cNvGrpSpPr/>
          <p:nvPr/>
        </p:nvGrpSpPr>
        <p:grpSpPr>
          <a:xfrm>
            <a:off x="1273376" y="3575054"/>
            <a:ext cx="519064" cy="1186741"/>
            <a:chOff x="1273376" y="3695572"/>
            <a:chExt cx="519064" cy="1186741"/>
          </a:xfrm>
        </p:grpSpPr>
        <p:sp>
          <p:nvSpPr>
            <p:cNvPr id="117" name="上矢印 116"/>
            <p:cNvSpPr/>
            <p:nvPr/>
          </p:nvSpPr>
          <p:spPr bwMode="auto">
            <a:xfrm rot="17419636">
              <a:off x="1423684" y="4513558"/>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18" name="上矢印 117"/>
            <p:cNvSpPr/>
            <p:nvPr/>
          </p:nvSpPr>
          <p:spPr bwMode="auto">
            <a:xfrm rot="4180364" flipV="1">
              <a:off x="1423684" y="3572654"/>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0" name="上矢印 119"/>
            <p:cNvSpPr/>
            <p:nvPr/>
          </p:nvSpPr>
          <p:spPr bwMode="auto">
            <a:xfrm rot="5400000" flipV="1">
              <a:off x="1396294" y="4043106"/>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22" name="グループ化 121"/>
          <p:cNvGrpSpPr/>
          <p:nvPr/>
        </p:nvGrpSpPr>
        <p:grpSpPr>
          <a:xfrm>
            <a:off x="4433248" y="3578367"/>
            <a:ext cx="519064" cy="1186741"/>
            <a:chOff x="1273376" y="3695572"/>
            <a:chExt cx="519064" cy="1186741"/>
          </a:xfrm>
        </p:grpSpPr>
        <p:sp>
          <p:nvSpPr>
            <p:cNvPr id="123" name="上矢印 122"/>
            <p:cNvSpPr/>
            <p:nvPr/>
          </p:nvSpPr>
          <p:spPr bwMode="auto">
            <a:xfrm rot="17419636">
              <a:off x="1423684" y="4513558"/>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4" name="上矢印 123"/>
            <p:cNvSpPr/>
            <p:nvPr/>
          </p:nvSpPr>
          <p:spPr bwMode="auto">
            <a:xfrm rot="4180364" flipV="1">
              <a:off x="1423684" y="3572654"/>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27" name="上矢印 126"/>
            <p:cNvSpPr/>
            <p:nvPr/>
          </p:nvSpPr>
          <p:spPr bwMode="auto">
            <a:xfrm rot="5400000" flipV="1">
              <a:off x="1396294" y="4043106"/>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35" name="円/楕円 134"/>
          <p:cNvSpPr/>
          <p:nvPr/>
        </p:nvSpPr>
        <p:spPr bwMode="auto">
          <a:xfrm>
            <a:off x="37768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smtClean="0">
                <a:solidFill>
                  <a:srgbClr val="F6167B"/>
                </a:solidFill>
                <a:latin typeface="Century Gothic" pitchFamily="34" charset="0"/>
                <a:ea typeface="メイリオ" pitchFamily="50" charset="-128"/>
              </a:rPr>
              <a:t>1</a:t>
            </a:r>
            <a:endParaRPr kumimoji="1" lang="ja-JP" altLang="en-US" sz="1400" b="1" spc="100" dirty="0" smtClean="0">
              <a:solidFill>
                <a:srgbClr val="F6167B"/>
              </a:solidFill>
              <a:latin typeface="Century Gothic" pitchFamily="34" charset="0"/>
              <a:ea typeface="メイリオ" pitchFamily="50" charset="-128"/>
            </a:endParaRPr>
          </a:p>
        </p:txBody>
      </p:sp>
      <p:sp>
        <p:nvSpPr>
          <p:cNvPr id="136" name="円/楕円 135"/>
          <p:cNvSpPr/>
          <p:nvPr/>
        </p:nvSpPr>
        <p:spPr bwMode="auto">
          <a:xfrm>
            <a:off x="338261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smtClean="0">
                <a:solidFill>
                  <a:srgbClr val="F6167B"/>
                </a:solidFill>
                <a:latin typeface="Century Gothic" pitchFamily="34" charset="0"/>
                <a:ea typeface="メイリオ" pitchFamily="50" charset="-128"/>
              </a:rPr>
              <a:t>2</a:t>
            </a:r>
            <a:endParaRPr kumimoji="1" lang="ja-JP" altLang="en-US" sz="1400" b="1" spc="100" dirty="0" smtClean="0">
              <a:solidFill>
                <a:srgbClr val="F6167B"/>
              </a:solidFill>
              <a:latin typeface="Century Gothic" pitchFamily="34" charset="0"/>
              <a:ea typeface="メイリオ" pitchFamily="50" charset="-128"/>
            </a:endParaRPr>
          </a:p>
        </p:txBody>
      </p:sp>
      <p:sp>
        <p:nvSpPr>
          <p:cNvPr id="137" name="円/楕円 136"/>
          <p:cNvSpPr/>
          <p:nvPr/>
        </p:nvSpPr>
        <p:spPr bwMode="auto">
          <a:xfrm>
            <a:off x="638754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smtClean="0">
                <a:solidFill>
                  <a:srgbClr val="F6167B"/>
                </a:solidFill>
                <a:latin typeface="Century Gothic" pitchFamily="34" charset="0"/>
                <a:ea typeface="メイリオ" pitchFamily="50" charset="-128"/>
              </a:rPr>
              <a:t>3</a:t>
            </a:r>
            <a:endParaRPr kumimoji="1" lang="ja-JP" altLang="en-US" sz="1400" b="1" spc="100" dirty="0" smtClean="0">
              <a:solidFill>
                <a:srgbClr val="F6167B"/>
              </a:solidFill>
              <a:latin typeface="Century Gothic" pitchFamily="34" charset="0"/>
              <a:ea typeface="メイリオ" pitchFamily="50" charset="-128"/>
            </a:endParaRPr>
          </a:p>
        </p:txBody>
      </p:sp>
      <p:grpSp>
        <p:nvGrpSpPr>
          <p:cNvPr id="138" name="グループ化 137"/>
          <p:cNvGrpSpPr/>
          <p:nvPr/>
        </p:nvGrpSpPr>
        <p:grpSpPr>
          <a:xfrm>
            <a:off x="261258" y="595995"/>
            <a:ext cx="8931698" cy="325539"/>
            <a:chOff x="293914" y="620486"/>
            <a:chExt cx="8931698" cy="481693"/>
          </a:xfrm>
        </p:grpSpPr>
        <p:sp>
          <p:nvSpPr>
            <p:cNvPr id="139" name="フリーフォーム 138"/>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140" name="フリーフォーム 139"/>
            <p:cNvSpPr/>
            <p:nvPr/>
          </p:nvSpPr>
          <p:spPr bwMode="auto">
            <a:xfrm flipH="1">
              <a:off x="231680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141" name="直線コネクタ 140"/>
            <p:cNvCxnSpPr/>
            <p:nvPr/>
          </p:nvCxnSpPr>
          <p:spPr bwMode="auto">
            <a:xfrm rot="10800000" flipH="1" flipV="1">
              <a:off x="5517612" y="1080728"/>
              <a:ext cx="37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grpSp>
        <p:nvGrpSpPr>
          <p:cNvPr id="248" name="グループ化 247"/>
          <p:cNvGrpSpPr/>
          <p:nvPr/>
        </p:nvGrpSpPr>
        <p:grpSpPr>
          <a:xfrm>
            <a:off x="263222" y="3686477"/>
            <a:ext cx="1122816" cy="915565"/>
            <a:chOff x="-1940964" y="2560322"/>
            <a:chExt cx="882185" cy="719350"/>
          </a:xfrm>
        </p:grpSpPr>
        <p:grpSp>
          <p:nvGrpSpPr>
            <p:cNvPr id="246" name="グループ化 245"/>
            <p:cNvGrpSpPr/>
            <p:nvPr/>
          </p:nvGrpSpPr>
          <p:grpSpPr>
            <a:xfrm>
              <a:off x="-1940964" y="2560322"/>
              <a:ext cx="882185" cy="719350"/>
              <a:chOff x="-1940964" y="2560322"/>
              <a:chExt cx="882185" cy="719350"/>
            </a:xfrm>
          </p:grpSpPr>
          <p:grpSp>
            <p:nvGrpSpPr>
              <p:cNvPr id="180" name="グループ化 179"/>
              <p:cNvGrpSpPr/>
              <p:nvPr/>
            </p:nvGrpSpPr>
            <p:grpSpPr>
              <a:xfrm>
                <a:off x="-1940964" y="2560322"/>
                <a:ext cx="882185" cy="719350"/>
                <a:chOff x="821485" y="1021892"/>
                <a:chExt cx="2131142" cy="1737772"/>
              </a:xfrm>
            </p:grpSpPr>
            <p:sp>
              <p:nvSpPr>
                <p:cNvPr id="181" name="円/楕円 18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82" name="グループ化 47"/>
                <p:cNvGrpSpPr/>
                <p:nvPr/>
              </p:nvGrpSpPr>
              <p:grpSpPr>
                <a:xfrm>
                  <a:off x="1171022" y="1021892"/>
                  <a:ext cx="1385519" cy="1634535"/>
                  <a:chOff x="1401097" y="467112"/>
                  <a:chExt cx="1385519" cy="1634535"/>
                </a:xfrm>
              </p:grpSpPr>
              <p:grpSp>
                <p:nvGrpSpPr>
                  <p:cNvPr id="183" name="グループ化 22"/>
                  <p:cNvGrpSpPr/>
                  <p:nvPr/>
                </p:nvGrpSpPr>
                <p:grpSpPr>
                  <a:xfrm>
                    <a:off x="1401097" y="467112"/>
                    <a:ext cx="1385519" cy="1634535"/>
                    <a:chOff x="-1069260" y="78352"/>
                    <a:chExt cx="2470353" cy="2914344"/>
                  </a:xfrm>
                </p:grpSpPr>
                <p:sp>
                  <p:nvSpPr>
                    <p:cNvPr id="203" name="台形 202"/>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4" name="台形 203"/>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94" name="フリーフォーム 19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38" name="グループ化 237"/>
              <p:cNvGrpSpPr/>
              <p:nvPr/>
            </p:nvGrpSpPr>
            <p:grpSpPr>
              <a:xfrm>
                <a:off x="-1548441" y="2603764"/>
                <a:ext cx="141257" cy="112638"/>
                <a:chOff x="-1548441" y="2603764"/>
                <a:chExt cx="141257" cy="112638"/>
              </a:xfrm>
            </p:grpSpPr>
            <p:sp>
              <p:nvSpPr>
                <p:cNvPr id="232" name="台形 231"/>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3" name="台形 232"/>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4" name="台形 233"/>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5" name="台形 234"/>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6" name="台形 235"/>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7" name="台形 236"/>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45" name="グループ化 244"/>
              <p:cNvGrpSpPr/>
              <p:nvPr/>
            </p:nvGrpSpPr>
            <p:grpSpPr>
              <a:xfrm>
                <a:off x="-1700841" y="2613924"/>
                <a:ext cx="141257" cy="112638"/>
                <a:chOff x="-1700841" y="2613924"/>
                <a:chExt cx="141257" cy="112638"/>
              </a:xfrm>
            </p:grpSpPr>
            <p:sp>
              <p:nvSpPr>
                <p:cNvPr id="239" name="台形 23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0" name="台形 23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1" name="台形 24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2" name="台形 24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3" name="台形 24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4" name="台形 24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47" name="角丸四角形 246"/>
            <p:cNvSpPr/>
            <p:nvPr/>
          </p:nvSpPr>
          <p:spPr bwMode="auto">
            <a:xfrm>
              <a:off x="-1773098" y="2821941"/>
              <a:ext cx="518338" cy="195580"/>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t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日立</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273" name="グループ化 272"/>
          <p:cNvGrpSpPr/>
          <p:nvPr/>
        </p:nvGrpSpPr>
        <p:grpSpPr>
          <a:xfrm>
            <a:off x="3389825" y="3686477"/>
            <a:ext cx="1122816" cy="915565"/>
            <a:chOff x="-1940964" y="2560322"/>
            <a:chExt cx="882185" cy="719350"/>
          </a:xfrm>
        </p:grpSpPr>
        <p:grpSp>
          <p:nvGrpSpPr>
            <p:cNvPr id="274" name="グループ化 245"/>
            <p:cNvGrpSpPr/>
            <p:nvPr/>
          </p:nvGrpSpPr>
          <p:grpSpPr>
            <a:xfrm>
              <a:off x="-1940964" y="2560324"/>
              <a:ext cx="882185" cy="719353"/>
              <a:chOff x="-1940964" y="2560324"/>
              <a:chExt cx="882185" cy="719353"/>
            </a:xfrm>
          </p:grpSpPr>
          <p:grpSp>
            <p:nvGrpSpPr>
              <p:cNvPr id="276" name="グループ化 179"/>
              <p:cNvGrpSpPr/>
              <p:nvPr/>
            </p:nvGrpSpPr>
            <p:grpSpPr>
              <a:xfrm>
                <a:off x="-1940964" y="2560324"/>
                <a:ext cx="882185" cy="719353"/>
                <a:chOff x="821485" y="1021892"/>
                <a:chExt cx="2131142" cy="1737772"/>
              </a:xfrm>
            </p:grpSpPr>
            <p:sp>
              <p:nvSpPr>
                <p:cNvPr id="291" name="円/楕円 29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92" name="グループ化 47"/>
                <p:cNvGrpSpPr/>
                <p:nvPr/>
              </p:nvGrpSpPr>
              <p:grpSpPr>
                <a:xfrm>
                  <a:off x="1171022" y="1021892"/>
                  <a:ext cx="1385519" cy="1634535"/>
                  <a:chOff x="1401097" y="467112"/>
                  <a:chExt cx="1385519" cy="1634535"/>
                </a:xfrm>
              </p:grpSpPr>
              <p:grpSp>
                <p:nvGrpSpPr>
                  <p:cNvPr id="293" name="グループ化 22"/>
                  <p:cNvGrpSpPr/>
                  <p:nvPr/>
                </p:nvGrpSpPr>
                <p:grpSpPr>
                  <a:xfrm>
                    <a:off x="1401097" y="467112"/>
                    <a:ext cx="1385519" cy="1634535"/>
                    <a:chOff x="-1069260" y="78352"/>
                    <a:chExt cx="2470353" cy="2914344"/>
                  </a:xfrm>
                </p:grpSpPr>
                <p:sp>
                  <p:nvSpPr>
                    <p:cNvPr id="295" name="台形 294"/>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6" name="台形 295"/>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94" name="フリーフォーム 29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77" name="グループ化 237"/>
              <p:cNvGrpSpPr/>
              <p:nvPr/>
            </p:nvGrpSpPr>
            <p:grpSpPr>
              <a:xfrm>
                <a:off x="-1548441" y="2603764"/>
                <a:ext cx="141257" cy="112638"/>
                <a:chOff x="-1548441" y="2603764"/>
                <a:chExt cx="141257" cy="112638"/>
              </a:xfrm>
            </p:grpSpPr>
            <p:sp>
              <p:nvSpPr>
                <p:cNvPr id="285" name="台形 284"/>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6" name="台形 285"/>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7" name="台形 286"/>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8" name="台形 287"/>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9" name="台形 288"/>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0" name="台形 289"/>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78" name="グループ化 244"/>
              <p:cNvGrpSpPr/>
              <p:nvPr/>
            </p:nvGrpSpPr>
            <p:grpSpPr>
              <a:xfrm>
                <a:off x="-1700841" y="2613924"/>
                <a:ext cx="141257" cy="112638"/>
                <a:chOff x="-1700841" y="2613924"/>
                <a:chExt cx="141257" cy="112638"/>
              </a:xfrm>
            </p:grpSpPr>
            <p:sp>
              <p:nvSpPr>
                <p:cNvPr id="279" name="台形 27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0" name="台形 27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1" name="台形 28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2" name="台形 28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3" name="台形 28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4" name="台形 28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75" name="角丸四角形 274"/>
            <p:cNvSpPr/>
            <p:nvPr/>
          </p:nvSpPr>
          <p:spPr bwMode="auto">
            <a:xfrm>
              <a:off x="-1773098" y="2821941"/>
              <a:ext cx="518338" cy="195580"/>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t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日立</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297" name="グループ化 296"/>
          <p:cNvGrpSpPr/>
          <p:nvPr/>
        </p:nvGrpSpPr>
        <p:grpSpPr>
          <a:xfrm>
            <a:off x="5063020" y="2991857"/>
            <a:ext cx="830852" cy="677495"/>
            <a:chOff x="-1940964" y="2560324"/>
            <a:chExt cx="882185" cy="719353"/>
          </a:xfrm>
        </p:grpSpPr>
        <p:grpSp>
          <p:nvGrpSpPr>
            <p:cNvPr id="298" name="グループ化 245"/>
            <p:cNvGrpSpPr/>
            <p:nvPr/>
          </p:nvGrpSpPr>
          <p:grpSpPr>
            <a:xfrm>
              <a:off x="-1940964" y="2560324"/>
              <a:ext cx="882185" cy="719353"/>
              <a:chOff x="-1940964" y="2560324"/>
              <a:chExt cx="882185" cy="719353"/>
            </a:xfrm>
          </p:grpSpPr>
          <p:grpSp>
            <p:nvGrpSpPr>
              <p:cNvPr id="300" name="グループ化 179"/>
              <p:cNvGrpSpPr/>
              <p:nvPr/>
            </p:nvGrpSpPr>
            <p:grpSpPr>
              <a:xfrm>
                <a:off x="-1940964" y="2560324"/>
                <a:ext cx="882185" cy="719353"/>
                <a:chOff x="821485" y="1021892"/>
                <a:chExt cx="2131142" cy="1737772"/>
              </a:xfrm>
            </p:grpSpPr>
            <p:sp>
              <p:nvSpPr>
                <p:cNvPr id="315" name="円/楕円 314"/>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316" name="グループ化 47"/>
                <p:cNvGrpSpPr/>
                <p:nvPr/>
              </p:nvGrpSpPr>
              <p:grpSpPr>
                <a:xfrm>
                  <a:off x="1171022" y="1021892"/>
                  <a:ext cx="1385519" cy="1634535"/>
                  <a:chOff x="1401097" y="467112"/>
                  <a:chExt cx="1385519" cy="1634535"/>
                </a:xfrm>
              </p:grpSpPr>
              <p:grpSp>
                <p:nvGrpSpPr>
                  <p:cNvPr id="317" name="グループ化 22"/>
                  <p:cNvGrpSpPr/>
                  <p:nvPr/>
                </p:nvGrpSpPr>
                <p:grpSpPr>
                  <a:xfrm>
                    <a:off x="1401097" y="467112"/>
                    <a:ext cx="1385519" cy="1634535"/>
                    <a:chOff x="-1069260" y="78352"/>
                    <a:chExt cx="2470353" cy="2914344"/>
                  </a:xfrm>
                </p:grpSpPr>
                <p:sp>
                  <p:nvSpPr>
                    <p:cNvPr id="319" name="台形 318"/>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20" name="台形 319"/>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318" name="フリーフォーム 317"/>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301" name="グループ化 237"/>
              <p:cNvGrpSpPr/>
              <p:nvPr/>
            </p:nvGrpSpPr>
            <p:grpSpPr>
              <a:xfrm>
                <a:off x="-1548441" y="2603764"/>
                <a:ext cx="141257" cy="112638"/>
                <a:chOff x="-1548441" y="2603764"/>
                <a:chExt cx="141257" cy="112638"/>
              </a:xfrm>
            </p:grpSpPr>
            <p:sp>
              <p:nvSpPr>
                <p:cNvPr id="309" name="台形 308"/>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0" name="台形 309"/>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1" name="台形 310"/>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2" name="台形 311"/>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3" name="台形 312"/>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14" name="台形 313"/>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02" name="グループ化 244"/>
              <p:cNvGrpSpPr/>
              <p:nvPr/>
            </p:nvGrpSpPr>
            <p:grpSpPr>
              <a:xfrm>
                <a:off x="-1700841" y="2613924"/>
                <a:ext cx="141257" cy="112638"/>
                <a:chOff x="-1700841" y="2613924"/>
                <a:chExt cx="141257" cy="112638"/>
              </a:xfrm>
            </p:grpSpPr>
            <p:sp>
              <p:nvSpPr>
                <p:cNvPr id="303" name="台形 302"/>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4" name="台形 303"/>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5" name="台形 304"/>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6" name="台形 305"/>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7" name="台形 306"/>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8" name="台形 307"/>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99" name="角丸四角形 298"/>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取引先Ｘ</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369" name="グループ化 368"/>
          <p:cNvGrpSpPr/>
          <p:nvPr/>
        </p:nvGrpSpPr>
        <p:grpSpPr>
          <a:xfrm>
            <a:off x="5063020" y="3697710"/>
            <a:ext cx="830852" cy="677495"/>
            <a:chOff x="-1940964" y="2560324"/>
            <a:chExt cx="882185" cy="719353"/>
          </a:xfrm>
        </p:grpSpPr>
        <p:grpSp>
          <p:nvGrpSpPr>
            <p:cNvPr id="370" name="グループ化 245"/>
            <p:cNvGrpSpPr/>
            <p:nvPr/>
          </p:nvGrpSpPr>
          <p:grpSpPr>
            <a:xfrm>
              <a:off x="-1940964" y="2560324"/>
              <a:ext cx="882185" cy="719353"/>
              <a:chOff x="-1940964" y="2560324"/>
              <a:chExt cx="882185" cy="719353"/>
            </a:xfrm>
          </p:grpSpPr>
          <p:grpSp>
            <p:nvGrpSpPr>
              <p:cNvPr id="372" name="グループ化 179"/>
              <p:cNvGrpSpPr/>
              <p:nvPr/>
            </p:nvGrpSpPr>
            <p:grpSpPr>
              <a:xfrm>
                <a:off x="-1940964" y="2560324"/>
                <a:ext cx="882185" cy="719353"/>
                <a:chOff x="821485" y="1021892"/>
                <a:chExt cx="2131142" cy="1737772"/>
              </a:xfrm>
            </p:grpSpPr>
            <p:sp>
              <p:nvSpPr>
                <p:cNvPr id="387" name="円/楕円 386"/>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388" name="グループ化 47"/>
                <p:cNvGrpSpPr/>
                <p:nvPr/>
              </p:nvGrpSpPr>
              <p:grpSpPr>
                <a:xfrm>
                  <a:off x="1171022" y="1021892"/>
                  <a:ext cx="1385519" cy="1634535"/>
                  <a:chOff x="1401097" y="467112"/>
                  <a:chExt cx="1385519" cy="1634535"/>
                </a:xfrm>
              </p:grpSpPr>
              <p:grpSp>
                <p:nvGrpSpPr>
                  <p:cNvPr id="389" name="グループ化 22"/>
                  <p:cNvGrpSpPr/>
                  <p:nvPr/>
                </p:nvGrpSpPr>
                <p:grpSpPr>
                  <a:xfrm>
                    <a:off x="1401097" y="467112"/>
                    <a:ext cx="1385519" cy="1634535"/>
                    <a:chOff x="-1069260" y="78352"/>
                    <a:chExt cx="2470353" cy="2914344"/>
                  </a:xfrm>
                </p:grpSpPr>
                <p:sp>
                  <p:nvSpPr>
                    <p:cNvPr id="391" name="台形 390"/>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92" name="台形 391"/>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390" name="フリーフォーム 389"/>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373" name="グループ化 237"/>
              <p:cNvGrpSpPr/>
              <p:nvPr/>
            </p:nvGrpSpPr>
            <p:grpSpPr>
              <a:xfrm>
                <a:off x="-1548441" y="2603764"/>
                <a:ext cx="141257" cy="112638"/>
                <a:chOff x="-1548441" y="2603764"/>
                <a:chExt cx="141257" cy="112638"/>
              </a:xfrm>
            </p:grpSpPr>
            <p:sp>
              <p:nvSpPr>
                <p:cNvPr id="381" name="台形 380"/>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2" name="台形 381"/>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3" name="台形 382"/>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4" name="台形 383"/>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5" name="台形 384"/>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6" name="台形 385"/>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74" name="グループ化 244"/>
              <p:cNvGrpSpPr/>
              <p:nvPr/>
            </p:nvGrpSpPr>
            <p:grpSpPr>
              <a:xfrm>
                <a:off x="-1700841" y="2613924"/>
                <a:ext cx="141257" cy="112638"/>
                <a:chOff x="-1700841" y="2613924"/>
                <a:chExt cx="141257" cy="112638"/>
              </a:xfrm>
            </p:grpSpPr>
            <p:sp>
              <p:nvSpPr>
                <p:cNvPr id="375" name="台形 374"/>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76" name="台形 375"/>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77" name="台形 376"/>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78" name="台形 377"/>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79" name="台形 378"/>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80" name="台形 379"/>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371" name="角丸四角形 370"/>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取引先Ｙ</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393" name="グループ化 392"/>
          <p:cNvGrpSpPr/>
          <p:nvPr/>
        </p:nvGrpSpPr>
        <p:grpSpPr>
          <a:xfrm>
            <a:off x="5063020" y="4403562"/>
            <a:ext cx="830852" cy="677495"/>
            <a:chOff x="-1940964" y="2560324"/>
            <a:chExt cx="882185" cy="719353"/>
          </a:xfrm>
        </p:grpSpPr>
        <p:grpSp>
          <p:nvGrpSpPr>
            <p:cNvPr id="394" name="グループ化 245"/>
            <p:cNvGrpSpPr/>
            <p:nvPr/>
          </p:nvGrpSpPr>
          <p:grpSpPr>
            <a:xfrm>
              <a:off x="-1940964" y="2560324"/>
              <a:ext cx="882185" cy="719353"/>
              <a:chOff x="-1940964" y="2560324"/>
              <a:chExt cx="882185" cy="719353"/>
            </a:xfrm>
          </p:grpSpPr>
          <p:grpSp>
            <p:nvGrpSpPr>
              <p:cNvPr id="396" name="グループ化 179"/>
              <p:cNvGrpSpPr/>
              <p:nvPr/>
            </p:nvGrpSpPr>
            <p:grpSpPr>
              <a:xfrm>
                <a:off x="-1940964" y="2560324"/>
                <a:ext cx="882185" cy="719353"/>
                <a:chOff x="821485" y="1021892"/>
                <a:chExt cx="2131142" cy="1737772"/>
              </a:xfrm>
            </p:grpSpPr>
            <p:sp>
              <p:nvSpPr>
                <p:cNvPr id="411" name="円/楕円 41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412" name="グループ化 47"/>
                <p:cNvGrpSpPr/>
                <p:nvPr/>
              </p:nvGrpSpPr>
              <p:grpSpPr>
                <a:xfrm>
                  <a:off x="1171022" y="1021892"/>
                  <a:ext cx="1385519" cy="1634535"/>
                  <a:chOff x="1401097" y="467112"/>
                  <a:chExt cx="1385519" cy="1634535"/>
                </a:xfrm>
              </p:grpSpPr>
              <p:grpSp>
                <p:nvGrpSpPr>
                  <p:cNvPr id="413" name="グループ化 22"/>
                  <p:cNvGrpSpPr/>
                  <p:nvPr/>
                </p:nvGrpSpPr>
                <p:grpSpPr>
                  <a:xfrm>
                    <a:off x="1401097" y="467112"/>
                    <a:ext cx="1385519" cy="1634535"/>
                    <a:chOff x="-1069260" y="78352"/>
                    <a:chExt cx="2470353" cy="2914344"/>
                  </a:xfrm>
                </p:grpSpPr>
                <p:sp>
                  <p:nvSpPr>
                    <p:cNvPr id="415" name="台形 414"/>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16" name="台形 415"/>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414" name="フリーフォーム 41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397" name="グループ化 237"/>
              <p:cNvGrpSpPr/>
              <p:nvPr/>
            </p:nvGrpSpPr>
            <p:grpSpPr>
              <a:xfrm>
                <a:off x="-1548441" y="2603764"/>
                <a:ext cx="141257" cy="112638"/>
                <a:chOff x="-1548441" y="2603764"/>
                <a:chExt cx="141257" cy="112638"/>
              </a:xfrm>
            </p:grpSpPr>
            <p:sp>
              <p:nvSpPr>
                <p:cNvPr id="405" name="台形 404"/>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6" name="台形 405"/>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7" name="台形 406"/>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8" name="台形 407"/>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9" name="台形 408"/>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10" name="台形 409"/>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98" name="グループ化 244"/>
              <p:cNvGrpSpPr/>
              <p:nvPr/>
            </p:nvGrpSpPr>
            <p:grpSpPr>
              <a:xfrm>
                <a:off x="-1700841" y="2613924"/>
                <a:ext cx="141257" cy="112638"/>
                <a:chOff x="-1700841" y="2613924"/>
                <a:chExt cx="141257" cy="112638"/>
              </a:xfrm>
            </p:grpSpPr>
            <p:sp>
              <p:nvSpPr>
                <p:cNvPr id="399" name="台形 39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0" name="台形 39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1" name="台形 40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2" name="台形 40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3" name="台形 40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04" name="台形 40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395" name="角丸四角形 394"/>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取引先Ｚ</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sp>
        <p:nvSpPr>
          <p:cNvPr id="431" name="正方形/長方形 430"/>
          <p:cNvSpPr/>
          <p:nvPr/>
        </p:nvSpPr>
        <p:spPr bwMode="auto">
          <a:xfrm>
            <a:off x="404260" y="1001028"/>
            <a:ext cx="5484074"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は品質や脆弱性について無保証であり、その保守や対策を</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当社で行うのは非常に困難という場合もあります。</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そのため、下記の事項を必ず確認・実施しておかなければなりません。</a:t>
            </a:r>
          </a:p>
        </p:txBody>
      </p:sp>
      <p:cxnSp>
        <p:nvCxnSpPr>
          <p:cNvPr id="432" name="直線コネクタ 431"/>
          <p:cNvCxnSpPr/>
          <p:nvPr/>
        </p:nvCxnSpPr>
        <p:spPr bwMode="auto">
          <a:xfrm flipV="1">
            <a:off x="216971" y="2034410"/>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433" name="星 12 432"/>
          <p:cNvSpPr/>
          <p:nvPr/>
        </p:nvSpPr>
        <p:spPr bwMode="auto">
          <a:xfrm>
            <a:off x="5569854" y="673399"/>
            <a:ext cx="1348586" cy="1348586"/>
          </a:xfrm>
          <a:prstGeom prst="star12">
            <a:avLst>
              <a:gd name="adj" fmla="val 39554"/>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ja-JP" altLang="en-US" sz="1200" b="1" spc="100" dirty="0" smtClean="0">
                <a:solidFill>
                  <a:schemeClr val="bg1"/>
                </a:solidFill>
                <a:latin typeface="Arial" pitchFamily="34" charset="0"/>
                <a:ea typeface="メイリオ" pitchFamily="50" charset="-128"/>
              </a:rPr>
              <a:t>自前で</a:t>
            </a:r>
            <a:r>
              <a:rPr kumimoji="1" lang="en-US" altLang="ja-JP" sz="1200" b="1" spc="100" dirty="0" smtClean="0">
                <a:solidFill>
                  <a:schemeClr val="bg1"/>
                </a:solidFill>
                <a:latin typeface="Arial" pitchFamily="34" charset="0"/>
                <a:ea typeface="メイリオ" pitchFamily="50" charset="-128"/>
              </a:rPr>
              <a:t/>
            </a:r>
            <a:br>
              <a:rPr kumimoji="1" lang="en-US" altLang="ja-JP" sz="1200" b="1" spc="100" dirty="0" smtClean="0">
                <a:solidFill>
                  <a:schemeClr val="bg1"/>
                </a:solidFill>
                <a:latin typeface="Arial" pitchFamily="34" charset="0"/>
                <a:ea typeface="メイリオ" pitchFamily="50" charset="-128"/>
              </a:rPr>
            </a:br>
            <a:r>
              <a:rPr kumimoji="1" lang="ja-JP" altLang="en-US" sz="1200" b="1" spc="100" dirty="0" smtClean="0">
                <a:solidFill>
                  <a:schemeClr val="bg1"/>
                </a:solidFill>
                <a:latin typeface="Arial" pitchFamily="34" charset="0"/>
                <a:ea typeface="メイリオ" pitchFamily="50" charset="-128"/>
              </a:rPr>
              <a:t>保守対応</a:t>
            </a:r>
            <a:r>
              <a:rPr kumimoji="1" lang="en-US" altLang="ja-JP" sz="1200" b="1" spc="100" dirty="0" smtClean="0">
                <a:solidFill>
                  <a:schemeClr val="bg1"/>
                </a:solidFill>
                <a:latin typeface="Arial" pitchFamily="34" charset="0"/>
                <a:ea typeface="メイリオ" pitchFamily="50" charset="-128"/>
              </a:rPr>
              <a:t/>
            </a:r>
            <a:br>
              <a:rPr kumimoji="1" lang="en-US" altLang="ja-JP" sz="1200" b="1" spc="100" dirty="0" smtClean="0">
                <a:solidFill>
                  <a:schemeClr val="bg1"/>
                </a:solidFill>
                <a:latin typeface="Arial" pitchFamily="34" charset="0"/>
                <a:ea typeface="メイリオ" pitchFamily="50" charset="-128"/>
              </a:rPr>
            </a:br>
            <a:r>
              <a:rPr kumimoji="1" lang="ja-JP" altLang="en-US" sz="1200" b="1" spc="100" dirty="0" smtClean="0">
                <a:solidFill>
                  <a:schemeClr val="bg1"/>
                </a:solidFill>
                <a:latin typeface="Arial" pitchFamily="34" charset="0"/>
                <a:ea typeface="メイリオ" pitchFamily="50" charset="-128"/>
              </a:rPr>
              <a:t>できるのか？</a:t>
            </a:r>
          </a:p>
        </p:txBody>
      </p:sp>
      <p:sp>
        <p:nvSpPr>
          <p:cNvPr id="434" name="星 12 433"/>
          <p:cNvSpPr/>
          <p:nvPr/>
        </p:nvSpPr>
        <p:spPr bwMode="auto">
          <a:xfrm>
            <a:off x="6774439" y="613169"/>
            <a:ext cx="1192696" cy="1192696"/>
          </a:xfrm>
          <a:prstGeom prst="star12">
            <a:avLst>
              <a:gd name="adj" fmla="val 41607"/>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ja-JP" altLang="en-US" sz="1200" b="1" spc="100" dirty="0" smtClean="0">
                <a:solidFill>
                  <a:schemeClr val="bg1"/>
                </a:solidFill>
                <a:latin typeface="Arial" pitchFamily="34" charset="0"/>
                <a:ea typeface="メイリオ" pitchFamily="50" charset="-128"/>
              </a:rPr>
              <a:t>お客様の</a:t>
            </a:r>
            <a:endParaRPr kumimoji="1" lang="en-US" altLang="ja-JP" sz="1200" b="1" spc="100" dirty="0" smtClean="0">
              <a:solidFill>
                <a:schemeClr val="bg1"/>
              </a:solidFill>
              <a:latin typeface="Arial" pitchFamily="34" charset="0"/>
              <a:ea typeface="メイリオ" pitchFamily="50" charset="-128"/>
            </a:endParaRPr>
          </a:p>
          <a:p>
            <a:pPr algn="ctr">
              <a:lnSpc>
                <a:spcPct val="100000"/>
              </a:lnSpc>
            </a:pPr>
            <a:r>
              <a:rPr lang="ja-JP" altLang="en-US" sz="1200" b="1" spc="100" dirty="0" smtClean="0">
                <a:solidFill>
                  <a:schemeClr val="bg1"/>
                </a:solidFill>
                <a:latin typeface="Arial" pitchFamily="34" charset="0"/>
                <a:ea typeface="メイリオ" pitchFamily="50" charset="-128"/>
              </a:rPr>
              <a:t>ご要望は</a:t>
            </a:r>
            <a:r>
              <a:rPr lang="en-US" altLang="ja-JP" sz="1200" b="1" spc="100" dirty="0" smtClean="0">
                <a:solidFill>
                  <a:schemeClr val="bg1"/>
                </a:solidFill>
                <a:latin typeface="Arial" pitchFamily="34" charset="0"/>
                <a:ea typeface="メイリオ" pitchFamily="50" charset="-128"/>
              </a:rPr>
              <a:t>?</a:t>
            </a:r>
            <a:endParaRPr kumimoji="1" lang="ja-JP" altLang="en-US" sz="1200" b="1" spc="100" dirty="0" smtClean="0">
              <a:solidFill>
                <a:schemeClr val="bg1"/>
              </a:solidFill>
              <a:latin typeface="Arial" pitchFamily="34" charset="0"/>
              <a:ea typeface="メイリオ" pitchFamily="50" charset="-128"/>
            </a:endParaRPr>
          </a:p>
        </p:txBody>
      </p:sp>
      <p:sp>
        <p:nvSpPr>
          <p:cNvPr id="435" name="星 12 434"/>
          <p:cNvSpPr/>
          <p:nvPr/>
        </p:nvSpPr>
        <p:spPr bwMode="auto">
          <a:xfrm>
            <a:off x="7829087" y="721895"/>
            <a:ext cx="1321727" cy="1321727"/>
          </a:xfrm>
          <a:prstGeom prst="star12">
            <a:avLst>
              <a:gd name="adj" fmla="val 41607"/>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ja-JP" altLang="en-US" sz="1200" b="1" spc="100" dirty="0" smtClean="0">
                <a:solidFill>
                  <a:schemeClr val="bg1"/>
                </a:solidFill>
                <a:latin typeface="Arial" pitchFamily="34" charset="0"/>
                <a:ea typeface="メイリオ" pitchFamily="50" charset="-128"/>
              </a:rPr>
              <a:t>コミュニティ</a:t>
            </a:r>
            <a:endParaRPr kumimoji="1" lang="en-US" altLang="ja-JP" sz="1200" b="1" spc="100" dirty="0" smtClean="0">
              <a:solidFill>
                <a:schemeClr val="bg1"/>
              </a:solidFill>
              <a:latin typeface="Arial" pitchFamily="34" charset="0"/>
              <a:ea typeface="メイリオ" pitchFamily="50" charset="-128"/>
            </a:endParaRPr>
          </a:p>
          <a:p>
            <a:pPr algn="ctr">
              <a:lnSpc>
                <a:spcPct val="100000"/>
              </a:lnSpc>
            </a:pPr>
            <a:r>
              <a:rPr lang="ja-JP" altLang="en-US" sz="1200" b="1" spc="100" dirty="0" smtClean="0">
                <a:solidFill>
                  <a:schemeClr val="bg1"/>
                </a:solidFill>
                <a:latin typeface="Arial" pitchFamily="34" charset="0"/>
                <a:ea typeface="メイリオ" pitchFamily="50" charset="-128"/>
              </a:rPr>
              <a:t>の情報は？</a:t>
            </a:r>
            <a:endParaRPr kumimoji="1" lang="ja-JP" altLang="en-US" sz="1200" b="1" spc="100" dirty="0" smtClean="0">
              <a:solidFill>
                <a:schemeClr val="bg1"/>
              </a:solidFill>
              <a:latin typeface="Arial" pitchFamily="34" charset="0"/>
              <a:ea typeface="メイリオ" pitchFamily="50" charset="-128"/>
            </a:endParaRPr>
          </a:p>
        </p:txBody>
      </p:sp>
      <p:sp>
        <p:nvSpPr>
          <p:cNvPr id="185" name="テキスト ボックス 184"/>
          <p:cNvSpPr txBox="1"/>
          <p:nvPr/>
        </p:nvSpPr>
        <p:spPr>
          <a:xfrm>
            <a:off x="302079" y="636815"/>
            <a:ext cx="5160387" cy="341632"/>
          </a:xfrm>
          <a:prstGeom prst="rect">
            <a:avLst/>
          </a:prstGeom>
          <a:noFill/>
        </p:spPr>
        <p:txBody>
          <a:bodyPr wrap="none" rtlCol="0">
            <a:spAutoFit/>
          </a:bodyPr>
          <a:lstStyle/>
          <a:p>
            <a:pPr marL="342900" indent="-342900">
              <a:buSzPct val="89000"/>
              <a:buFont typeface="+mj-lt"/>
              <a:buAutoNum type="arabicPeriod" startAt="3"/>
            </a:pPr>
            <a:r>
              <a:rPr lang="ja-JP" altLang="en-US" sz="1800" b="1" spc="100" dirty="0" smtClean="0">
                <a:solidFill>
                  <a:srgbClr val="F6167B"/>
                </a:solidFill>
                <a:latin typeface="Arial" pitchFamily="34" charset="0"/>
                <a:ea typeface="メイリオ" pitchFamily="50" charset="-128"/>
              </a:rPr>
              <a:t>機能・品質・保守性・脆弱性の確認と検討</a:t>
            </a:r>
          </a:p>
        </p:txBody>
      </p:sp>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-5</a:t>
            </a:r>
            <a:r>
              <a:rPr lang="ja-JP" altLang="en-US" dirty="0" smtClean="0"/>
              <a:t> </a:t>
            </a:r>
            <a:r>
              <a:rPr lang="en-US" altLang="ja-JP" dirty="0" smtClean="0"/>
              <a:t>OSS</a:t>
            </a:r>
            <a:r>
              <a:rPr lang="ja-JP" altLang="en-US" dirty="0" smtClean="0"/>
              <a:t>導入時の検討・実施事項⑤</a:t>
            </a:r>
            <a:endParaRPr lang="ja-JP" altLang="en-US" dirty="0"/>
          </a:p>
        </p:txBody>
      </p:sp>
      <p:sp>
        <p:nvSpPr>
          <p:cNvPr id="7" name="正方形/長方形 6"/>
          <p:cNvSpPr/>
          <p:nvPr/>
        </p:nvSpPr>
        <p:spPr>
          <a:xfrm>
            <a:off x="155856" y="5079232"/>
            <a:ext cx="7684127" cy="276999"/>
          </a:xfrm>
          <a:prstGeom prst="rect">
            <a:avLst/>
          </a:prstGeom>
        </p:spPr>
        <p:txBody>
          <a:bodyPr wrap="square">
            <a:spAutoFit/>
          </a:bodyPr>
          <a:lstStyle/>
          <a:p>
            <a:pPr marL="180000" indent="-180000" fontAlgn="auto">
              <a:lnSpc>
                <a:spcPct val="100000"/>
              </a:lnSpc>
              <a:spcBef>
                <a:spcPts val="0"/>
              </a:spcBef>
              <a:spcAft>
                <a:spcPts val="0"/>
              </a:spcAft>
              <a:defRPr/>
            </a:pPr>
            <a:r>
              <a:rPr lang="ja-JP" altLang="en-US" sz="1200" b="1" dirty="0" smtClean="0">
                <a:solidFill>
                  <a:schemeClr val="tx1">
                    <a:lumMod val="75000"/>
                    <a:lumOff val="25000"/>
                  </a:schemeClr>
                </a:solidFill>
                <a:latin typeface="Arial" pitchFamily="34" charset="0"/>
                <a:ea typeface="メイリオ" pitchFamily="50" charset="-128"/>
              </a:rPr>
              <a:t>（</a:t>
            </a:r>
            <a:r>
              <a:rPr lang="en-US" altLang="ja-JP" sz="1200" b="1" dirty="0" smtClean="0">
                <a:solidFill>
                  <a:schemeClr val="tx1">
                    <a:lumMod val="75000"/>
                    <a:lumOff val="25000"/>
                  </a:schemeClr>
                </a:solidFill>
                <a:latin typeface="Arial" pitchFamily="34" charset="0"/>
                <a:ea typeface="メイリオ" pitchFamily="50" charset="-128"/>
              </a:rPr>
              <a:t>※</a:t>
            </a:r>
            <a:r>
              <a:rPr lang="ja-JP" altLang="en-US" sz="1200" b="1" dirty="0" smtClean="0">
                <a:solidFill>
                  <a:schemeClr val="tx1">
                    <a:lumMod val="75000"/>
                    <a:lumOff val="25000"/>
                  </a:schemeClr>
                </a:solidFill>
                <a:latin typeface="Arial" pitchFamily="34" charset="0"/>
                <a:ea typeface="メイリオ" pitchFamily="50" charset="-128"/>
              </a:rPr>
              <a:t>１）コンポーネント間の呼出方法、リンクの方法、改造</a:t>
            </a:r>
            <a:r>
              <a:rPr lang="en-US" altLang="ja-JP" sz="1200" b="1" dirty="0" smtClean="0">
                <a:solidFill>
                  <a:schemeClr val="tx1">
                    <a:lumMod val="75000"/>
                    <a:lumOff val="25000"/>
                  </a:schemeClr>
                </a:solidFill>
                <a:latin typeface="Arial" pitchFamily="34" charset="0"/>
                <a:ea typeface="メイリオ" pitchFamily="50" charset="-128"/>
              </a:rPr>
              <a:t>(Based on)/</a:t>
            </a:r>
            <a:r>
              <a:rPr lang="ja-JP" altLang="en-US" sz="1200" b="1" dirty="0" smtClean="0">
                <a:solidFill>
                  <a:schemeClr val="tx1">
                    <a:lumMod val="75000"/>
                    <a:lumOff val="25000"/>
                  </a:schemeClr>
                </a:solidFill>
                <a:latin typeface="Arial" pitchFamily="34" charset="0"/>
                <a:ea typeface="メイリオ" pitchFamily="50" charset="-128"/>
              </a:rPr>
              <a:t>使用</a:t>
            </a:r>
            <a:r>
              <a:rPr lang="en-US" altLang="ja-JP" sz="1200" b="1" dirty="0" smtClean="0">
                <a:solidFill>
                  <a:schemeClr val="tx1">
                    <a:lumMod val="75000"/>
                    <a:lumOff val="25000"/>
                  </a:schemeClr>
                </a:solidFill>
                <a:latin typeface="Arial" pitchFamily="34" charset="0"/>
                <a:ea typeface="メイリオ" pitchFamily="50" charset="-128"/>
              </a:rPr>
              <a:t>(Used)</a:t>
            </a:r>
            <a:r>
              <a:rPr lang="ja-JP" altLang="en-US" sz="1200" b="1" dirty="0" smtClean="0">
                <a:solidFill>
                  <a:schemeClr val="tx1">
                    <a:lumMod val="75000"/>
                    <a:lumOff val="25000"/>
                  </a:schemeClr>
                </a:solidFill>
                <a:latin typeface="Arial" pitchFamily="34" charset="0"/>
                <a:ea typeface="メイリオ" pitchFamily="50" charset="-128"/>
              </a:rPr>
              <a:t>の観点で。</a:t>
            </a:r>
            <a:endParaRPr lang="en-US" altLang="ja-JP" sz="1200" b="1" dirty="0" smtClean="0">
              <a:solidFill>
                <a:schemeClr val="tx1">
                  <a:lumMod val="75000"/>
                  <a:lumOff val="25000"/>
                </a:schemeClr>
              </a:solidFill>
              <a:latin typeface="Arial" pitchFamily="34" charset="0"/>
              <a:ea typeface="メイリオ" pitchFamily="50" charset="-128"/>
            </a:endParaRPr>
          </a:p>
        </p:txBody>
      </p:sp>
      <p:graphicFrame>
        <p:nvGraphicFramePr>
          <p:cNvPr id="16" name="表 15"/>
          <p:cNvGraphicFramePr>
            <a:graphicFrameLocks noGrp="1"/>
          </p:cNvGraphicFramePr>
          <p:nvPr>
            <p:extLst>
              <p:ext uri="{D42A27DB-BD31-4B8C-83A1-F6EECF244321}">
                <p14:modId xmlns:p14="http://schemas.microsoft.com/office/powerpoint/2010/main" val="3699811206"/>
              </p:ext>
            </p:extLst>
          </p:nvPr>
        </p:nvGraphicFramePr>
        <p:xfrm>
          <a:off x="237243" y="1995447"/>
          <a:ext cx="8998127" cy="2971575"/>
        </p:xfrm>
        <a:graphic>
          <a:graphicData uri="http://schemas.openxmlformats.org/drawingml/2006/table">
            <a:tbl>
              <a:tblPr firstRow="1" bandRow="1">
                <a:tableStyleId>{5C22544A-7EE6-4342-B048-85BDC9FD1C3A}</a:tableStyleId>
              </a:tblPr>
              <a:tblGrid>
                <a:gridCol w="317473">
                  <a:extLst>
                    <a:ext uri="{9D8B030D-6E8A-4147-A177-3AD203B41FA5}">
                      <a16:colId xmlns:a16="http://schemas.microsoft.com/office/drawing/2014/main" val="20000"/>
                    </a:ext>
                  </a:extLst>
                </a:gridCol>
                <a:gridCol w="2456841">
                  <a:extLst>
                    <a:ext uri="{9D8B030D-6E8A-4147-A177-3AD203B41FA5}">
                      <a16:colId xmlns:a16="http://schemas.microsoft.com/office/drawing/2014/main" val="20001"/>
                    </a:ext>
                  </a:extLst>
                </a:gridCol>
                <a:gridCol w="6223813">
                  <a:extLst>
                    <a:ext uri="{9D8B030D-6E8A-4147-A177-3AD203B41FA5}">
                      <a16:colId xmlns:a16="http://schemas.microsoft.com/office/drawing/2014/main" val="20002"/>
                    </a:ext>
                  </a:extLst>
                </a:gridCol>
              </a:tblGrid>
              <a:tr h="409334">
                <a:tc>
                  <a:txBody>
                    <a:bodyPr/>
                    <a:lstStyle/>
                    <a:p>
                      <a:pPr algn="ctr">
                        <a:lnSpc>
                          <a:spcPct val="150000"/>
                        </a:lnSpc>
                      </a:pPr>
                      <a:r>
                        <a:rPr kumimoji="1" lang="ja-JP" altLang="en-US" sz="1400" b="1" baseline="0" dirty="0" smtClean="0">
                          <a:latin typeface="Arial" pitchFamily="34" charset="0"/>
                          <a:ea typeface="メイリオ" pitchFamily="50" charset="-128"/>
                        </a:rPr>
                        <a:t>＃</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kumimoji="1" lang="ja-JP" altLang="en-US" sz="1400" b="1" baseline="0" dirty="0" smtClean="0">
                          <a:latin typeface="Arial" pitchFamily="34" charset="0"/>
                          <a:ea typeface="メイリオ" pitchFamily="50" charset="-128"/>
                        </a:rPr>
                        <a:t>状況</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kumimoji="1" lang="ja-JP" altLang="en-US" sz="1400" b="1" baseline="0" dirty="0" smtClean="0">
                          <a:latin typeface="Arial" pitchFamily="34" charset="0"/>
                          <a:ea typeface="メイリオ" pitchFamily="50" charset="-128"/>
                        </a:rPr>
                        <a:t>検討・実施事項</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1159403">
                <a:tc>
                  <a:txBody>
                    <a:bodyPr/>
                    <a:lstStyle/>
                    <a:p>
                      <a:pPr algn="ctr">
                        <a:lnSpc>
                          <a:spcPct val="150000"/>
                        </a:lnSpc>
                      </a:pPr>
                      <a:r>
                        <a:rPr kumimoji="1" lang="en-US" altLang="ja-JP" sz="1400" b="1" baseline="0" dirty="0" smtClean="0">
                          <a:latin typeface="Arial" pitchFamily="34" charset="0"/>
                          <a:ea typeface="メイリオ" pitchFamily="50" charset="-128"/>
                        </a:rPr>
                        <a:t>1</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50000"/>
                        </a:lnSpc>
                        <a:spcBef>
                          <a:spcPts val="0"/>
                        </a:spcBef>
                        <a:spcAft>
                          <a:spcPts val="0"/>
                        </a:spcAft>
                        <a:buClrTx/>
                        <a:buSzTx/>
                        <a:buFont typeface="Arial" pitchFamily="34" charset="0"/>
                        <a:buNone/>
                        <a:tabLst/>
                        <a:defRPr/>
                      </a:pPr>
                      <a:r>
                        <a:rPr lang="ja-JP" altLang="en-US" sz="1200" b="1" spc="100" dirty="0" smtClean="0">
                          <a:solidFill>
                            <a:schemeClr val="tx1">
                              <a:lumMod val="75000"/>
                              <a:lumOff val="25000"/>
                            </a:schemeClr>
                          </a:solidFill>
                          <a:latin typeface="Arial" pitchFamily="34" charset="0"/>
                          <a:ea typeface="メイリオ" pitchFamily="50" charset="-128"/>
                        </a:rPr>
                        <a:t>コピーレフト型</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a:t>
                      </a:r>
                      <a:br>
                        <a:rPr lang="ja-JP" altLang="en-US"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頒布時</a:t>
                      </a:r>
                      <a:endParaRPr kumimoji="1" lang="ja-JP" altLang="en-US" sz="1200" b="1" baseline="0" dirty="0" smtClean="0">
                        <a:solidFill>
                          <a:schemeClr val="tx1">
                            <a:lumMod val="75000"/>
                            <a:lumOff val="25000"/>
                          </a:schemeClr>
                        </a:solidFill>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ja-JP" altLang="en-US" sz="1200" b="1" i="0" u="none" strike="noStrike" kern="0" cap="none" spc="0" normalizeH="0" baseline="0" noProof="0" dirty="0" smtClean="0">
                          <a:ln>
                            <a:noFill/>
                          </a:ln>
                          <a:solidFill>
                            <a:srgbClr val="F6167B"/>
                          </a:solidFill>
                          <a:effectLst/>
                          <a:uLnTx/>
                          <a:uFillTx/>
                          <a:latin typeface="Arial" pitchFamily="34" charset="0"/>
                          <a:ea typeface="メイリオ" pitchFamily="50" charset="-128"/>
                        </a:rPr>
                        <a:t>独自性保全策</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smtClean="0">
                          <a:ln>
                            <a:noFill/>
                          </a:ln>
                          <a:solidFill>
                            <a:schemeClr val="tx1"/>
                          </a:solidFill>
                          <a:effectLst/>
                          <a:uLnTx/>
                          <a:uFillTx/>
                          <a:latin typeface="Arial" pitchFamily="34" charset="0"/>
                          <a:ea typeface="メイリオ" pitchFamily="50" charset="-128"/>
                        </a:rPr>
                        <a:t>　</a:t>
                      </a:r>
                      <a:r>
                        <a:rPr kumimoji="0" lang="en-US" altLang="ja-JP" sz="1200" b="1" i="0" u="none" strike="noStrike" kern="0" cap="none" spc="0" normalizeH="0" baseline="0" noProof="0" dirty="0" smtClean="0">
                          <a:ln>
                            <a:noFill/>
                          </a:ln>
                          <a:solidFill>
                            <a:schemeClr val="tx1"/>
                          </a:solidFill>
                          <a:effectLst/>
                          <a:uLnTx/>
                          <a:uFillTx/>
                          <a:latin typeface="Arial" pitchFamily="34" charset="0"/>
                          <a:ea typeface="メイリオ" pitchFamily="50" charset="-128"/>
                        </a:rPr>
                        <a:t>- </a:t>
                      </a: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独自／</a:t>
                      </a:r>
                      <a:r>
                        <a:rPr kumimoji="0" lang="en-US" altLang="ja-JP"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OSS</a:t>
                      </a: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利用開発部分の明確な切り分け</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　</a:t>
                      </a:r>
                      <a:r>
                        <a:rPr kumimoji="0" lang="en-US" altLang="ja-JP"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 OSS</a:t>
                      </a: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利用開発部分を限定する実装</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　</a:t>
                      </a:r>
                      <a:r>
                        <a:rPr kumimoji="0" lang="en-US" altLang="ja-JP"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 </a:t>
                      </a:r>
                      <a:r>
                        <a:rPr kumimoji="0" lang="ja-JP" altLang="en-US" sz="1200" b="1" i="0" u="none" strike="noStrike" kern="0" cap="none" spc="0" normalizeH="0" baseline="0" noProof="0" dirty="0" smtClean="0">
                          <a:ln>
                            <a:noFill/>
                          </a:ln>
                          <a:solidFill>
                            <a:schemeClr val="tx1">
                              <a:lumMod val="75000"/>
                              <a:lumOff val="25000"/>
                            </a:schemeClr>
                          </a:solidFill>
                          <a:effectLst/>
                          <a:uLnTx/>
                          <a:uFillTx/>
                          <a:latin typeface="Arial" pitchFamily="34" charset="0"/>
                          <a:ea typeface="メイリオ" pitchFamily="50" charset="-128"/>
                        </a:rPr>
                        <a:t>製品等の開発記録の作成・保管</a:t>
                      </a:r>
                    </a:p>
                  </a:txBody>
                  <a:tcPr marL="72000" marR="72000" marT="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1402838">
                <a:tc>
                  <a:txBody>
                    <a:bodyPr/>
                    <a:lstStyle/>
                    <a:p>
                      <a:pPr algn="ctr">
                        <a:lnSpc>
                          <a:spcPct val="150000"/>
                        </a:lnSpc>
                      </a:pPr>
                      <a:r>
                        <a:rPr kumimoji="1" lang="en-US" altLang="ja-JP" sz="1400" b="1" baseline="0" dirty="0" smtClean="0">
                          <a:latin typeface="Arial" pitchFamily="34" charset="0"/>
                          <a:ea typeface="メイリオ" pitchFamily="50" charset="-128"/>
                        </a:rPr>
                        <a:t>2</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中の当社改変部分・最悪は当社製品等全体の</a:t>
                      </a:r>
                      <a:br>
                        <a:rPr lang="ja-JP" altLang="en-US"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ソースコード開示義務が</a:t>
                      </a:r>
                      <a:br>
                        <a:rPr lang="ja-JP" altLang="en-US"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生じるリスクあり</a:t>
                      </a: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1" lang="ja-JP" altLang="en-US" sz="1200" b="1" baseline="0" dirty="0" smtClean="0">
                          <a:solidFill>
                            <a:srgbClr val="F6167B"/>
                          </a:solidFill>
                          <a:latin typeface="Arial" pitchFamily="34" charset="0"/>
                          <a:ea typeface="メイリオ" pitchFamily="50" charset="-128"/>
                        </a:rPr>
                        <a:t>独自技術の流出防止策</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1" lang="ja-JP" altLang="en-US" sz="1200" b="1" baseline="0" dirty="0" smtClean="0">
                          <a:solidFill>
                            <a:schemeClr val="tx1"/>
                          </a:solidFill>
                          <a:latin typeface="Arial" pitchFamily="34" charset="0"/>
                          <a:ea typeface="メイリオ" pitchFamily="50" charset="-128"/>
                        </a:rPr>
                        <a:t>　</a:t>
                      </a:r>
                      <a:r>
                        <a:rPr kumimoji="1" lang="en-US" altLang="ja-JP" sz="1200" b="1" baseline="0" dirty="0" smtClean="0">
                          <a:solidFill>
                            <a:schemeClr val="tx1"/>
                          </a:solidFill>
                          <a:latin typeface="Arial" pitchFamily="34" charset="0"/>
                          <a:ea typeface="メイリオ" pitchFamily="50" charset="-128"/>
                        </a:rPr>
                        <a:t>- </a:t>
                      </a:r>
                      <a:r>
                        <a:rPr kumimoji="1" lang="ja-JP" altLang="en-US" sz="1200" b="1" baseline="0" dirty="0" smtClean="0">
                          <a:solidFill>
                            <a:schemeClr val="tx1">
                              <a:lumMod val="75000"/>
                              <a:lumOff val="25000"/>
                            </a:schemeClr>
                          </a:solidFill>
                          <a:latin typeface="Arial" pitchFamily="34" charset="0"/>
                          <a:ea typeface="メイリオ" pitchFamily="50" charset="-128"/>
                        </a:rPr>
                        <a:t>自社ソフトウェアと</a:t>
                      </a:r>
                      <a:r>
                        <a:rPr kumimoji="1" lang="en-US" altLang="ja-JP" sz="1200" b="1" baseline="0" dirty="0" smtClean="0">
                          <a:solidFill>
                            <a:schemeClr val="tx1">
                              <a:lumMod val="75000"/>
                              <a:lumOff val="25000"/>
                            </a:schemeClr>
                          </a:solidFill>
                          <a:latin typeface="Arial" pitchFamily="34" charset="0"/>
                          <a:ea typeface="メイリオ" pitchFamily="50" charset="-128"/>
                        </a:rPr>
                        <a:t>OSS</a:t>
                      </a:r>
                      <a:r>
                        <a:rPr kumimoji="1" lang="ja-JP" altLang="en-US" sz="1200" b="1" baseline="0" dirty="0" smtClean="0">
                          <a:solidFill>
                            <a:schemeClr val="tx1">
                              <a:lumMod val="75000"/>
                              <a:lumOff val="25000"/>
                            </a:schemeClr>
                          </a:solidFill>
                          <a:latin typeface="Arial" pitchFamily="34" charset="0"/>
                          <a:ea typeface="メイリオ" pitchFamily="50" charset="-128"/>
                        </a:rPr>
                        <a:t>間のソフトウェア利用方法</a:t>
                      </a:r>
                      <a:r>
                        <a:rPr kumimoji="1" lang="ja-JP" altLang="en-US" sz="1200" b="1" baseline="30000" dirty="0" smtClean="0">
                          <a:solidFill>
                            <a:schemeClr val="tx1">
                              <a:lumMod val="75000"/>
                              <a:lumOff val="25000"/>
                            </a:schemeClr>
                          </a:solidFill>
                          <a:latin typeface="Arial" pitchFamily="34" charset="0"/>
                          <a:ea typeface="メイリオ" pitchFamily="50" charset="-128"/>
                        </a:rPr>
                        <a:t>（</a:t>
                      </a:r>
                      <a:r>
                        <a:rPr kumimoji="1" lang="en-US" altLang="ja-JP" sz="1200" b="1" baseline="30000" dirty="0" smtClean="0">
                          <a:solidFill>
                            <a:schemeClr val="tx1">
                              <a:lumMod val="75000"/>
                              <a:lumOff val="25000"/>
                            </a:schemeClr>
                          </a:solidFill>
                          <a:latin typeface="Arial" pitchFamily="34" charset="0"/>
                          <a:ea typeface="メイリオ" pitchFamily="50" charset="-128"/>
                        </a:rPr>
                        <a:t>※</a:t>
                      </a:r>
                      <a:r>
                        <a:rPr kumimoji="1" lang="ja-JP" altLang="en-US" sz="1200" b="1" baseline="30000" dirty="0" smtClean="0">
                          <a:solidFill>
                            <a:schemeClr val="tx1">
                              <a:lumMod val="75000"/>
                              <a:lumOff val="25000"/>
                            </a:schemeClr>
                          </a:solidFill>
                          <a:latin typeface="Arial" pitchFamily="34" charset="0"/>
                          <a:ea typeface="メイリオ" pitchFamily="50" charset="-128"/>
                        </a:rPr>
                        <a:t>１）</a:t>
                      </a:r>
                      <a:r>
                        <a:rPr kumimoji="1" lang="ja-JP" altLang="en-US" sz="1200" b="1" baseline="0" dirty="0" smtClean="0">
                          <a:solidFill>
                            <a:schemeClr val="tx1">
                              <a:lumMod val="75000"/>
                              <a:lumOff val="25000"/>
                            </a:schemeClr>
                          </a:solidFill>
                          <a:latin typeface="Arial" pitchFamily="34" charset="0"/>
                          <a:ea typeface="メイリオ" pitchFamily="50" charset="-128"/>
                        </a:rPr>
                        <a:t>の 検討･確認</a:t>
                      </a:r>
                    </a:p>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1" lang="ja-JP" altLang="en-US" sz="1200" b="1" baseline="0" dirty="0" smtClean="0">
                          <a:solidFill>
                            <a:srgbClr val="F6167B"/>
                          </a:solidFill>
                          <a:latin typeface="Arial" pitchFamily="34" charset="0"/>
                          <a:ea typeface="メイリオ" pitchFamily="50" charset="-128"/>
                        </a:rPr>
                        <a:t>ライセンス条項（個別例外条項）の内容確認</a:t>
                      </a:r>
                    </a:p>
                  </a:txBody>
                  <a:tcPr marL="72000" marR="72000" marT="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bl>
          </a:graphicData>
        </a:graphic>
      </p:graphicFrame>
      <p:sp>
        <p:nvSpPr>
          <p:cNvPr id="24" name="下矢印 23"/>
          <p:cNvSpPr/>
          <p:nvPr/>
        </p:nvSpPr>
        <p:spPr bwMode="auto">
          <a:xfrm>
            <a:off x="1600350" y="3414573"/>
            <a:ext cx="347719" cy="315724"/>
          </a:xfrm>
          <a:prstGeom prst="downArrow">
            <a:avLst>
              <a:gd name="adj1" fmla="val 50000"/>
              <a:gd name="adj2" fmla="val 70966"/>
            </a:avLst>
          </a:prstGeom>
          <a:solidFill>
            <a:srgbClr val="F6167B"/>
          </a:solidFill>
          <a:ln w="381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5" name="グループ化 24"/>
          <p:cNvGrpSpPr/>
          <p:nvPr/>
        </p:nvGrpSpPr>
        <p:grpSpPr>
          <a:xfrm>
            <a:off x="261258" y="595995"/>
            <a:ext cx="8931698" cy="325539"/>
            <a:chOff x="293914" y="620486"/>
            <a:chExt cx="8931698" cy="481693"/>
          </a:xfrm>
        </p:grpSpPr>
        <p:sp>
          <p:nvSpPr>
            <p:cNvPr id="26" name="フリーフォーム 25"/>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27" name="フリーフォーム 26"/>
            <p:cNvSpPr/>
            <p:nvPr/>
          </p:nvSpPr>
          <p:spPr bwMode="auto">
            <a:xfrm flipH="1">
              <a:off x="232405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28" name="直線コネクタ 27"/>
            <p:cNvCxnSpPr/>
            <p:nvPr/>
          </p:nvCxnSpPr>
          <p:spPr bwMode="auto">
            <a:xfrm rot="10800000" flipH="1" flipV="1">
              <a:off x="5517612" y="1080728"/>
              <a:ext cx="37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29" name="テキスト ボックス 28"/>
          <p:cNvSpPr txBox="1"/>
          <p:nvPr/>
        </p:nvSpPr>
        <p:spPr>
          <a:xfrm>
            <a:off x="302079" y="636815"/>
            <a:ext cx="5225141" cy="348557"/>
          </a:xfrm>
          <a:prstGeom prst="rect">
            <a:avLst/>
          </a:prstGeom>
          <a:noFill/>
        </p:spPr>
        <p:txBody>
          <a:bodyPr wrap="square" rtlCol="0">
            <a:spAutoFit/>
          </a:bodyPr>
          <a:lstStyle/>
          <a:p>
            <a:pPr marL="342900" indent="-342900">
              <a:buSzPct val="89000"/>
              <a:buFont typeface="+mj-lt"/>
              <a:buAutoNum type="arabicPeriod" startAt="4"/>
            </a:pPr>
            <a:r>
              <a:rPr lang="ja-JP" altLang="en-US" sz="1800" b="1" spc="100" dirty="0" smtClean="0">
                <a:solidFill>
                  <a:srgbClr val="F6167B"/>
                </a:solidFill>
                <a:latin typeface="Arial" pitchFamily="34" charset="0"/>
                <a:ea typeface="メイリオ" pitchFamily="50" charset="-128"/>
              </a:rPr>
              <a:t>独自性保全･独自技術の流出防止策の検討</a:t>
            </a:r>
          </a:p>
        </p:txBody>
      </p:sp>
      <p:sp>
        <p:nvSpPr>
          <p:cNvPr id="59" name="正方形/長方形 58"/>
          <p:cNvSpPr/>
          <p:nvPr/>
        </p:nvSpPr>
        <p:spPr bwMode="auto">
          <a:xfrm>
            <a:off x="404260" y="1001028"/>
            <a:ext cx="8798262"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コピーレフト型</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の頒布時は当社改変部分・最悪は当社製品等全体の</a:t>
            </a:r>
            <a:r>
              <a:rPr lang="ja-JP" altLang="en-US" sz="1200" b="1" spc="100" dirty="0" smtClean="0">
                <a:solidFill>
                  <a:srgbClr val="F6167B"/>
                </a:solidFill>
                <a:latin typeface="Arial" pitchFamily="34" charset="0"/>
                <a:ea typeface="メイリオ" pitchFamily="50" charset="-128"/>
              </a:rPr>
              <a:t>ソースコード開示義務が生じるリスク</a:t>
            </a:r>
            <a:r>
              <a:rPr lang="ja-JP" altLang="en-US" sz="1200" b="1" spc="100" dirty="0" smtClean="0">
                <a:solidFill>
                  <a:schemeClr val="tx1">
                    <a:lumMod val="75000"/>
                    <a:lumOff val="25000"/>
                  </a:schemeClr>
                </a:solidFill>
                <a:latin typeface="Arial" pitchFamily="34" charset="0"/>
                <a:ea typeface="メイリオ" pitchFamily="50" charset="-128"/>
              </a:rPr>
              <a:t>がある</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ため、不必要な当社技術情報の開示を防ぐ観点から、製品開発の実装レベルで、</a:t>
            </a:r>
            <a:r>
              <a:rPr lang="ja-JP" altLang="en-US" sz="1200" b="1" spc="100" dirty="0" smtClean="0">
                <a:solidFill>
                  <a:srgbClr val="F6167B"/>
                </a:solidFill>
                <a:latin typeface="Arial" pitchFamily="34" charset="0"/>
                <a:ea typeface="メイリオ" pitchFamily="50" charset="-128"/>
              </a:rPr>
              <a:t>独自性保全、独自技術の流出防止策を</a:t>
            </a:r>
            <a:r>
              <a:rPr lang="en-US" altLang="ja-JP" sz="1200" b="1" spc="100" dirty="0" smtClean="0">
                <a:solidFill>
                  <a:srgbClr val="F6167B"/>
                </a:solidFill>
                <a:latin typeface="Arial" pitchFamily="34" charset="0"/>
                <a:ea typeface="メイリオ" pitchFamily="50" charset="-128"/>
              </a:rPr>
              <a:t/>
            </a:r>
            <a:br>
              <a:rPr lang="en-US" altLang="ja-JP" sz="1200" b="1" spc="100" dirty="0" smtClean="0">
                <a:solidFill>
                  <a:srgbClr val="F6167B"/>
                </a:solidFill>
                <a:latin typeface="Arial" pitchFamily="34" charset="0"/>
                <a:ea typeface="メイリオ" pitchFamily="50" charset="-128"/>
              </a:rPr>
            </a:br>
            <a:r>
              <a:rPr lang="ja-JP" altLang="en-US" sz="1200" b="1" spc="100" dirty="0" smtClean="0">
                <a:solidFill>
                  <a:srgbClr val="F6167B"/>
                </a:solidFill>
                <a:latin typeface="Arial" pitchFamily="34" charset="0"/>
                <a:ea typeface="メイリオ" pitchFamily="50" charset="-128"/>
              </a:rPr>
              <a:t>具体的に定める</a:t>
            </a:r>
            <a:r>
              <a:rPr lang="ja-JP" altLang="en-US" sz="1200" b="1" spc="100" dirty="0" smtClean="0">
                <a:solidFill>
                  <a:schemeClr val="tx1">
                    <a:lumMod val="75000"/>
                    <a:lumOff val="25000"/>
                  </a:schemeClr>
                </a:solidFill>
                <a:latin typeface="Arial" pitchFamily="34" charset="0"/>
                <a:ea typeface="メイリオ" pitchFamily="50" charset="-128"/>
              </a:rPr>
              <a:t>ことが必要です。</a:t>
            </a:r>
          </a:p>
        </p:txBody>
      </p:sp>
      <p:cxnSp>
        <p:nvCxnSpPr>
          <p:cNvPr id="60" name="直線コネクタ 59"/>
          <p:cNvCxnSpPr/>
          <p:nvPr/>
        </p:nvCxnSpPr>
        <p:spPr bwMode="auto">
          <a:xfrm flipV="1">
            <a:off x="216971" y="193384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Tree>
    <p:extLst>
      <p:ext uri="{BB962C8B-B14F-4D97-AF65-F5344CB8AC3E}">
        <p14:creationId xmlns:p14="http://schemas.microsoft.com/office/powerpoint/2010/main" val="3423716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-6</a:t>
            </a:r>
            <a:r>
              <a:rPr lang="ja-JP" altLang="en-US" dirty="0" smtClean="0"/>
              <a:t> </a:t>
            </a:r>
            <a:r>
              <a:rPr lang="en-US" altLang="ja-JP" dirty="0" smtClean="0"/>
              <a:t>OSS</a:t>
            </a:r>
            <a:r>
              <a:rPr lang="ja-JP" altLang="en-US" dirty="0" smtClean="0"/>
              <a:t>を活用した製品の開発・販売時の検討・実施事項①</a:t>
            </a:r>
            <a:endParaRPr lang="ja-JP" altLang="en-US" dirty="0"/>
          </a:p>
        </p:txBody>
      </p:sp>
      <p:sp>
        <p:nvSpPr>
          <p:cNvPr id="62" name="正方形/長方形 61"/>
          <p:cNvSpPr/>
          <p:nvPr/>
        </p:nvSpPr>
        <p:spPr bwMode="auto">
          <a:xfrm>
            <a:off x="257440" y="787485"/>
            <a:ext cx="8957732" cy="959151"/>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63" name="Text Box 31"/>
          <p:cNvSpPr txBox="1">
            <a:spLocks noChangeArrowheads="1"/>
          </p:cNvSpPr>
          <p:nvPr/>
        </p:nvSpPr>
        <p:spPr bwMode="gray">
          <a:xfrm>
            <a:off x="376422" y="926974"/>
            <a:ext cx="8459465"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smtClean="0">
                <a:solidFill>
                  <a:schemeClr val="tx1">
                    <a:lumMod val="75000"/>
                    <a:lumOff val="25000"/>
                  </a:schemeClr>
                </a:solidFill>
                <a:latin typeface="Arial" pitchFamily="34" charset="0"/>
                <a:ea typeface="メイリオ" pitchFamily="50" charset="-128"/>
              </a:rPr>
              <a:t>次は、</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ガイドライン記載の「開発・販売時の検討・実施事項」から、下記をピックアップし、それぞれの事項について次ページから説明していきます。</a:t>
            </a:r>
          </a:p>
          <a:p>
            <a:pPr>
              <a:lnSpc>
                <a:spcPct val="150000"/>
              </a:lnSpc>
              <a:buClr>
                <a:srgbClr val="C00000"/>
              </a:buClr>
              <a:defRPr/>
            </a:pPr>
            <a:endParaRPr lang="ja-JP" altLang="en-US" sz="1400" b="1" spc="100" dirty="0" smtClean="0">
              <a:solidFill>
                <a:schemeClr val="tx1">
                  <a:lumMod val="75000"/>
                  <a:lumOff val="25000"/>
                </a:schemeClr>
              </a:solidFill>
              <a:latin typeface="Arial" pitchFamily="34" charset="0"/>
              <a:ea typeface="メイリオ" pitchFamily="50" charset="-128"/>
            </a:endParaRPr>
          </a:p>
        </p:txBody>
      </p:sp>
      <p:cxnSp>
        <p:nvCxnSpPr>
          <p:cNvPr id="64" name="直線コネクタ 63"/>
          <p:cNvCxnSpPr/>
          <p:nvPr/>
        </p:nvCxnSpPr>
        <p:spPr bwMode="auto">
          <a:xfrm>
            <a:off x="350573" y="85521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77" name="直線コネクタ 76"/>
          <p:cNvCxnSpPr/>
          <p:nvPr/>
        </p:nvCxnSpPr>
        <p:spPr bwMode="auto">
          <a:xfrm>
            <a:off x="350573" y="1685705"/>
            <a:ext cx="8771467" cy="0"/>
          </a:xfrm>
          <a:prstGeom prst="line">
            <a:avLst/>
          </a:prstGeom>
          <a:noFill/>
          <a:ln w="19050" cap="flat" cmpd="sng" algn="ctr">
            <a:solidFill>
              <a:schemeClr val="bg1"/>
            </a:solidFill>
            <a:prstDash val="dash"/>
            <a:round/>
            <a:headEnd type="none" w="med" len="med"/>
            <a:tailEnd type="none" w="med" len="med"/>
          </a:ln>
          <a:effectLst/>
        </p:spPr>
      </p:cxnSp>
      <p:pic>
        <p:nvPicPr>
          <p:cNvPr id="78" name="図 77" descr="1.png"/>
          <p:cNvPicPr>
            <a:picLocks noChangeAspect="1"/>
          </p:cNvPicPr>
          <p:nvPr/>
        </p:nvPicPr>
        <p:blipFill>
          <a:blip r:embed="rId2"/>
          <a:srcRect l="31330" t="20530" r="18955" b="33399"/>
          <a:stretch>
            <a:fillRect/>
          </a:stretch>
        </p:blipFill>
        <p:spPr>
          <a:xfrm flipH="1">
            <a:off x="8123464" y="1565476"/>
            <a:ext cx="944246" cy="875055"/>
          </a:xfrm>
          <a:prstGeom prst="rect">
            <a:avLst/>
          </a:prstGeom>
        </p:spPr>
      </p:pic>
      <p:sp>
        <p:nvSpPr>
          <p:cNvPr id="79" name="角丸四角形 78"/>
          <p:cNvSpPr/>
          <p:nvPr/>
        </p:nvSpPr>
        <p:spPr>
          <a:xfrm>
            <a:off x="258194" y="2037723"/>
            <a:ext cx="4085206" cy="468086"/>
          </a:xfrm>
          <a:prstGeom prst="roundRect">
            <a:avLst>
              <a:gd name="adj" fmla="val 11049"/>
            </a:avLst>
          </a:prstGeom>
          <a:solidFill>
            <a:srgbClr val="F6167B"/>
          </a:solidFill>
        </p:spPr>
        <p:txBody>
          <a:bodyPr wrap="square">
            <a:noAutofit/>
          </a:bodyPr>
          <a:lstStyle/>
          <a:p>
            <a:pPr>
              <a:lnSpc>
                <a:spcPct val="100000"/>
              </a:lnSpc>
            </a:pPr>
            <a:r>
              <a:rPr lang="ja-JP" altLang="en-US" sz="2000" b="1" spc="100" dirty="0" smtClean="0">
                <a:solidFill>
                  <a:schemeClr val="bg1"/>
                </a:solidFill>
                <a:latin typeface="Arial" pitchFamily="34" charset="0"/>
                <a:ea typeface="メイリオ" pitchFamily="50" charset="-128"/>
              </a:rPr>
              <a:t>開発・販売時の検討・実施事項</a:t>
            </a:r>
            <a:endParaRPr lang="ja-JP" altLang="en-US" sz="2000" b="1" spc="100" dirty="0">
              <a:solidFill>
                <a:schemeClr val="bg1"/>
              </a:solidFill>
              <a:latin typeface="Arial" pitchFamily="34" charset="0"/>
              <a:ea typeface="メイリオ" pitchFamily="50" charset="-128"/>
            </a:endParaRPr>
          </a:p>
        </p:txBody>
      </p:sp>
      <p:graphicFrame>
        <p:nvGraphicFramePr>
          <p:cNvPr id="80" name="表 79"/>
          <p:cNvGraphicFramePr>
            <a:graphicFrameLocks noGrp="1"/>
          </p:cNvGraphicFramePr>
          <p:nvPr>
            <p:extLst>
              <p:ext uri="{D42A27DB-BD31-4B8C-83A1-F6EECF244321}">
                <p14:modId xmlns:p14="http://schemas.microsoft.com/office/powerpoint/2010/main" val="1315501247"/>
              </p:ext>
            </p:extLst>
          </p:nvPr>
        </p:nvGraphicFramePr>
        <p:xfrm>
          <a:off x="258195" y="2412982"/>
          <a:ext cx="8956222" cy="2484588"/>
        </p:xfrm>
        <a:graphic>
          <a:graphicData uri="http://schemas.openxmlformats.org/drawingml/2006/table">
            <a:tbl>
              <a:tblPr firstRow="1" bandRow="1">
                <a:tableStyleId>{5C22544A-7EE6-4342-B048-85BDC9FD1C3A}</a:tableStyleId>
              </a:tblPr>
              <a:tblGrid>
                <a:gridCol w="3659287">
                  <a:extLst>
                    <a:ext uri="{9D8B030D-6E8A-4147-A177-3AD203B41FA5}">
                      <a16:colId xmlns:a16="http://schemas.microsoft.com/office/drawing/2014/main" val="20000"/>
                    </a:ext>
                  </a:extLst>
                </a:gridCol>
                <a:gridCol w="5296935">
                  <a:extLst>
                    <a:ext uri="{9D8B030D-6E8A-4147-A177-3AD203B41FA5}">
                      <a16:colId xmlns:a16="http://schemas.microsoft.com/office/drawing/2014/main" val="20001"/>
                    </a:ext>
                  </a:extLst>
                </a:gridCol>
              </a:tblGrid>
              <a:tr h="437760">
                <a:tc>
                  <a:txBody>
                    <a:bodyPr/>
                    <a:lstStyle/>
                    <a:p>
                      <a:pPr marL="342900" indent="-342900">
                        <a:lnSpc>
                          <a:spcPct val="150000"/>
                        </a:lnSpc>
                        <a:buClr>
                          <a:srgbClr val="F6167B"/>
                        </a:buClr>
                        <a:buSzPct val="81000"/>
                        <a:buFont typeface="+mj-lt"/>
                        <a:buAutoNum type="arabicPeriod"/>
                      </a:pPr>
                      <a:r>
                        <a:rPr lang="ja-JP" altLang="en-US" sz="1600" b="1" spc="100" baseline="0" dirty="0" smtClean="0">
                          <a:solidFill>
                            <a:srgbClr val="F6167B"/>
                          </a:solidFill>
                          <a:latin typeface="Arial" pitchFamily="34" charset="0"/>
                          <a:ea typeface="メイリオ" pitchFamily="50" charset="-128"/>
                          <a:cs typeface="Times New Roman" pitchFamily="18" charset="0"/>
                        </a:rPr>
                        <a:t>契約書等の整備とお客様への</a:t>
                      </a:r>
                      <a:r>
                        <a:rPr lang="en-US" altLang="ja-JP" sz="1600" b="1" spc="100" baseline="0" dirty="0" smtClean="0">
                          <a:solidFill>
                            <a:srgbClr val="F6167B"/>
                          </a:solidFill>
                          <a:latin typeface="Arial" pitchFamily="34" charset="0"/>
                          <a:ea typeface="メイリオ" pitchFamily="50" charset="-128"/>
                          <a:cs typeface="Times New Roman" pitchFamily="18" charset="0"/>
                        </a:rPr>
                        <a:t/>
                      </a:r>
                      <a:br>
                        <a:rPr lang="en-US" altLang="ja-JP" sz="1600" b="1" spc="100" baseline="0" dirty="0" smtClean="0">
                          <a:solidFill>
                            <a:srgbClr val="F6167B"/>
                          </a:solidFill>
                          <a:latin typeface="Arial" pitchFamily="34" charset="0"/>
                          <a:ea typeface="メイリオ" pitchFamily="50" charset="-128"/>
                          <a:cs typeface="Times New Roman" pitchFamily="18" charset="0"/>
                        </a:rPr>
                      </a:br>
                      <a:r>
                        <a:rPr lang="ja-JP" altLang="en-US" sz="1600" b="1" spc="100" baseline="0" dirty="0" smtClean="0">
                          <a:solidFill>
                            <a:srgbClr val="F6167B"/>
                          </a:solidFill>
                          <a:latin typeface="Arial" pitchFamily="34" charset="0"/>
                          <a:ea typeface="メイリオ" pitchFamily="50" charset="-128"/>
                          <a:cs typeface="Times New Roman" pitchFamily="18" charset="0"/>
                        </a:rPr>
                        <a:t>説明、合意</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indent="-180000">
                        <a:lnSpc>
                          <a:spcPct val="150000"/>
                        </a:lnSpc>
                        <a:buFont typeface="Arial" pitchFamily="34" charset="0"/>
                        <a:buChar char="•"/>
                      </a:pP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ライセンス条件を加味した販売契約書を作成する</a:t>
                      </a:r>
                    </a:p>
                    <a:p>
                      <a:pPr marL="180000" indent="-180000">
                        <a:lnSpc>
                          <a:spcPct val="150000"/>
                        </a:lnSpc>
                        <a:buFont typeface="Arial" pitchFamily="34" charset="0"/>
                        <a:buChar char="•"/>
                      </a:pPr>
                      <a:r>
                        <a:rPr lang="en-US" altLang="ja-JP" sz="1400" b="1" spc="100" baseline="0" dirty="0" smtClean="0">
                          <a:solidFill>
                            <a:schemeClr val="tx1">
                              <a:lumMod val="75000"/>
                              <a:lumOff val="25000"/>
                            </a:schemeClr>
                          </a:solidFill>
                          <a:latin typeface="Arial" pitchFamily="34" charset="0"/>
                          <a:ea typeface="メイリオ" pitchFamily="50" charset="-128"/>
                        </a:rPr>
                        <a:t>OSS</a:t>
                      </a:r>
                      <a:r>
                        <a:rPr lang="ja-JP" altLang="en-US" sz="1400" b="1" spc="100" baseline="0" dirty="0" smtClean="0">
                          <a:solidFill>
                            <a:schemeClr val="tx1">
                              <a:lumMod val="75000"/>
                              <a:lumOff val="25000"/>
                            </a:schemeClr>
                          </a:solidFill>
                          <a:latin typeface="Arial" pitchFamily="34" charset="0"/>
                          <a:ea typeface="メイリオ" pitchFamily="50" charset="-128"/>
                        </a:rPr>
                        <a:t>のリスクと当社責任範囲についてお客様に説明、</a:t>
                      </a:r>
                      <a:r>
                        <a:rPr lang="en-US" altLang="ja-JP" sz="1400" b="1" spc="100" baseline="0" dirty="0" smtClean="0">
                          <a:solidFill>
                            <a:schemeClr val="tx1">
                              <a:lumMod val="75000"/>
                              <a:lumOff val="25000"/>
                            </a:schemeClr>
                          </a:solidFill>
                          <a:latin typeface="Arial" pitchFamily="34" charset="0"/>
                          <a:ea typeface="メイリオ" pitchFamily="50" charset="-128"/>
                        </a:rPr>
                        <a:t/>
                      </a:r>
                      <a:br>
                        <a:rPr lang="en-US" altLang="ja-JP" sz="1400" b="1" spc="100" baseline="0" dirty="0" smtClean="0">
                          <a:solidFill>
                            <a:schemeClr val="tx1">
                              <a:lumMod val="75000"/>
                              <a:lumOff val="25000"/>
                            </a:schemeClr>
                          </a:solidFill>
                          <a:latin typeface="Arial" pitchFamily="34" charset="0"/>
                          <a:ea typeface="メイリオ" pitchFamily="50" charset="-128"/>
                        </a:rPr>
                      </a:br>
                      <a:r>
                        <a:rPr lang="ja-JP" altLang="en-US" sz="1400" b="1" spc="100" baseline="0" dirty="0" smtClean="0">
                          <a:solidFill>
                            <a:schemeClr val="tx1">
                              <a:lumMod val="75000"/>
                              <a:lumOff val="25000"/>
                            </a:schemeClr>
                          </a:solidFill>
                          <a:latin typeface="Arial" pitchFamily="34" charset="0"/>
                          <a:ea typeface="メイリオ" pitchFamily="50" charset="-128"/>
                        </a:rPr>
                        <a:t>契約として合意する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0"/>
                  </a:ext>
                </a:extLst>
              </a:tr>
              <a:tr h="352127">
                <a:tc>
                  <a:txBody>
                    <a:bodyPr/>
                    <a:lstStyle/>
                    <a:p>
                      <a:pPr marL="342900" marR="0" lvl="1" indent="-342900" algn="l" defTabSz="914400" rtl="0" eaLnBrk="1" fontAlgn="auto" latinLnBrk="0" hangingPunct="1">
                        <a:lnSpc>
                          <a:spcPct val="150000"/>
                        </a:lnSpc>
                        <a:spcBef>
                          <a:spcPts val="0"/>
                        </a:spcBef>
                        <a:spcAft>
                          <a:spcPts val="0"/>
                        </a:spcAft>
                        <a:buClr>
                          <a:srgbClr val="F6167B"/>
                        </a:buClr>
                        <a:buSzPct val="81000"/>
                        <a:buFont typeface="+mj-lt"/>
                        <a:buAutoNum type="arabicPeriod" startAt="2"/>
                        <a:tabLst/>
                        <a:defRPr/>
                      </a:pPr>
                      <a:r>
                        <a:rPr lang="ja-JP" altLang="en-US" sz="1600" b="1" spc="100" baseline="0" dirty="0" smtClean="0">
                          <a:solidFill>
                            <a:srgbClr val="F6167B"/>
                          </a:solidFill>
                          <a:latin typeface="Arial" pitchFamily="34" charset="0"/>
                          <a:ea typeface="メイリオ" pitchFamily="50" charset="-128"/>
                          <a:cs typeface="Times New Roman" pitchFamily="18" charset="0"/>
                        </a:rPr>
                        <a:t>特許リスクへの対応</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lang="ja-JP" altLang="en-US" sz="1400" b="1" spc="100" baseline="0" dirty="0" smtClean="0">
                          <a:solidFill>
                            <a:schemeClr val="tx1">
                              <a:lumMod val="75000"/>
                              <a:lumOff val="25000"/>
                            </a:schemeClr>
                          </a:solidFill>
                          <a:latin typeface="Arial" pitchFamily="34" charset="0"/>
                          <a:ea typeface="メイリオ" pitchFamily="50" charset="-128"/>
                          <a:cs typeface="Times New Roman" pitchFamily="18" charset="0"/>
                        </a:rPr>
                        <a:t>第三者特許権侵害、自社特許の無償実施許諾の</a:t>
                      </a:r>
                      <a:r>
                        <a:rPr lang="en-US" altLang="ja-JP" sz="1400" b="1" spc="100" baseline="0" dirty="0" smtClean="0">
                          <a:solidFill>
                            <a:schemeClr val="tx1">
                              <a:lumMod val="75000"/>
                              <a:lumOff val="25000"/>
                            </a:schemeClr>
                          </a:solidFill>
                          <a:latin typeface="Arial" pitchFamily="34" charset="0"/>
                          <a:ea typeface="メイリオ" pitchFamily="50" charset="-128"/>
                          <a:cs typeface="Times New Roman" pitchFamily="18" charset="0"/>
                        </a:rPr>
                        <a:t/>
                      </a:r>
                      <a:br>
                        <a:rPr lang="en-US" altLang="ja-JP" sz="1400" b="1" spc="100" baseline="0" dirty="0" smtClean="0">
                          <a:solidFill>
                            <a:schemeClr val="tx1">
                              <a:lumMod val="75000"/>
                              <a:lumOff val="25000"/>
                            </a:schemeClr>
                          </a:solidFill>
                          <a:latin typeface="Arial" pitchFamily="34" charset="0"/>
                          <a:ea typeface="メイリオ" pitchFamily="50" charset="-128"/>
                          <a:cs typeface="Times New Roman" pitchFamily="18" charset="0"/>
                        </a:rPr>
                      </a:br>
                      <a:r>
                        <a:rPr lang="ja-JP" altLang="en-US" sz="1400" b="1" spc="100" baseline="0" dirty="0" smtClean="0">
                          <a:solidFill>
                            <a:schemeClr val="tx1">
                              <a:lumMod val="75000"/>
                              <a:lumOff val="25000"/>
                            </a:schemeClr>
                          </a:solidFill>
                          <a:latin typeface="Arial" pitchFamily="34" charset="0"/>
                          <a:ea typeface="メイリオ" pitchFamily="50" charset="-128"/>
                          <a:cs typeface="Times New Roman" pitchFamily="18" charset="0"/>
                        </a:rPr>
                        <a:t>リスク有無と事業上のメリットを総合判断して対応する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1"/>
                  </a:ext>
                </a:extLst>
              </a:tr>
              <a:tr h="596388">
                <a:tc>
                  <a:txBody>
                    <a:bodyPr/>
                    <a:lstStyle/>
                    <a:p>
                      <a:pPr marL="342900" marR="0" lvl="1" indent="-342900" algn="l" defTabSz="914400" rtl="0" eaLnBrk="1" fontAlgn="auto" latinLnBrk="0" hangingPunct="1">
                        <a:lnSpc>
                          <a:spcPct val="150000"/>
                        </a:lnSpc>
                        <a:spcBef>
                          <a:spcPts val="0"/>
                        </a:spcBef>
                        <a:spcAft>
                          <a:spcPts val="0"/>
                        </a:spcAft>
                        <a:buClr>
                          <a:srgbClr val="F6167B"/>
                        </a:buClr>
                        <a:buSzPct val="81000"/>
                        <a:buFont typeface="+mj-lt"/>
                        <a:buAutoNum type="arabicPeriod" startAt="3"/>
                        <a:tabLst/>
                        <a:defRPr/>
                      </a:pPr>
                      <a:r>
                        <a:rPr lang="ja-JP" altLang="en-US" sz="1600" b="1" spc="100" baseline="0" dirty="0" smtClean="0">
                          <a:solidFill>
                            <a:srgbClr val="F6167B"/>
                          </a:solidFill>
                          <a:latin typeface="Arial" pitchFamily="34" charset="0"/>
                          <a:ea typeface="メイリオ" pitchFamily="50" charset="-128"/>
                          <a:cs typeface="Times New Roman" pitchFamily="18" charset="0"/>
                        </a:rPr>
                        <a:t>輸出管理の実施</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lang="ja-JP" altLang="en-US" sz="1400" b="1" spc="100" baseline="0" dirty="0" smtClean="0">
                          <a:solidFill>
                            <a:schemeClr val="tx1">
                              <a:lumMod val="75000"/>
                              <a:lumOff val="25000"/>
                            </a:schemeClr>
                          </a:solidFill>
                          <a:latin typeface="Arial" pitchFamily="34" charset="0"/>
                          <a:ea typeface="メイリオ" pitchFamily="50" charset="-128"/>
                          <a:cs typeface="Times New Roman" pitchFamily="18" charset="0"/>
                        </a:rPr>
                        <a:t>利用形態が輸出に該当する場合、輸出管理を実施する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2133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-7</a:t>
            </a:r>
            <a:r>
              <a:rPr lang="ja-JP" altLang="en-US" dirty="0" smtClean="0"/>
              <a:t> </a:t>
            </a:r>
            <a:r>
              <a:rPr lang="en-US" altLang="ja-JP" dirty="0" smtClean="0"/>
              <a:t>OSS</a:t>
            </a:r>
            <a:r>
              <a:rPr lang="ja-JP" altLang="en-US" dirty="0" smtClean="0"/>
              <a:t>を活用した製品の開発・販売時の検討・実施事項②</a:t>
            </a:r>
            <a:endParaRPr lang="ja-JP" altLang="en-US" dirty="0"/>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239" name="グループ化 238"/>
          <p:cNvGrpSpPr/>
          <p:nvPr/>
        </p:nvGrpSpPr>
        <p:grpSpPr>
          <a:xfrm>
            <a:off x="261258" y="595995"/>
            <a:ext cx="8931698" cy="325539"/>
            <a:chOff x="293914" y="620486"/>
            <a:chExt cx="8931698" cy="481693"/>
          </a:xfrm>
        </p:grpSpPr>
        <p:sp>
          <p:nvSpPr>
            <p:cNvPr id="240" name="フリーフォーム 239"/>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241" name="フリーフォーム 240"/>
            <p:cNvSpPr/>
            <p:nvPr/>
          </p:nvSpPr>
          <p:spPr bwMode="auto">
            <a:xfrm flipH="1">
              <a:off x="211995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242" name="直線コネクタ 241"/>
            <p:cNvCxnSpPr/>
            <p:nvPr/>
          </p:nvCxnSpPr>
          <p:spPr bwMode="auto">
            <a:xfrm rot="10800000" flipH="1" flipV="1">
              <a:off x="5301612" y="1080728"/>
              <a:ext cx="3924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245" name="テキスト ボックス 244"/>
          <p:cNvSpPr txBox="1"/>
          <p:nvPr/>
        </p:nvSpPr>
        <p:spPr>
          <a:xfrm>
            <a:off x="302079" y="636815"/>
            <a:ext cx="4916731" cy="348557"/>
          </a:xfrm>
          <a:prstGeom prst="rect">
            <a:avLst/>
          </a:prstGeom>
          <a:noFill/>
        </p:spPr>
        <p:txBody>
          <a:bodyPr wrap="none" rtlCol="0">
            <a:spAutoFit/>
          </a:bodyPr>
          <a:lstStyle/>
          <a:p>
            <a:pPr marL="342900" indent="-342900">
              <a:buSzPct val="89000"/>
              <a:buFont typeface="+mj-lt"/>
              <a:buAutoNum type="arabicPeriod"/>
            </a:pPr>
            <a:r>
              <a:rPr lang="ja-JP" altLang="en-US" sz="1800" b="1" spc="100" dirty="0" smtClean="0">
                <a:solidFill>
                  <a:srgbClr val="F6167B"/>
                </a:solidFill>
                <a:latin typeface="Arial" pitchFamily="34" charset="0"/>
                <a:ea typeface="メイリオ" pitchFamily="50" charset="-128"/>
                <a:cs typeface="Times New Roman" pitchFamily="18" charset="0"/>
              </a:rPr>
              <a:t>契約書等の整備とお客様への説明、合意</a:t>
            </a:r>
          </a:p>
        </p:txBody>
      </p:sp>
      <p:sp>
        <p:nvSpPr>
          <p:cNvPr id="351" name="正方形/長方形 350"/>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通常無保証の条件で提供される</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を内包した製品を当社の標準的な販売契約条件で販売すると、当社の責任が</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過重な高リスクの取引となってしまいます。このため、</a:t>
            </a:r>
            <a:r>
              <a:rPr lang="ja-JP" altLang="en-US" sz="1200" b="1" spc="100" dirty="0" smtClean="0">
                <a:solidFill>
                  <a:srgbClr val="F6167B"/>
                </a:solidFill>
                <a:latin typeface="Arial" pitchFamily="34" charset="0"/>
                <a:ea typeface="メイリオ" pitchFamily="50" charset="-128"/>
              </a:rPr>
              <a:t>責任範囲を明確にする特約を付加</a:t>
            </a:r>
            <a:r>
              <a:rPr lang="ja-JP" altLang="en-US" sz="1200" b="1" spc="100" dirty="0" smtClean="0">
                <a:solidFill>
                  <a:schemeClr val="tx1">
                    <a:lumMod val="75000"/>
                    <a:lumOff val="25000"/>
                  </a:schemeClr>
                </a:solidFill>
                <a:latin typeface="Arial" pitchFamily="34" charset="0"/>
                <a:ea typeface="メイリオ" pitchFamily="50" charset="-128"/>
              </a:rPr>
              <a:t>するのです。</a:t>
            </a:r>
          </a:p>
        </p:txBody>
      </p:sp>
      <p:cxnSp>
        <p:nvCxnSpPr>
          <p:cNvPr id="352" name="直線コネクタ 351"/>
          <p:cNvCxnSpPr/>
          <p:nvPr/>
        </p:nvCxnSpPr>
        <p:spPr bwMode="auto">
          <a:xfrm flipV="1">
            <a:off x="216971" y="172292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pic>
        <p:nvPicPr>
          <p:cNvPr id="353" name="図 352" descr="1.png"/>
          <p:cNvPicPr>
            <a:picLocks noChangeAspect="1"/>
          </p:cNvPicPr>
          <p:nvPr/>
        </p:nvPicPr>
        <p:blipFill>
          <a:blip r:embed="rId3"/>
          <a:srcRect l="21687" t="24387" r="26670" b="32515"/>
          <a:stretch>
            <a:fillRect/>
          </a:stretch>
        </p:blipFill>
        <p:spPr>
          <a:xfrm flipH="1">
            <a:off x="8473748" y="1376412"/>
            <a:ext cx="783992" cy="654285"/>
          </a:xfrm>
          <a:prstGeom prst="rect">
            <a:avLst/>
          </a:prstGeom>
        </p:spPr>
      </p:pic>
      <p:sp>
        <p:nvSpPr>
          <p:cNvPr id="354" name="フリーフォーム 353"/>
          <p:cNvSpPr/>
          <p:nvPr/>
        </p:nvSpPr>
        <p:spPr bwMode="auto">
          <a:xfrm>
            <a:off x="193040" y="1979422"/>
            <a:ext cx="9144000" cy="1899920"/>
          </a:xfrm>
          <a:custGeom>
            <a:avLst/>
            <a:gdLst>
              <a:gd name="connsiteX0" fmla="*/ 81280 w 9144000"/>
              <a:gd name="connsiteY0" fmla="*/ 1320800 h 1320800"/>
              <a:gd name="connsiteX1" fmla="*/ 81280 w 9144000"/>
              <a:gd name="connsiteY1" fmla="*/ 1320800 h 1320800"/>
              <a:gd name="connsiteX2" fmla="*/ 0 w 9144000"/>
              <a:gd name="connsiteY2" fmla="*/ 0 h 1320800"/>
              <a:gd name="connsiteX3" fmla="*/ 9144000 w 9144000"/>
              <a:gd name="connsiteY3" fmla="*/ 50800 h 1320800"/>
              <a:gd name="connsiteX4" fmla="*/ 8930640 w 9144000"/>
              <a:gd name="connsiteY4" fmla="*/ 1300480 h 1320800"/>
              <a:gd name="connsiteX0" fmla="*/ 81280 w 9144000"/>
              <a:gd name="connsiteY0" fmla="*/ 1452880 h 1452880"/>
              <a:gd name="connsiteX1" fmla="*/ 81280 w 9144000"/>
              <a:gd name="connsiteY1" fmla="*/ 1452880 h 1452880"/>
              <a:gd name="connsiteX2" fmla="*/ 0 w 9144000"/>
              <a:gd name="connsiteY2" fmla="*/ 0 h 1452880"/>
              <a:gd name="connsiteX3" fmla="*/ 9144000 w 9144000"/>
              <a:gd name="connsiteY3" fmla="*/ 182880 h 1452880"/>
              <a:gd name="connsiteX4" fmla="*/ 8930640 w 9144000"/>
              <a:gd name="connsiteY4" fmla="*/ 1432560 h 1452880"/>
              <a:gd name="connsiteX0" fmla="*/ 81280 w 9144000"/>
              <a:gd name="connsiteY0" fmla="*/ 1452880 h 1452880"/>
              <a:gd name="connsiteX1" fmla="*/ 81280 w 9144000"/>
              <a:gd name="connsiteY1" fmla="*/ 1452880 h 1452880"/>
              <a:gd name="connsiteX2" fmla="*/ 0 w 9144000"/>
              <a:gd name="connsiteY2" fmla="*/ 0 h 1452880"/>
              <a:gd name="connsiteX3" fmla="*/ 9144000 w 9144000"/>
              <a:gd name="connsiteY3" fmla="*/ 182880 h 1452880"/>
              <a:gd name="connsiteX4" fmla="*/ 8930640 w 9144000"/>
              <a:gd name="connsiteY4" fmla="*/ 1432560 h 1452880"/>
              <a:gd name="connsiteX0" fmla="*/ 81280 w 9144000"/>
              <a:gd name="connsiteY0" fmla="*/ 1524000 h 1524000"/>
              <a:gd name="connsiteX1" fmla="*/ 81280 w 9144000"/>
              <a:gd name="connsiteY1" fmla="*/ 1524000 h 1524000"/>
              <a:gd name="connsiteX2" fmla="*/ 0 w 9144000"/>
              <a:gd name="connsiteY2" fmla="*/ 71120 h 1524000"/>
              <a:gd name="connsiteX3" fmla="*/ 9144000 w 9144000"/>
              <a:gd name="connsiteY3" fmla="*/ 60960 h 1524000"/>
              <a:gd name="connsiteX4" fmla="*/ 8930640 w 9144000"/>
              <a:gd name="connsiteY4" fmla="*/ 1503680 h 1524000"/>
              <a:gd name="connsiteX0" fmla="*/ 81280 w 9144000"/>
              <a:gd name="connsiteY0" fmla="*/ 1463040 h 1463040"/>
              <a:gd name="connsiteX1" fmla="*/ 81280 w 9144000"/>
              <a:gd name="connsiteY1" fmla="*/ 1463040 h 1463040"/>
              <a:gd name="connsiteX2" fmla="*/ 0 w 9144000"/>
              <a:gd name="connsiteY2" fmla="*/ 10160 h 1463040"/>
              <a:gd name="connsiteX3" fmla="*/ 9144000 w 9144000"/>
              <a:gd name="connsiteY3" fmla="*/ 0 h 1463040"/>
              <a:gd name="connsiteX4" fmla="*/ 8930640 w 9144000"/>
              <a:gd name="connsiteY4" fmla="*/ 1442720 h 1463040"/>
              <a:gd name="connsiteX0" fmla="*/ 81280 w 9144000"/>
              <a:gd name="connsiteY0" fmla="*/ 1463040 h 1778000"/>
              <a:gd name="connsiteX1" fmla="*/ 81280 w 9144000"/>
              <a:gd name="connsiteY1" fmla="*/ 1463040 h 1778000"/>
              <a:gd name="connsiteX2" fmla="*/ 0 w 9144000"/>
              <a:gd name="connsiteY2" fmla="*/ 10160 h 1778000"/>
              <a:gd name="connsiteX3" fmla="*/ 9144000 w 9144000"/>
              <a:gd name="connsiteY3" fmla="*/ 0 h 1778000"/>
              <a:gd name="connsiteX4" fmla="*/ 8930640 w 9144000"/>
              <a:gd name="connsiteY4" fmla="*/ 1778000 h 1778000"/>
              <a:gd name="connsiteX0" fmla="*/ 81280 w 9144000"/>
              <a:gd name="connsiteY0" fmla="*/ 1463040 h 1778000"/>
              <a:gd name="connsiteX1" fmla="*/ 81280 w 9144000"/>
              <a:gd name="connsiteY1" fmla="*/ 1727200 h 1778000"/>
              <a:gd name="connsiteX2" fmla="*/ 0 w 9144000"/>
              <a:gd name="connsiteY2" fmla="*/ 10160 h 1778000"/>
              <a:gd name="connsiteX3" fmla="*/ 9144000 w 9144000"/>
              <a:gd name="connsiteY3" fmla="*/ 0 h 1778000"/>
              <a:gd name="connsiteX4" fmla="*/ 8930640 w 9144000"/>
              <a:gd name="connsiteY4" fmla="*/ 1778000 h 1778000"/>
              <a:gd name="connsiteX0" fmla="*/ 81280 w 9144000"/>
              <a:gd name="connsiteY0" fmla="*/ 1584960 h 1899920"/>
              <a:gd name="connsiteX1" fmla="*/ 81280 w 9144000"/>
              <a:gd name="connsiteY1" fmla="*/ 1849120 h 1899920"/>
              <a:gd name="connsiteX2" fmla="*/ 0 w 9144000"/>
              <a:gd name="connsiteY2" fmla="*/ 13208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899920">
                <a:moveTo>
                  <a:pt x="81280" y="1584960"/>
                </a:moveTo>
                <a:lnTo>
                  <a:pt x="81280" y="1849120"/>
                </a:lnTo>
                <a:lnTo>
                  <a:pt x="0" y="0"/>
                </a:lnTo>
                <a:cubicBezTo>
                  <a:pt x="1005840" y="152400"/>
                  <a:pt x="7244080" y="121920"/>
                  <a:pt x="9144000" y="0"/>
                </a:cubicBezTo>
                <a:lnTo>
                  <a:pt x="8930640" y="1899920"/>
                </a:lnTo>
              </a:path>
            </a:pathLst>
          </a:custGeom>
          <a:gradFill flip="none" rotWithShape="1">
            <a:gsLst>
              <a:gs pos="0">
                <a:schemeClr val="bg1">
                  <a:lumMod val="85000"/>
                </a:schemeClr>
              </a:gs>
              <a:gs pos="100000">
                <a:schemeClr val="bg1">
                  <a:lumMod val="95000"/>
                  <a:shade val="100000"/>
                  <a:satMod val="115000"/>
                  <a:alpha val="0"/>
                </a:schemeClr>
              </a:gs>
            </a:gsLst>
            <a:lin ang="5400000" scaled="1"/>
            <a:tileRect/>
          </a:gradFill>
          <a:ln w="9525" cap="flat" cmpd="sng" algn="ctr">
            <a:solidFill>
              <a:schemeClr val="bg1">
                <a:lumMod val="85000"/>
              </a:schemeClr>
            </a:solidFill>
            <a:prstDash val="solid"/>
            <a:round/>
            <a:headEnd type="none" w="med" len="med"/>
            <a:tailEnd type="none" w="med" len="med"/>
          </a:ln>
          <a:effectLst/>
        </p:spPr>
        <p:txBody>
          <a:bodyPr rtlCol="0" anchor="ctr"/>
          <a:lstStyle/>
          <a:p>
            <a:pPr algn="ctr"/>
            <a:endParaRPr kumimoji="1" lang="ja-JP" altLang="en-US"/>
          </a:p>
        </p:txBody>
      </p:sp>
      <p:pic>
        <p:nvPicPr>
          <p:cNvPr id="35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56987" y="2127739"/>
            <a:ext cx="270791" cy="279123"/>
          </a:xfrm>
          <a:prstGeom prst="rect">
            <a:avLst/>
          </a:prstGeom>
          <a:noFill/>
          <a:ln w="9525">
            <a:noFill/>
            <a:miter lim="800000"/>
            <a:headEnd/>
            <a:tailEnd/>
          </a:ln>
          <a:effectLst/>
        </p:spPr>
      </p:pic>
      <p:sp>
        <p:nvSpPr>
          <p:cNvPr id="356" name="テキスト ボックス 355"/>
          <p:cNvSpPr txBox="1"/>
          <p:nvPr/>
        </p:nvSpPr>
        <p:spPr>
          <a:xfrm>
            <a:off x="358995" y="2249674"/>
            <a:ext cx="9039476" cy="1169551"/>
          </a:xfrm>
          <a:prstGeom prst="rect">
            <a:avLst/>
          </a:prstGeom>
          <a:noFill/>
        </p:spPr>
        <p:txBody>
          <a:bodyPr wrap="square" rtlCol="0">
            <a:spAutoFit/>
          </a:bodyPr>
          <a:lstStyle/>
          <a:p>
            <a:pPr marL="228600" indent="-228600">
              <a:lnSpc>
                <a:spcPts val="2100"/>
              </a:lnSpc>
              <a:buAutoNum type="arabicParenBoth"/>
            </a:pPr>
            <a:r>
              <a:rPr lang="ja-JP" altLang="en-US" sz="1200" b="1" spc="100" dirty="0" smtClean="0">
                <a:solidFill>
                  <a:schemeClr val="tx1">
                    <a:lumMod val="75000"/>
                    <a:lumOff val="25000"/>
                  </a:schemeClr>
                </a:solidFill>
                <a:latin typeface="Arial" pitchFamily="34" charset="0"/>
                <a:ea typeface="メイリオ" pitchFamily="50" charset="-128"/>
              </a:rPr>
              <a:t>販売契約書は所定の販売契約書に</a:t>
            </a:r>
            <a:r>
              <a:rPr lang="ja-JP" altLang="en-US" sz="1200" b="1" spc="100" dirty="0" smtClean="0">
                <a:solidFill>
                  <a:srgbClr val="F6167B"/>
                </a:solidFill>
                <a:latin typeface="Arial" pitchFamily="34" charset="0"/>
                <a:ea typeface="メイリオ" pitchFamily="50" charset="-128"/>
              </a:rPr>
              <a:t>特約</a:t>
            </a:r>
            <a:r>
              <a:rPr lang="en-US" altLang="ja-JP" sz="1200" b="1" spc="100" dirty="0" smtClean="0">
                <a:solidFill>
                  <a:srgbClr val="F6167B"/>
                </a:solidFill>
                <a:latin typeface="Arial" pitchFamily="34" charset="0"/>
                <a:ea typeface="メイリオ" pitchFamily="50" charset="-128"/>
              </a:rPr>
              <a:t>(OSS</a:t>
            </a:r>
            <a:r>
              <a:rPr lang="ja-JP" altLang="en-US" sz="1200" b="1" spc="100" dirty="0" smtClean="0">
                <a:solidFill>
                  <a:srgbClr val="F6167B"/>
                </a:solidFill>
                <a:latin typeface="Arial" pitchFamily="34" charset="0"/>
                <a:ea typeface="メイリオ" pitchFamily="50" charset="-128"/>
              </a:rPr>
              <a:t>に起因する品質問題や瑕疵についてはその責任を負わない</a:t>
            </a:r>
            <a:r>
              <a:rPr lang="en-US" altLang="ja-JP" sz="1200" b="1" spc="100" dirty="0" smtClean="0">
                <a:solidFill>
                  <a:srgbClr val="F6167B"/>
                </a:solidFill>
                <a:latin typeface="Arial" pitchFamily="34" charset="0"/>
                <a:ea typeface="メイリオ" pitchFamily="50" charset="-128"/>
              </a:rPr>
              <a:t>)</a:t>
            </a:r>
            <a:r>
              <a:rPr lang="ja-JP" altLang="en-US" sz="1200" b="1" spc="100" dirty="0" smtClean="0">
                <a:solidFill>
                  <a:srgbClr val="F6167B"/>
                </a:solidFill>
                <a:latin typeface="Arial" pitchFamily="34" charset="0"/>
                <a:ea typeface="メイリオ" pitchFamily="50" charset="-128"/>
              </a:rPr>
              <a:t>を付す。</a:t>
            </a:r>
            <a:endParaRPr lang="en-US" altLang="ja-JP" sz="1200" b="1" spc="100" dirty="0" smtClean="0">
              <a:solidFill>
                <a:srgbClr val="F6167B"/>
              </a:solidFill>
              <a:latin typeface="Arial" pitchFamily="34" charset="0"/>
              <a:ea typeface="メイリオ" pitchFamily="50" charset="-128"/>
            </a:endParaRPr>
          </a:p>
          <a:p>
            <a:pPr marL="228600" indent="-228600" defTabSz="922355">
              <a:lnSpc>
                <a:spcPts val="2100"/>
              </a:lnSpc>
              <a:buAutoNum type="arabicParenBoth"/>
              <a:defRPr/>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のライセンス条件を販売契約書の中に含める。</a:t>
            </a:r>
            <a:endParaRPr lang="en-US" altLang="ja-JP" sz="1200" b="1" spc="100" dirty="0" smtClean="0">
              <a:solidFill>
                <a:schemeClr val="tx1">
                  <a:lumMod val="75000"/>
                  <a:lumOff val="25000"/>
                </a:schemeClr>
              </a:solidFill>
              <a:latin typeface="Arial" pitchFamily="34" charset="0"/>
              <a:ea typeface="メイリオ" pitchFamily="50" charset="-128"/>
            </a:endParaRPr>
          </a:p>
          <a:p>
            <a:pPr marL="228600" indent="-228600" defTabSz="922355">
              <a:lnSpc>
                <a:spcPts val="2100"/>
              </a:lnSpc>
              <a:buAutoNum type="arabicParenBoth"/>
              <a:defRPr/>
            </a:pPr>
            <a:r>
              <a:rPr lang="ja-JP" altLang="en-US" sz="1200" b="1" spc="100" dirty="0" smtClean="0">
                <a:solidFill>
                  <a:schemeClr val="tx1">
                    <a:lumMod val="75000"/>
                    <a:lumOff val="25000"/>
                  </a:schemeClr>
                </a:solidFill>
                <a:latin typeface="Arial" pitchFamily="34" charset="0"/>
                <a:ea typeface="メイリオ" pitchFamily="50" charset="-128"/>
              </a:rPr>
              <a:t>お客様への販売契約説明時に販売製品に</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が含まれることと</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ライセンス条件の特徴</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無保証など</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を説明する。</a:t>
            </a:r>
            <a:endParaRPr lang="en-US" altLang="ja-JP" sz="1200" b="1" spc="100" dirty="0" smtClean="0">
              <a:solidFill>
                <a:schemeClr val="tx1">
                  <a:lumMod val="75000"/>
                  <a:lumOff val="25000"/>
                </a:schemeClr>
              </a:solidFill>
              <a:latin typeface="Arial" pitchFamily="34" charset="0"/>
              <a:ea typeface="メイリオ" pitchFamily="50" charset="-128"/>
            </a:endParaRPr>
          </a:p>
          <a:p>
            <a:pPr marL="228600" indent="-228600" defTabSz="922355">
              <a:lnSpc>
                <a:spcPts val="2100"/>
              </a:lnSpc>
              <a:buAutoNum type="arabicParenBoth"/>
              <a:defRPr/>
            </a:pPr>
            <a:r>
              <a:rPr lang="ja-JP" altLang="en-US" sz="1200" b="1" spc="100" dirty="0" smtClean="0">
                <a:solidFill>
                  <a:schemeClr val="tx1">
                    <a:lumMod val="75000"/>
                    <a:lumOff val="25000"/>
                  </a:schemeClr>
                </a:solidFill>
                <a:latin typeface="Arial" pitchFamily="34" charset="0"/>
                <a:ea typeface="メイリオ" pitchFamily="50" charset="-128"/>
              </a:rPr>
              <a:t>販売契約書の条件（上記</a:t>
            </a:r>
            <a:r>
              <a:rPr lang="en-US" altLang="ja-JP" sz="1200" b="1" spc="100" dirty="0" smtClean="0">
                <a:solidFill>
                  <a:schemeClr val="tx1">
                    <a:lumMod val="75000"/>
                    <a:lumOff val="25000"/>
                  </a:schemeClr>
                </a:solidFill>
                <a:latin typeface="Arial" pitchFamily="34" charset="0"/>
                <a:ea typeface="メイリオ" pitchFamily="50" charset="-128"/>
              </a:rPr>
              <a:t>(1)</a:t>
            </a:r>
            <a:r>
              <a:rPr lang="ja-JP" altLang="en-US" sz="1200" b="1" spc="100" dirty="0" smtClean="0">
                <a:solidFill>
                  <a:schemeClr val="tx1">
                    <a:lumMod val="75000"/>
                    <a:lumOff val="25000"/>
                  </a:schemeClr>
                </a:solidFill>
                <a:latin typeface="Arial" pitchFamily="34" charset="0"/>
                <a:ea typeface="メイリオ" pitchFamily="50" charset="-128"/>
              </a:rPr>
              <a:t>、</a:t>
            </a:r>
            <a:r>
              <a:rPr lang="en-US" altLang="ja-JP" sz="1200" b="1" spc="100" dirty="0" smtClean="0">
                <a:solidFill>
                  <a:schemeClr val="tx1">
                    <a:lumMod val="75000"/>
                    <a:lumOff val="25000"/>
                  </a:schemeClr>
                </a:solidFill>
                <a:latin typeface="Arial" pitchFamily="34" charset="0"/>
                <a:ea typeface="メイリオ" pitchFamily="50" charset="-128"/>
              </a:rPr>
              <a:t>(2)</a:t>
            </a:r>
            <a:r>
              <a:rPr lang="ja-JP" altLang="en-US" sz="1200" b="1" spc="100" dirty="0" smtClean="0">
                <a:solidFill>
                  <a:schemeClr val="tx1">
                    <a:lumMod val="75000"/>
                    <a:lumOff val="25000"/>
                  </a:schemeClr>
                </a:solidFill>
                <a:latin typeface="Arial" pitchFamily="34" charset="0"/>
                <a:ea typeface="メイリオ" pitchFamily="50" charset="-128"/>
              </a:rPr>
              <a:t>）を</a:t>
            </a:r>
            <a:r>
              <a:rPr lang="ja-JP" altLang="en-US" sz="1200" b="1" spc="100" dirty="0" smtClean="0">
                <a:solidFill>
                  <a:srgbClr val="F6167B"/>
                </a:solidFill>
                <a:latin typeface="Arial" pitchFamily="34" charset="0"/>
                <a:ea typeface="メイリオ" pitchFamily="50" charset="-128"/>
              </a:rPr>
              <a:t>説明し、契約として合意を得る。</a:t>
            </a:r>
            <a:endParaRPr lang="en-US" altLang="ja-JP" sz="1200" b="1" spc="100" dirty="0" smtClean="0">
              <a:solidFill>
                <a:srgbClr val="F6167B"/>
              </a:solidFill>
              <a:latin typeface="Arial" pitchFamily="34" charset="0"/>
              <a:ea typeface="メイリオ" pitchFamily="50" charset="-128"/>
            </a:endParaRPr>
          </a:p>
        </p:txBody>
      </p:sp>
      <p:grpSp>
        <p:nvGrpSpPr>
          <p:cNvPr id="55" name="グループ化 54"/>
          <p:cNvGrpSpPr/>
          <p:nvPr/>
        </p:nvGrpSpPr>
        <p:grpSpPr>
          <a:xfrm>
            <a:off x="380660" y="3514159"/>
            <a:ext cx="8711293" cy="1711535"/>
            <a:chOff x="380660" y="3514159"/>
            <a:chExt cx="8711293" cy="1711535"/>
          </a:xfrm>
        </p:grpSpPr>
        <p:sp>
          <p:nvSpPr>
            <p:cNvPr id="358" name="フローチャート : 書類 357"/>
            <p:cNvSpPr/>
            <p:nvPr/>
          </p:nvSpPr>
          <p:spPr bwMode="auto">
            <a:xfrm>
              <a:off x="414893" y="4045015"/>
              <a:ext cx="1224000" cy="792000"/>
            </a:xfrm>
            <a:prstGeom prst="flowChartDocument">
              <a:avLst/>
            </a:prstGeom>
            <a:solidFill>
              <a:srgbClr val="8BDDC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smtClean="0">
                <a:solidFill>
                  <a:schemeClr val="tx1"/>
                </a:solidFill>
                <a:latin typeface="Arial" pitchFamily="34" charset="0"/>
                <a:ea typeface="メイリオ" pitchFamily="50" charset="-128"/>
              </a:endParaRPr>
            </a:p>
          </p:txBody>
        </p:sp>
        <p:sp>
          <p:nvSpPr>
            <p:cNvPr id="359" name="正方形/長方形 358"/>
            <p:cNvSpPr/>
            <p:nvPr/>
          </p:nvSpPr>
          <p:spPr bwMode="auto">
            <a:xfrm>
              <a:off x="2051201" y="4045015"/>
              <a:ext cx="1383107" cy="868899"/>
            </a:xfrm>
            <a:prstGeom prst="rect">
              <a:avLst/>
            </a:prstGeom>
            <a:solidFill>
              <a:srgbClr val="D9A1ED"/>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smtClean="0">
                <a:solidFill>
                  <a:schemeClr val="tx1"/>
                </a:solidFill>
                <a:latin typeface="Arial" pitchFamily="34" charset="0"/>
                <a:ea typeface="メイリオ" pitchFamily="50" charset="-128"/>
              </a:endParaRPr>
            </a:p>
          </p:txBody>
        </p:sp>
        <p:sp>
          <p:nvSpPr>
            <p:cNvPr id="360" name="テキスト ボックス 359"/>
            <p:cNvSpPr txBox="1"/>
            <p:nvPr/>
          </p:nvSpPr>
          <p:spPr>
            <a:xfrm>
              <a:off x="438337" y="4098918"/>
              <a:ext cx="1341120" cy="646331"/>
            </a:xfrm>
            <a:prstGeom prst="rect">
              <a:avLst/>
            </a:prstGeom>
            <a:noFill/>
          </p:spPr>
          <p:txBody>
            <a:bodyPr wrap="square" rtlCol="0">
              <a:spAutoFit/>
            </a:bodyPr>
            <a:lstStyle/>
            <a:p>
              <a:pP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プログラム・</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プロダクト</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使用契約書等</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sp>
          <p:nvSpPr>
            <p:cNvPr id="361" name="テキスト ボックス 360"/>
            <p:cNvSpPr txBox="1"/>
            <p:nvPr/>
          </p:nvSpPr>
          <p:spPr>
            <a:xfrm>
              <a:off x="2063820" y="4111275"/>
              <a:ext cx="1341120" cy="461665"/>
            </a:xfrm>
            <a:prstGeom prst="rect">
              <a:avLst/>
            </a:prstGeom>
            <a:noFill/>
          </p:spPr>
          <p:txBody>
            <a:bodyPr wrap="square" rtlCol="0">
              <a:spAutoFit/>
            </a:bodyPr>
            <a:lstStyle/>
            <a:p>
              <a:pP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ソフトウェア</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追加条件書</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grpSp>
          <p:nvGrpSpPr>
            <p:cNvPr id="362" name="グループ化 316"/>
            <p:cNvGrpSpPr/>
            <p:nvPr/>
          </p:nvGrpSpPr>
          <p:grpSpPr>
            <a:xfrm>
              <a:off x="3336231" y="3933787"/>
              <a:ext cx="1124558" cy="576797"/>
              <a:chOff x="3523368" y="4109496"/>
              <a:chExt cx="1436551" cy="736823"/>
            </a:xfrm>
          </p:grpSpPr>
          <p:grpSp>
            <p:nvGrpSpPr>
              <p:cNvPr id="388" name="グループ化 170"/>
              <p:cNvGrpSpPr/>
              <p:nvPr/>
            </p:nvGrpSpPr>
            <p:grpSpPr>
              <a:xfrm>
                <a:off x="3597016" y="4109496"/>
                <a:ext cx="1133399" cy="736823"/>
                <a:chOff x="-2173794" y="4708941"/>
                <a:chExt cx="1259394" cy="818734"/>
              </a:xfrm>
              <a:effectLst>
                <a:outerShdw blurRad="50800" dist="38100" dir="2700000" algn="tl" rotWithShape="0">
                  <a:prstClr val="black">
                    <a:alpha val="40000"/>
                  </a:prstClr>
                </a:outerShdw>
              </a:effectLst>
            </p:grpSpPr>
            <p:sp>
              <p:nvSpPr>
                <p:cNvPr id="390" name="フローチャート : 書類 389"/>
                <p:cNvSpPr/>
                <p:nvPr/>
              </p:nvSpPr>
              <p:spPr bwMode="auto">
                <a:xfrm>
                  <a:off x="-2173794" y="4708941"/>
                  <a:ext cx="1046034" cy="657142"/>
                </a:xfrm>
                <a:prstGeom prst="flowChartDocument">
                  <a:avLst/>
                </a:prstGeom>
                <a:solidFill>
                  <a:srgbClr val="40A6BA"/>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91" name="フローチャート : 書類 390"/>
                <p:cNvSpPr/>
                <p:nvPr/>
              </p:nvSpPr>
              <p:spPr bwMode="auto">
                <a:xfrm>
                  <a:off x="-2102674" y="4762805"/>
                  <a:ext cx="1046034" cy="657142"/>
                </a:xfrm>
                <a:prstGeom prst="flowChartDocument">
                  <a:avLst/>
                </a:prstGeom>
                <a:solidFill>
                  <a:srgbClr val="64B9CA"/>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92" name="フローチャート : 書類 391"/>
                <p:cNvSpPr/>
                <p:nvPr/>
              </p:nvSpPr>
              <p:spPr bwMode="auto">
                <a:xfrm>
                  <a:off x="-2031554" y="4816669"/>
                  <a:ext cx="1046034" cy="657142"/>
                </a:xfrm>
                <a:prstGeom prst="flowChartDocument">
                  <a:avLst/>
                </a:prstGeom>
                <a:solidFill>
                  <a:srgbClr val="85C8D5"/>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93" name="フローチャート : 書類 392"/>
                <p:cNvSpPr/>
                <p:nvPr/>
              </p:nvSpPr>
              <p:spPr bwMode="auto">
                <a:xfrm>
                  <a:off x="-1960434" y="4870533"/>
                  <a:ext cx="1046034" cy="657142"/>
                </a:xfrm>
                <a:prstGeom prst="flowChartDocument">
                  <a:avLst/>
                </a:prstGeom>
                <a:solidFill>
                  <a:srgbClr val="A7D7E1"/>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grpSp>
          <p:sp>
            <p:nvSpPr>
              <p:cNvPr id="389" name="テキスト ボックス 388"/>
              <p:cNvSpPr txBox="1"/>
              <p:nvPr/>
            </p:nvSpPr>
            <p:spPr>
              <a:xfrm>
                <a:off x="3523368" y="4155529"/>
                <a:ext cx="1436551" cy="589749"/>
              </a:xfrm>
              <a:prstGeom prst="rect">
                <a:avLst/>
              </a:prstGeom>
              <a:noFill/>
            </p:spPr>
            <p:txBody>
              <a:bodyPr wrap="square" rtlCol="0">
                <a:spAutoFit/>
              </a:bodyPr>
              <a:lstStyle/>
              <a:p>
                <a:pPr algn="ctr">
                  <a:lnSpc>
                    <a:spcPct val="100000"/>
                  </a:lnSpc>
                </a:pPr>
                <a:r>
                  <a:rPr lang="en-US" altLang="ja-JP" sz="1200" b="1" spc="100" dirty="0" smtClean="0">
                    <a:solidFill>
                      <a:schemeClr val="tx1">
                        <a:lumMod val="75000"/>
                        <a:lumOff val="25000"/>
                      </a:schemeClr>
                    </a:solidFill>
                    <a:latin typeface="Arial" pitchFamily="34" charset="0"/>
                    <a:ea typeface="メイリオ" pitchFamily="50" charset="-128"/>
                  </a:rPr>
                  <a:t>OSS</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ライセンス</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grpSp>
        <p:sp>
          <p:nvSpPr>
            <p:cNvPr id="363" name="加算記号 362"/>
            <p:cNvSpPr/>
            <p:nvPr/>
          </p:nvSpPr>
          <p:spPr bwMode="auto">
            <a:xfrm>
              <a:off x="1697692" y="4283996"/>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365" name="フローチャート : 書類 364"/>
            <p:cNvSpPr/>
            <p:nvPr/>
          </p:nvSpPr>
          <p:spPr bwMode="auto">
            <a:xfrm>
              <a:off x="5004102" y="4021246"/>
              <a:ext cx="1224000" cy="792000"/>
            </a:xfrm>
            <a:prstGeom prst="flowChartDocument">
              <a:avLst/>
            </a:prstGeom>
            <a:solidFill>
              <a:srgbClr val="8BDDC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smtClean="0">
                <a:solidFill>
                  <a:schemeClr val="tx1"/>
                </a:solidFill>
                <a:latin typeface="Arial" pitchFamily="34" charset="0"/>
                <a:ea typeface="メイリオ" pitchFamily="50" charset="-128"/>
              </a:endParaRPr>
            </a:p>
          </p:txBody>
        </p:sp>
        <p:sp>
          <p:nvSpPr>
            <p:cNvPr id="366" name="テキスト ボックス 365"/>
            <p:cNvSpPr txBox="1"/>
            <p:nvPr/>
          </p:nvSpPr>
          <p:spPr>
            <a:xfrm>
              <a:off x="4978340" y="4087506"/>
              <a:ext cx="1341120" cy="646331"/>
            </a:xfrm>
            <a:prstGeom prst="rect">
              <a:avLst/>
            </a:prstGeom>
            <a:noFill/>
          </p:spPr>
          <p:txBody>
            <a:bodyPr wrap="square" rtlCol="0">
              <a:spAutoFit/>
            </a:bodyPr>
            <a:lstStyle/>
            <a:p>
              <a:pP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ソリューションサービス契約書等</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sp>
          <p:nvSpPr>
            <p:cNvPr id="367" name="加算記号 366"/>
            <p:cNvSpPr/>
            <p:nvPr/>
          </p:nvSpPr>
          <p:spPr bwMode="auto">
            <a:xfrm>
              <a:off x="6319557" y="4260227"/>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grpSp>
          <p:nvGrpSpPr>
            <p:cNvPr id="368" name="グループ化 328"/>
            <p:cNvGrpSpPr/>
            <p:nvPr/>
          </p:nvGrpSpPr>
          <p:grpSpPr>
            <a:xfrm>
              <a:off x="6840327" y="3898269"/>
              <a:ext cx="717791" cy="450779"/>
              <a:chOff x="6781028" y="5004327"/>
              <a:chExt cx="717791" cy="657142"/>
            </a:xfrm>
          </p:grpSpPr>
          <p:sp>
            <p:nvSpPr>
              <p:cNvPr id="386" name="正方形/長方形 385"/>
              <p:cNvSpPr/>
              <p:nvPr/>
            </p:nvSpPr>
            <p:spPr bwMode="auto">
              <a:xfrm>
                <a:off x="6781028" y="5004327"/>
                <a:ext cx="717791" cy="657142"/>
              </a:xfrm>
              <a:prstGeom prst="rect">
                <a:avLst/>
              </a:prstGeom>
              <a:solidFill>
                <a:srgbClr val="F9B1D2"/>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87" name="テキスト ボックス 386"/>
              <p:cNvSpPr txBox="1"/>
              <p:nvPr/>
            </p:nvSpPr>
            <p:spPr>
              <a:xfrm>
                <a:off x="6841415" y="5141625"/>
                <a:ext cx="597017" cy="403807"/>
              </a:xfrm>
              <a:prstGeom prst="rect">
                <a:avLst/>
              </a:prstGeom>
              <a:noFill/>
            </p:spPr>
            <p:txBody>
              <a:bodyPr wrap="square" rtlCol="0">
                <a:spAutoFit/>
              </a:bodyPr>
              <a:lstStyle/>
              <a:p>
                <a:pPr algn="ct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覚書</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grpSp>
        <p:grpSp>
          <p:nvGrpSpPr>
            <p:cNvPr id="369" name="グループ化 331"/>
            <p:cNvGrpSpPr/>
            <p:nvPr/>
          </p:nvGrpSpPr>
          <p:grpSpPr>
            <a:xfrm>
              <a:off x="6728688" y="4520534"/>
              <a:ext cx="941069" cy="478846"/>
              <a:chOff x="6694248" y="5004320"/>
              <a:chExt cx="941069" cy="698057"/>
            </a:xfrm>
          </p:grpSpPr>
          <p:sp>
            <p:nvSpPr>
              <p:cNvPr id="384" name="正方形/長方形 383"/>
              <p:cNvSpPr/>
              <p:nvPr/>
            </p:nvSpPr>
            <p:spPr bwMode="auto">
              <a:xfrm>
                <a:off x="6805887" y="5004320"/>
                <a:ext cx="717791" cy="657140"/>
              </a:xfrm>
              <a:prstGeom prst="rect">
                <a:avLst/>
              </a:prstGeom>
              <a:solidFill>
                <a:srgbClr val="F6BF5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85" name="テキスト ボックス 384"/>
              <p:cNvSpPr txBox="1"/>
              <p:nvPr/>
            </p:nvSpPr>
            <p:spPr>
              <a:xfrm>
                <a:off x="6694248" y="5029366"/>
                <a:ext cx="941069" cy="673011"/>
              </a:xfrm>
              <a:prstGeom prst="rect">
                <a:avLst/>
              </a:prstGeom>
              <a:noFill/>
            </p:spPr>
            <p:txBody>
              <a:bodyPr wrap="square" rtlCol="0">
                <a:spAutoFit/>
              </a:bodyPr>
              <a:lstStyle/>
              <a:p>
                <a:pPr algn="ct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サービス</a:t>
                </a:r>
                <a:endParaRPr lang="en-US" altLang="ja-JP" sz="1200" b="1" spc="1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1200" b="1" spc="100" dirty="0" smtClean="0">
                    <a:solidFill>
                      <a:schemeClr val="tx1">
                        <a:lumMod val="75000"/>
                        <a:lumOff val="25000"/>
                      </a:schemeClr>
                    </a:solidFill>
                    <a:latin typeface="Arial" pitchFamily="34" charset="0"/>
                    <a:ea typeface="メイリオ" pitchFamily="50" charset="-128"/>
                  </a:rPr>
                  <a:t>仕様書</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grpSp>
        <p:sp>
          <p:nvSpPr>
            <p:cNvPr id="370" name="テキスト ボックス 369"/>
            <p:cNvSpPr txBox="1"/>
            <p:nvPr/>
          </p:nvSpPr>
          <p:spPr>
            <a:xfrm>
              <a:off x="6750187" y="4290159"/>
              <a:ext cx="898071" cy="276999"/>
            </a:xfrm>
            <a:prstGeom prst="rect">
              <a:avLst/>
            </a:prstGeom>
            <a:noFill/>
          </p:spPr>
          <p:txBody>
            <a:bodyPr wrap="square" rtlCol="0">
              <a:spAutoFit/>
            </a:bodyPr>
            <a:lstStyle/>
            <a:p>
              <a:pPr algn="ctr">
                <a:lnSpc>
                  <a:spcPct val="100000"/>
                </a:lnSpc>
              </a:pPr>
              <a:r>
                <a:rPr lang="en-US" altLang="ja-JP" sz="1200" b="1" spc="100" dirty="0" smtClean="0">
                  <a:solidFill>
                    <a:schemeClr val="tx1">
                      <a:lumMod val="75000"/>
                      <a:lumOff val="25000"/>
                    </a:schemeClr>
                  </a:solidFill>
                  <a:latin typeface="Arial" pitchFamily="34" charset="0"/>
                  <a:ea typeface="メイリオ" pitchFamily="50" charset="-128"/>
                </a:rPr>
                <a:t>or</a:t>
              </a:r>
            </a:p>
          </p:txBody>
        </p:sp>
        <p:sp>
          <p:nvSpPr>
            <p:cNvPr id="371" name="加算記号 370"/>
            <p:cNvSpPr/>
            <p:nvPr/>
          </p:nvSpPr>
          <p:spPr bwMode="auto">
            <a:xfrm>
              <a:off x="7711775" y="4260227"/>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373" name="右大かっこ 372"/>
            <p:cNvSpPr/>
            <p:nvPr/>
          </p:nvSpPr>
          <p:spPr bwMode="auto">
            <a:xfrm rot="5400000" flipV="1">
              <a:off x="3159581" y="3740432"/>
              <a:ext cx="151040" cy="2608491"/>
            </a:xfrm>
            <a:prstGeom prst="rightBracket">
              <a:avLst>
                <a:gd name="adj" fmla="val 74570"/>
              </a:avLst>
            </a:prstGeom>
            <a:noFill/>
            <a:ln w="19050" cap="flat" cmpd="sng" algn="ctr">
              <a:solidFill>
                <a:srgbClr val="F6167B"/>
              </a:solidFill>
              <a:prstDash val="solid"/>
              <a:round/>
              <a:headEnd type="none" w="med" len="med"/>
              <a:tailEnd type="none" w="med" len="med"/>
            </a:ln>
            <a:effectLst/>
          </p:spPr>
          <p:txBody>
            <a:bodyPr rtlCol="0" anchor="ctr"/>
            <a:lstStyle/>
            <a:p>
              <a:pPr algn="ctr"/>
              <a:endParaRPr kumimoji="1" lang="ja-JP" altLang="en-US">
                <a:solidFill>
                  <a:srgbClr val="F6167B"/>
                </a:solidFill>
              </a:endParaRPr>
            </a:p>
          </p:txBody>
        </p:sp>
        <p:sp>
          <p:nvSpPr>
            <p:cNvPr id="374" name="右大かっこ 373"/>
            <p:cNvSpPr/>
            <p:nvPr/>
          </p:nvSpPr>
          <p:spPr bwMode="auto">
            <a:xfrm rot="5400000" flipV="1">
              <a:off x="7619222" y="3740432"/>
              <a:ext cx="151040" cy="2608491"/>
            </a:xfrm>
            <a:prstGeom prst="rightBracket">
              <a:avLst>
                <a:gd name="adj" fmla="val 74570"/>
              </a:avLst>
            </a:prstGeom>
            <a:noFill/>
            <a:ln w="19050" cap="flat" cmpd="sng" algn="ctr">
              <a:solidFill>
                <a:srgbClr val="F6167B"/>
              </a:solidFill>
              <a:prstDash val="solid"/>
              <a:round/>
              <a:headEnd type="none" w="med" len="med"/>
              <a:tailEnd type="none" w="med" len="med"/>
            </a:ln>
            <a:effectLst/>
          </p:spPr>
          <p:txBody>
            <a:bodyPr rtlCol="0" anchor="ctr"/>
            <a:lstStyle/>
            <a:p>
              <a:pPr algn="ctr"/>
              <a:endParaRPr kumimoji="1" lang="ja-JP" altLang="en-US">
                <a:solidFill>
                  <a:srgbClr val="F6167B"/>
                </a:solidFill>
              </a:endParaRPr>
            </a:p>
          </p:txBody>
        </p:sp>
        <p:sp>
          <p:nvSpPr>
            <p:cNvPr id="375" name="テキスト ボックス 374"/>
            <p:cNvSpPr txBox="1"/>
            <p:nvPr/>
          </p:nvSpPr>
          <p:spPr>
            <a:xfrm>
              <a:off x="2553384" y="5054878"/>
              <a:ext cx="1363435" cy="170816"/>
            </a:xfrm>
            <a:prstGeom prst="rect">
              <a:avLst/>
            </a:prstGeom>
            <a:solidFill>
              <a:schemeClr val="bg1"/>
            </a:solidFill>
          </p:spPr>
          <p:txBody>
            <a:bodyPr wrap="square" lIns="36000" tIns="0" rIns="36000" bIns="0" rtlCol="0">
              <a:spAutoFit/>
            </a:bodyPr>
            <a:lstStyle/>
            <a:p>
              <a:pPr algn="ctr"/>
              <a:r>
                <a:rPr kumimoji="1" lang="ja-JP" altLang="en-US" sz="1200" b="1" spc="100" dirty="0" smtClean="0">
                  <a:solidFill>
                    <a:srgbClr val="F6167B"/>
                  </a:solidFill>
                  <a:latin typeface="Arial" pitchFamily="34" charset="0"/>
                  <a:ea typeface="メイリオ" pitchFamily="50" charset="-128"/>
                </a:rPr>
                <a:t>特約となる部分</a:t>
              </a:r>
            </a:p>
          </p:txBody>
        </p:sp>
        <p:sp>
          <p:nvSpPr>
            <p:cNvPr id="376" name="テキスト ボックス 375"/>
            <p:cNvSpPr txBox="1"/>
            <p:nvPr/>
          </p:nvSpPr>
          <p:spPr>
            <a:xfrm>
              <a:off x="7013025" y="5054878"/>
              <a:ext cx="1363435" cy="170816"/>
            </a:xfrm>
            <a:prstGeom prst="rect">
              <a:avLst/>
            </a:prstGeom>
            <a:solidFill>
              <a:schemeClr val="bg1"/>
            </a:solidFill>
          </p:spPr>
          <p:txBody>
            <a:bodyPr wrap="square" lIns="36000" tIns="0" rIns="36000" bIns="0" rtlCol="0">
              <a:spAutoFit/>
            </a:bodyPr>
            <a:lstStyle/>
            <a:p>
              <a:pPr algn="ctr"/>
              <a:r>
                <a:rPr kumimoji="1" lang="ja-JP" altLang="en-US" sz="1200" b="1" spc="100" dirty="0" smtClean="0">
                  <a:solidFill>
                    <a:srgbClr val="F6167B"/>
                  </a:solidFill>
                  <a:latin typeface="Arial" pitchFamily="34" charset="0"/>
                  <a:ea typeface="メイリオ" pitchFamily="50" charset="-128"/>
                </a:rPr>
                <a:t>特約となる部分</a:t>
              </a:r>
            </a:p>
          </p:txBody>
        </p:sp>
        <p:grpSp>
          <p:nvGrpSpPr>
            <p:cNvPr id="377" name="グループ化 341"/>
            <p:cNvGrpSpPr/>
            <p:nvPr/>
          </p:nvGrpSpPr>
          <p:grpSpPr>
            <a:xfrm>
              <a:off x="8025645" y="4118844"/>
              <a:ext cx="1057331" cy="576797"/>
              <a:chOff x="3439928" y="4109496"/>
              <a:chExt cx="1350673" cy="736823"/>
            </a:xfrm>
          </p:grpSpPr>
          <p:grpSp>
            <p:nvGrpSpPr>
              <p:cNvPr id="378" name="グループ化 170"/>
              <p:cNvGrpSpPr/>
              <p:nvPr/>
            </p:nvGrpSpPr>
            <p:grpSpPr>
              <a:xfrm>
                <a:off x="3597019" y="4109496"/>
                <a:ext cx="1069394" cy="736823"/>
                <a:chOff x="-2173794" y="4708941"/>
                <a:chExt cx="1188274" cy="818734"/>
              </a:xfrm>
              <a:effectLst>
                <a:outerShdw blurRad="50800" dist="38100" dir="2700000" algn="tl" rotWithShape="0">
                  <a:prstClr val="black">
                    <a:alpha val="40000"/>
                  </a:prstClr>
                </a:outerShdw>
              </a:effectLst>
            </p:grpSpPr>
            <p:sp>
              <p:nvSpPr>
                <p:cNvPr id="380" name="フローチャート : 書類 379"/>
                <p:cNvSpPr/>
                <p:nvPr/>
              </p:nvSpPr>
              <p:spPr bwMode="auto">
                <a:xfrm>
                  <a:off x="-2173794" y="4708941"/>
                  <a:ext cx="1046034" cy="657142"/>
                </a:xfrm>
                <a:prstGeom prst="flowChartDocument">
                  <a:avLst/>
                </a:prstGeom>
                <a:solidFill>
                  <a:srgbClr val="40A6BA"/>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81" name="フローチャート : 書類 380"/>
                <p:cNvSpPr/>
                <p:nvPr/>
              </p:nvSpPr>
              <p:spPr bwMode="auto">
                <a:xfrm>
                  <a:off x="-2102674" y="4762805"/>
                  <a:ext cx="1046034" cy="657142"/>
                </a:xfrm>
                <a:prstGeom prst="flowChartDocument">
                  <a:avLst/>
                </a:prstGeom>
                <a:solidFill>
                  <a:srgbClr val="64B9CA"/>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82" name="フローチャート : 書類 381"/>
                <p:cNvSpPr/>
                <p:nvPr/>
              </p:nvSpPr>
              <p:spPr bwMode="auto">
                <a:xfrm>
                  <a:off x="-2031554" y="4816669"/>
                  <a:ext cx="1046034" cy="657142"/>
                </a:xfrm>
                <a:prstGeom prst="flowChartDocument">
                  <a:avLst/>
                </a:prstGeom>
                <a:solidFill>
                  <a:srgbClr val="85C8D5"/>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sp>
              <p:nvSpPr>
                <p:cNvPr id="383" name="フローチャート : 書類 382"/>
                <p:cNvSpPr/>
                <p:nvPr/>
              </p:nvSpPr>
              <p:spPr bwMode="auto">
                <a:xfrm>
                  <a:off x="-2053150" y="4870533"/>
                  <a:ext cx="1046034" cy="657142"/>
                </a:xfrm>
                <a:prstGeom prst="flowChartDocument">
                  <a:avLst/>
                </a:prstGeom>
                <a:solidFill>
                  <a:srgbClr val="A7D7E1"/>
                </a:solidFill>
                <a:ln w="31750" cmpd="sng">
                  <a:noFill/>
                  <a:miter lim="800000"/>
                  <a:headEnd/>
                  <a:tailEnd/>
                </a:ln>
                <a:effectLst/>
              </p:spPr>
              <p:txBody>
                <a:bodyPr wrap="none" rtlCol="0" anchor="ctr" anchorCtr="0">
                  <a:noAutofit/>
                </a:bodyPr>
                <a:lstStyle/>
                <a:p>
                  <a:pPr algn="ctr"/>
                  <a:endParaRPr kumimoji="1" lang="en-US" altLang="ja-JP" sz="1100" dirty="0" smtClean="0">
                    <a:solidFill>
                      <a:schemeClr val="tx1"/>
                    </a:solidFill>
                    <a:latin typeface="Arial" pitchFamily="34" charset="0"/>
                    <a:ea typeface="メイリオ" pitchFamily="50" charset="-128"/>
                  </a:endParaRPr>
                </a:p>
              </p:txBody>
            </p:sp>
          </p:grpSp>
          <p:sp>
            <p:nvSpPr>
              <p:cNvPr id="379" name="テキスト ボックス 378"/>
              <p:cNvSpPr txBox="1"/>
              <p:nvPr/>
            </p:nvSpPr>
            <p:spPr>
              <a:xfrm>
                <a:off x="3439928" y="4155529"/>
                <a:ext cx="1350673" cy="589749"/>
              </a:xfrm>
              <a:prstGeom prst="rect">
                <a:avLst/>
              </a:prstGeom>
              <a:noFill/>
            </p:spPr>
            <p:txBody>
              <a:bodyPr wrap="square" rtlCol="0">
                <a:spAutoFit/>
              </a:bodyPr>
              <a:lstStyle/>
              <a:p>
                <a:pPr algn="ctr">
                  <a:lnSpc>
                    <a:spcPct val="100000"/>
                  </a:lnSpc>
                </a:pPr>
                <a:r>
                  <a:rPr lang="en-US" altLang="ja-JP" sz="1200" b="1" spc="100" dirty="0" smtClean="0">
                    <a:solidFill>
                      <a:schemeClr val="tx1">
                        <a:lumMod val="75000"/>
                        <a:lumOff val="25000"/>
                      </a:schemeClr>
                    </a:solidFill>
                    <a:latin typeface="Arial" pitchFamily="34" charset="0"/>
                    <a:ea typeface="メイリオ" pitchFamily="50" charset="-128"/>
                  </a:rPr>
                  <a:t>OSS</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ライセンス</a:t>
                </a:r>
                <a:endParaRPr lang="en-US" altLang="ja-JP" sz="1200" b="1" spc="100" dirty="0" smtClean="0">
                  <a:solidFill>
                    <a:schemeClr val="tx1">
                      <a:lumMod val="75000"/>
                      <a:lumOff val="25000"/>
                    </a:schemeClr>
                  </a:solidFill>
                  <a:latin typeface="Arial" pitchFamily="34" charset="0"/>
                  <a:ea typeface="メイリオ" pitchFamily="50" charset="-128"/>
                </a:endParaRPr>
              </a:p>
            </p:txBody>
          </p:sp>
        </p:grpSp>
        <p:grpSp>
          <p:nvGrpSpPr>
            <p:cNvPr id="54" name="グループ化 53"/>
            <p:cNvGrpSpPr/>
            <p:nvPr/>
          </p:nvGrpSpPr>
          <p:grpSpPr>
            <a:xfrm>
              <a:off x="380660" y="3514159"/>
              <a:ext cx="8711293" cy="288000"/>
              <a:chOff x="375556" y="3514159"/>
              <a:chExt cx="8711293" cy="288000"/>
            </a:xfrm>
          </p:grpSpPr>
          <p:sp>
            <p:nvSpPr>
              <p:cNvPr id="52" name="テキスト ボックス 51"/>
              <p:cNvSpPr txBox="1"/>
              <p:nvPr/>
            </p:nvSpPr>
            <p:spPr>
              <a:xfrm>
                <a:off x="375556" y="3514159"/>
                <a:ext cx="4212000" cy="288000"/>
              </a:xfrm>
              <a:prstGeom prst="roundRect">
                <a:avLst>
                  <a:gd name="adj" fmla="val 13223"/>
                </a:avLst>
              </a:prstGeom>
              <a:solidFill>
                <a:srgbClr val="F6167B"/>
              </a:solidFill>
            </p:spPr>
            <p:txBody>
              <a:bodyPr wrap="square" tIns="36000" rIns="72000" bIns="36000" rtlCol="0" anchor="ctr">
                <a:spAutoFit/>
              </a:bodyPr>
              <a:lstStyle/>
              <a:p>
                <a:pPr algn="ctr">
                  <a:lnSpc>
                    <a:spcPct val="100000"/>
                  </a:lnSpc>
                </a:pPr>
                <a:r>
                  <a:rPr kumimoji="1" lang="ja-JP" altLang="en-US" sz="1400" b="1" spc="100" dirty="0" smtClean="0">
                    <a:solidFill>
                      <a:schemeClr val="bg1"/>
                    </a:solidFill>
                    <a:latin typeface="Arial" pitchFamily="34" charset="0"/>
                    <a:ea typeface="メイリオ" pitchFamily="50" charset="-128"/>
                  </a:rPr>
                  <a:t>ソフトウェア製品</a:t>
                </a:r>
              </a:p>
            </p:txBody>
          </p:sp>
          <p:sp>
            <p:nvSpPr>
              <p:cNvPr id="53" name="テキスト ボックス 52"/>
              <p:cNvSpPr txBox="1"/>
              <p:nvPr/>
            </p:nvSpPr>
            <p:spPr>
              <a:xfrm>
                <a:off x="4874849" y="3514159"/>
                <a:ext cx="4212000" cy="288000"/>
              </a:xfrm>
              <a:prstGeom prst="roundRect">
                <a:avLst>
                  <a:gd name="adj" fmla="val 13223"/>
                </a:avLst>
              </a:prstGeom>
              <a:solidFill>
                <a:srgbClr val="F6167B"/>
              </a:solidFill>
            </p:spPr>
            <p:txBody>
              <a:bodyPr wrap="square" tIns="36000" rIns="72000" bIns="36000" rtlCol="0" anchor="ctr">
                <a:spAutoFit/>
              </a:bodyPr>
              <a:lstStyle/>
              <a:p>
                <a:pPr algn="ctr">
                  <a:lnSpc>
                    <a:spcPct val="100000"/>
                  </a:lnSpc>
                </a:pPr>
                <a:r>
                  <a:rPr kumimoji="1" lang="ja-JP" altLang="en-US" sz="1400" b="1" spc="100" dirty="0" smtClean="0">
                    <a:solidFill>
                      <a:schemeClr val="bg1"/>
                    </a:solidFill>
                    <a:latin typeface="Arial" pitchFamily="34" charset="0"/>
                    <a:ea typeface="メイリオ" pitchFamily="50" charset="-128"/>
                  </a:rPr>
                  <a:t>受託開発品</a:t>
                </a:r>
              </a:p>
            </p:txBody>
          </p:sp>
        </p:grpSp>
      </p:grpSp>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グループ化 193"/>
          <p:cNvGrpSpPr/>
          <p:nvPr/>
        </p:nvGrpSpPr>
        <p:grpSpPr>
          <a:xfrm>
            <a:off x="3812561" y="2599265"/>
            <a:ext cx="830852" cy="677495"/>
            <a:chOff x="-1940964" y="2560324"/>
            <a:chExt cx="882185" cy="719353"/>
          </a:xfrm>
        </p:grpSpPr>
        <p:grpSp>
          <p:nvGrpSpPr>
            <p:cNvPr id="195" name="グループ化 245"/>
            <p:cNvGrpSpPr/>
            <p:nvPr/>
          </p:nvGrpSpPr>
          <p:grpSpPr>
            <a:xfrm>
              <a:off x="-1940964" y="2560324"/>
              <a:ext cx="882185" cy="719353"/>
              <a:chOff x="-1940964" y="2560324"/>
              <a:chExt cx="882185" cy="719353"/>
            </a:xfrm>
          </p:grpSpPr>
          <p:grpSp>
            <p:nvGrpSpPr>
              <p:cNvPr id="197" name="グループ化 179"/>
              <p:cNvGrpSpPr/>
              <p:nvPr/>
            </p:nvGrpSpPr>
            <p:grpSpPr>
              <a:xfrm>
                <a:off x="-1940964" y="2560324"/>
                <a:ext cx="882185" cy="719353"/>
                <a:chOff x="821485" y="1021892"/>
                <a:chExt cx="2131142" cy="1737772"/>
              </a:xfrm>
            </p:grpSpPr>
            <p:sp>
              <p:nvSpPr>
                <p:cNvPr id="212" name="円/楕円 211"/>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13" name="グループ化 47"/>
                <p:cNvGrpSpPr/>
                <p:nvPr/>
              </p:nvGrpSpPr>
              <p:grpSpPr>
                <a:xfrm>
                  <a:off x="1171022" y="1021892"/>
                  <a:ext cx="1385519" cy="1634535"/>
                  <a:chOff x="1401097" y="467112"/>
                  <a:chExt cx="1385519" cy="1634535"/>
                </a:xfrm>
              </p:grpSpPr>
              <p:grpSp>
                <p:nvGrpSpPr>
                  <p:cNvPr id="214" name="グループ化 22"/>
                  <p:cNvGrpSpPr/>
                  <p:nvPr/>
                </p:nvGrpSpPr>
                <p:grpSpPr>
                  <a:xfrm>
                    <a:off x="1401097" y="467112"/>
                    <a:ext cx="1385519" cy="1634535"/>
                    <a:chOff x="-1069260" y="78352"/>
                    <a:chExt cx="2470353" cy="2914344"/>
                  </a:xfrm>
                </p:grpSpPr>
                <p:sp>
                  <p:nvSpPr>
                    <p:cNvPr id="216" name="台形 215"/>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17" name="台形 216"/>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15" name="フリーフォーム 21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98" name="グループ化 237"/>
              <p:cNvGrpSpPr/>
              <p:nvPr/>
            </p:nvGrpSpPr>
            <p:grpSpPr>
              <a:xfrm>
                <a:off x="-1548441" y="2603764"/>
                <a:ext cx="141257" cy="112638"/>
                <a:chOff x="-1548441" y="2603764"/>
                <a:chExt cx="141257" cy="112638"/>
              </a:xfrm>
            </p:grpSpPr>
            <p:sp>
              <p:nvSpPr>
                <p:cNvPr id="206" name="台形 205"/>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7" name="台形 206"/>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8" name="台形 207"/>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9" name="台形 208"/>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10" name="台形 209"/>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11" name="台形 210"/>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99" name="グループ化 244"/>
              <p:cNvGrpSpPr/>
              <p:nvPr/>
            </p:nvGrpSpPr>
            <p:grpSpPr>
              <a:xfrm>
                <a:off x="-1700841" y="2613924"/>
                <a:ext cx="141257" cy="112638"/>
                <a:chOff x="-1700841" y="2613924"/>
                <a:chExt cx="141257" cy="112638"/>
              </a:xfrm>
            </p:grpSpPr>
            <p:sp>
              <p:nvSpPr>
                <p:cNvPr id="200" name="台形 199"/>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1" name="台形 200"/>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2" name="台形 201"/>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3" name="台形 202"/>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4" name="台形 203"/>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05" name="台形 204"/>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196" name="角丸四角形 195"/>
            <p:cNvSpPr/>
            <p:nvPr/>
          </p:nvSpPr>
          <p:spPr bwMode="auto">
            <a:xfrm>
              <a:off x="-1820948" y="2813425"/>
              <a:ext cx="610574"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取引先</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228" name="グループ化 227"/>
          <p:cNvGrpSpPr/>
          <p:nvPr/>
        </p:nvGrpSpPr>
        <p:grpSpPr>
          <a:xfrm>
            <a:off x="2253912" y="2641078"/>
            <a:ext cx="1219200" cy="635682"/>
            <a:chOff x="9721516" y="4369456"/>
            <a:chExt cx="1219200" cy="635682"/>
          </a:xfrm>
        </p:grpSpPr>
        <p:grpSp>
          <p:nvGrpSpPr>
            <p:cNvPr id="220" name="グループ化 94"/>
            <p:cNvGrpSpPr/>
            <p:nvPr/>
          </p:nvGrpSpPr>
          <p:grpSpPr>
            <a:xfrm>
              <a:off x="9721516" y="4369456"/>
              <a:ext cx="1173566" cy="635682"/>
              <a:chOff x="-2600960" y="2824480"/>
              <a:chExt cx="1463040" cy="894080"/>
            </a:xfrm>
          </p:grpSpPr>
          <p:sp>
            <p:nvSpPr>
              <p:cNvPr id="222" name="円/楕円 221"/>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3" name="円/楕円 222"/>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4" name="円/楕円 223"/>
              <p:cNvSpPr/>
              <p:nvPr/>
            </p:nvSpPr>
            <p:spPr bwMode="auto">
              <a:xfrm rot="20505470">
                <a:off x="-1950720" y="29362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5" name="円/楕円 224"/>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26" name="円/楕円 225"/>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27" name="テキスト ボックス 226"/>
            <p:cNvSpPr txBox="1"/>
            <p:nvPr/>
          </p:nvSpPr>
          <p:spPr>
            <a:xfrm>
              <a:off x="9743610" y="4456883"/>
              <a:ext cx="1197106" cy="424732"/>
            </a:xfrm>
            <a:prstGeom prst="rect">
              <a:avLst/>
            </a:prstGeom>
            <a:noFill/>
          </p:spPr>
          <p:txBody>
            <a:bodyPr wrap="square" rtlCol="0">
              <a:spAutoFit/>
            </a:bodyPr>
            <a:lstStyle/>
            <a:p>
              <a:pPr algn="ctr"/>
              <a:r>
                <a:rPr kumimoji="1" lang="en-US" altLang="ja-JP" sz="1200" b="1" spc="100" dirty="0" smtClean="0">
                  <a:solidFill>
                    <a:schemeClr val="bg1"/>
                  </a:solidFill>
                  <a:latin typeface="Arial" pitchFamily="34" charset="0"/>
                  <a:ea typeface="メイリオ" pitchFamily="50" charset="-128"/>
                </a:rPr>
                <a:t>OSS</a:t>
              </a:r>
            </a:p>
            <a:p>
              <a:pPr algn="ctr"/>
              <a:r>
                <a:rPr lang="ja-JP" altLang="en-US" sz="1200" b="1" dirty="0" smtClean="0">
                  <a:solidFill>
                    <a:schemeClr val="bg1"/>
                  </a:solidFill>
                  <a:latin typeface="Arial" pitchFamily="34" charset="0"/>
                  <a:ea typeface="メイリオ" pitchFamily="50" charset="-128"/>
                </a:rPr>
                <a:t>コミュニティ</a:t>
              </a:r>
              <a:endParaRPr kumimoji="1" lang="ja-JP" altLang="en-US" sz="1200" b="1" dirty="0" smtClean="0">
                <a:solidFill>
                  <a:schemeClr val="bg1"/>
                </a:solidFill>
                <a:latin typeface="Arial" pitchFamily="34" charset="0"/>
                <a:ea typeface="メイリオ" pitchFamily="50" charset="-128"/>
              </a:endParaRPr>
            </a:p>
          </p:txBody>
        </p:sp>
      </p:grpSp>
      <p:grpSp>
        <p:nvGrpSpPr>
          <p:cNvPr id="230" name="グループ化 229"/>
          <p:cNvGrpSpPr/>
          <p:nvPr/>
        </p:nvGrpSpPr>
        <p:grpSpPr>
          <a:xfrm>
            <a:off x="4982862" y="2495514"/>
            <a:ext cx="967924" cy="789267"/>
            <a:chOff x="4458233" y="2643743"/>
            <a:chExt cx="967924" cy="789267"/>
          </a:xfrm>
        </p:grpSpPr>
        <p:grpSp>
          <p:nvGrpSpPr>
            <p:cNvPr id="169" name="グループ化 245"/>
            <p:cNvGrpSpPr/>
            <p:nvPr/>
          </p:nvGrpSpPr>
          <p:grpSpPr>
            <a:xfrm>
              <a:off x="4458233" y="2643743"/>
              <a:ext cx="967924" cy="789267"/>
              <a:chOff x="-1940964" y="2560324"/>
              <a:chExt cx="882185" cy="719353"/>
            </a:xfrm>
          </p:grpSpPr>
          <p:grpSp>
            <p:nvGrpSpPr>
              <p:cNvPr id="171" name="グループ化 179"/>
              <p:cNvGrpSpPr/>
              <p:nvPr/>
            </p:nvGrpSpPr>
            <p:grpSpPr>
              <a:xfrm>
                <a:off x="-1940964" y="2560324"/>
                <a:ext cx="882185" cy="719353"/>
                <a:chOff x="821485" y="1021892"/>
                <a:chExt cx="2131142" cy="1737772"/>
              </a:xfrm>
            </p:grpSpPr>
            <p:sp>
              <p:nvSpPr>
                <p:cNvPr id="188" name="円/楕円 187"/>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189" name="グループ化 47"/>
                <p:cNvGrpSpPr/>
                <p:nvPr/>
              </p:nvGrpSpPr>
              <p:grpSpPr>
                <a:xfrm>
                  <a:off x="1171022" y="1021892"/>
                  <a:ext cx="1385519" cy="1634535"/>
                  <a:chOff x="1401097" y="467112"/>
                  <a:chExt cx="1385519" cy="1634535"/>
                </a:xfrm>
              </p:grpSpPr>
              <p:grpSp>
                <p:nvGrpSpPr>
                  <p:cNvPr id="190" name="グループ化 22"/>
                  <p:cNvGrpSpPr/>
                  <p:nvPr/>
                </p:nvGrpSpPr>
                <p:grpSpPr>
                  <a:xfrm>
                    <a:off x="1401097" y="467112"/>
                    <a:ext cx="1385519" cy="1634535"/>
                    <a:chOff x="-1069260" y="78352"/>
                    <a:chExt cx="2470353" cy="2914344"/>
                  </a:xfrm>
                </p:grpSpPr>
                <p:sp>
                  <p:nvSpPr>
                    <p:cNvPr id="192" name="台形 191"/>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93" name="台形 192"/>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191" name="フリーフォーム 190"/>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72" name="グループ化 237"/>
              <p:cNvGrpSpPr/>
              <p:nvPr/>
            </p:nvGrpSpPr>
            <p:grpSpPr>
              <a:xfrm>
                <a:off x="-1548441" y="2603764"/>
                <a:ext cx="141257" cy="112638"/>
                <a:chOff x="-1548441" y="2603764"/>
                <a:chExt cx="141257" cy="112638"/>
              </a:xfrm>
            </p:grpSpPr>
            <p:sp>
              <p:nvSpPr>
                <p:cNvPr id="182" name="台形 181"/>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3" name="台形 182"/>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4" name="台形 183"/>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5" name="台形 184"/>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6" name="台形 185"/>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7" name="台形 186"/>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173" name="グループ化 244"/>
              <p:cNvGrpSpPr/>
              <p:nvPr/>
            </p:nvGrpSpPr>
            <p:grpSpPr>
              <a:xfrm>
                <a:off x="-1700841" y="2613924"/>
                <a:ext cx="141257" cy="112638"/>
                <a:chOff x="-1700841" y="2613924"/>
                <a:chExt cx="141257" cy="112638"/>
              </a:xfrm>
            </p:grpSpPr>
            <p:sp>
              <p:nvSpPr>
                <p:cNvPr id="174" name="台形 173"/>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5" name="台形 174"/>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6" name="台形 175"/>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7" name="台形 176"/>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0" name="台形 179"/>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1" name="台形 180"/>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29" name="角丸四角形 228"/>
            <p:cNvSpPr/>
            <p:nvPr/>
          </p:nvSpPr>
          <p:spPr bwMode="auto">
            <a:xfrm>
              <a:off x="4671889" y="2968700"/>
              <a:ext cx="501692" cy="248928"/>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none" t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当社</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grpSp>
        <p:nvGrpSpPr>
          <p:cNvPr id="231" name="グループ化 230"/>
          <p:cNvGrpSpPr/>
          <p:nvPr/>
        </p:nvGrpSpPr>
        <p:grpSpPr>
          <a:xfrm>
            <a:off x="6290236" y="2559160"/>
            <a:ext cx="830852" cy="677495"/>
            <a:chOff x="-1940964" y="2560324"/>
            <a:chExt cx="882185" cy="719353"/>
          </a:xfrm>
        </p:grpSpPr>
        <p:grpSp>
          <p:nvGrpSpPr>
            <p:cNvPr id="232" name="グループ化 245"/>
            <p:cNvGrpSpPr/>
            <p:nvPr/>
          </p:nvGrpSpPr>
          <p:grpSpPr>
            <a:xfrm>
              <a:off x="-1940964" y="2560324"/>
              <a:ext cx="882185" cy="719353"/>
              <a:chOff x="-1940964" y="2560324"/>
              <a:chExt cx="882185" cy="719353"/>
            </a:xfrm>
          </p:grpSpPr>
          <p:grpSp>
            <p:nvGrpSpPr>
              <p:cNvPr id="234" name="グループ化 179"/>
              <p:cNvGrpSpPr/>
              <p:nvPr/>
            </p:nvGrpSpPr>
            <p:grpSpPr>
              <a:xfrm>
                <a:off x="-1940964" y="2560324"/>
                <a:ext cx="882185" cy="719353"/>
                <a:chOff x="821485" y="1021892"/>
                <a:chExt cx="2131142" cy="1737772"/>
              </a:xfrm>
            </p:grpSpPr>
            <p:sp>
              <p:nvSpPr>
                <p:cNvPr id="249" name="円/楕円 248"/>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50" name="グループ化 47"/>
                <p:cNvGrpSpPr/>
                <p:nvPr/>
              </p:nvGrpSpPr>
              <p:grpSpPr>
                <a:xfrm>
                  <a:off x="1171022" y="1021892"/>
                  <a:ext cx="1385519" cy="1634535"/>
                  <a:chOff x="1401097" y="467112"/>
                  <a:chExt cx="1385519" cy="1634535"/>
                </a:xfrm>
              </p:grpSpPr>
              <p:grpSp>
                <p:nvGrpSpPr>
                  <p:cNvPr id="251" name="グループ化 22"/>
                  <p:cNvGrpSpPr/>
                  <p:nvPr/>
                </p:nvGrpSpPr>
                <p:grpSpPr>
                  <a:xfrm>
                    <a:off x="1401097" y="467112"/>
                    <a:ext cx="1385519" cy="1634535"/>
                    <a:chOff x="-1069260" y="78352"/>
                    <a:chExt cx="2470353" cy="2914344"/>
                  </a:xfrm>
                </p:grpSpPr>
                <p:sp>
                  <p:nvSpPr>
                    <p:cNvPr id="253" name="台形 252"/>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54" name="台形 253"/>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52" name="フリーフォーム 251"/>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235" name="グループ化 237"/>
              <p:cNvGrpSpPr/>
              <p:nvPr/>
            </p:nvGrpSpPr>
            <p:grpSpPr>
              <a:xfrm>
                <a:off x="-1548441" y="2603764"/>
                <a:ext cx="141257" cy="112638"/>
                <a:chOff x="-1548441" y="2603764"/>
                <a:chExt cx="141257" cy="112638"/>
              </a:xfrm>
            </p:grpSpPr>
            <p:sp>
              <p:nvSpPr>
                <p:cNvPr id="243" name="台形 242"/>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4" name="台形 243"/>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5" name="台形 244"/>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6" name="台形 245"/>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7" name="台形 246"/>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8" name="台形 247"/>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236" name="グループ化 244"/>
              <p:cNvGrpSpPr/>
              <p:nvPr/>
            </p:nvGrpSpPr>
            <p:grpSpPr>
              <a:xfrm>
                <a:off x="-1700841" y="2613924"/>
                <a:ext cx="141257" cy="112638"/>
                <a:chOff x="-1700841" y="2613924"/>
                <a:chExt cx="141257" cy="112638"/>
              </a:xfrm>
            </p:grpSpPr>
            <p:sp>
              <p:nvSpPr>
                <p:cNvPr id="237" name="台形 236"/>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8" name="台形 237"/>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39" name="台形 238"/>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0" name="台形 239"/>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1" name="台形 240"/>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2" name="台形 241"/>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233" name="角丸四角形 232"/>
            <p:cNvSpPr/>
            <p:nvPr/>
          </p:nvSpPr>
          <p:spPr bwMode="auto">
            <a:xfrm>
              <a:off x="-1820948" y="2856007"/>
              <a:ext cx="610574"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smtClean="0">
                  <a:solidFill>
                    <a:schemeClr val="tx1">
                      <a:lumMod val="75000"/>
                      <a:lumOff val="25000"/>
                    </a:schemeClr>
                  </a:solidFill>
                  <a:latin typeface="メイリオ" pitchFamily="50" charset="-128"/>
                  <a:ea typeface="メイリオ" pitchFamily="50" charset="-128"/>
                  <a:cs typeface="メイリオ" pitchFamily="50" charset="-128"/>
                </a:rPr>
                <a:t>お客様</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cxnSp>
        <p:nvCxnSpPr>
          <p:cNvPr id="266" name="直線矢印コネクタ 265"/>
          <p:cNvCxnSpPr/>
          <p:nvPr/>
        </p:nvCxnSpPr>
        <p:spPr bwMode="auto">
          <a:xfrm>
            <a:off x="7005641" y="2936914"/>
            <a:ext cx="705058" cy="703"/>
          </a:xfrm>
          <a:prstGeom prst="straightConnector1">
            <a:avLst/>
          </a:prstGeom>
          <a:noFill/>
          <a:ln w="28575" cap="flat" cmpd="sng" algn="ctr">
            <a:solidFill>
              <a:schemeClr val="bg1">
                <a:lumMod val="50000"/>
              </a:schemeClr>
            </a:solidFill>
            <a:prstDash val="sysDash"/>
            <a:round/>
            <a:headEnd type="none" w="med" len="med"/>
            <a:tailEnd type="arrow"/>
          </a:ln>
          <a:effectLst/>
        </p:spPr>
      </p:cxnSp>
      <p:grpSp>
        <p:nvGrpSpPr>
          <p:cNvPr id="343" name="グループ化 342"/>
          <p:cNvGrpSpPr/>
          <p:nvPr/>
        </p:nvGrpSpPr>
        <p:grpSpPr>
          <a:xfrm>
            <a:off x="3025271" y="3162497"/>
            <a:ext cx="1002639" cy="582899"/>
            <a:chOff x="-1275796" y="2586764"/>
            <a:chExt cx="1002639" cy="582899"/>
          </a:xfrm>
        </p:grpSpPr>
        <p:grpSp>
          <p:nvGrpSpPr>
            <p:cNvPr id="344" name="グループ化 329"/>
            <p:cNvGrpSpPr/>
            <p:nvPr/>
          </p:nvGrpSpPr>
          <p:grpSpPr>
            <a:xfrm>
              <a:off x="-1275796" y="2586764"/>
              <a:ext cx="861755" cy="582899"/>
              <a:chOff x="-1275796" y="2586764"/>
              <a:chExt cx="861755" cy="582899"/>
            </a:xfrm>
          </p:grpSpPr>
          <p:sp>
            <p:nvSpPr>
              <p:cNvPr id="346" name="メモ 345"/>
              <p:cNvSpPr/>
              <p:nvPr/>
            </p:nvSpPr>
            <p:spPr bwMode="auto">
              <a:xfrm>
                <a:off x="-1275796" y="2665663"/>
                <a:ext cx="468000" cy="504000"/>
              </a:xfrm>
              <a:prstGeom prst="foldedCorner">
                <a:avLst/>
              </a:prstGeom>
              <a:solidFill>
                <a:schemeClr val="bg1">
                  <a:lumMod val="95000"/>
                </a:schemeClr>
              </a:solidFill>
              <a:ln w="9525">
                <a:solidFill>
                  <a:schemeClr val="bg1">
                    <a:lumMod val="75000"/>
                  </a:schemeClr>
                </a:solidFill>
                <a:miter lim="800000"/>
                <a:headEnd/>
                <a:tailEnd/>
              </a:ln>
              <a:effectLst/>
            </p:spPr>
            <p:txBody>
              <a:bodyPr wrap="square" lIns="0" tIns="0" rIns="0" bIns="0" rtlCol="0" anchor="ctr" anchorCtr="0">
                <a:noAutofit/>
              </a:bodyPr>
              <a:lstStyle/>
              <a:p>
                <a:pPr algn="ctr">
                  <a:lnSpc>
                    <a:spcPct val="100000"/>
                  </a:lnSpc>
                </a:pPr>
                <a:r>
                  <a:rPr kumimoji="1" lang="ja-JP" altLang="en-US" sz="900" dirty="0" smtClean="0">
                    <a:solidFill>
                      <a:schemeClr val="tx1">
                        <a:lumMod val="75000"/>
                        <a:lumOff val="25000"/>
                      </a:schemeClr>
                    </a:solidFill>
                    <a:latin typeface="Arial" pitchFamily="34" charset="0"/>
                    <a:ea typeface="メイリオ" pitchFamily="50" charset="-128"/>
                  </a:rPr>
                  <a:t>契約書</a:t>
                </a:r>
                <a:endParaRPr kumimoji="1" lang="en-US" altLang="ja-JP" sz="9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smtClean="0">
                    <a:solidFill>
                      <a:schemeClr val="tx1">
                        <a:lumMod val="75000"/>
                        <a:lumOff val="25000"/>
                      </a:schemeClr>
                    </a:solidFill>
                    <a:latin typeface="Arial" pitchFamily="34" charset="0"/>
                    <a:ea typeface="メイリオ" pitchFamily="50" charset="-128"/>
                  </a:rPr>
                  <a:t>使用</a:t>
                </a:r>
                <a:endParaRPr lang="en-US" altLang="ja-JP" sz="9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smtClean="0">
                    <a:solidFill>
                      <a:schemeClr val="tx1">
                        <a:lumMod val="75000"/>
                        <a:lumOff val="25000"/>
                      </a:schemeClr>
                    </a:solidFill>
                    <a:latin typeface="Arial" pitchFamily="34" charset="0"/>
                    <a:ea typeface="メイリオ" pitchFamily="50" charset="-128"/>
                  </a:rPr>
                  <a:t>許諾</a:t>
                </a:r>
                <a:endParaRPr kumimoji="1" lang="ja-JP" altLang="en-US" sz="900" dirty="0" smtClean="0">
                  <a:solidFill>
                    <a:schemeClr val="tx1">
                      <a:lumMod val="75000"/>
                      <a:lumOff val="25000"/>
                    </a:schemeClr>
                  </a:solidFill>
                  <a:latin typeface="Arial" pitchFamily="34" charset="0"/>
                  <a:ea typeface="メイリオ" pitchFamily="50" charset="-128"/>
                </a:endParaRPr>
              </a:p>
            </p:txBody>
          </p:sp>
          <p:grpSp>
            <p:nvGrpSpPr>
              <p:cNvPr id="347" name="グループ化 323"/>
              <p:cNvGrpSpPr/>
              <p:nvPr/>
            </p:nvGrpSpPr>
            <p:grpSpPr>
              <a:xfrm>
                <a:off x="-790609" y="2586764"/>
                <a:ext cx="376568" cy="376568"/>
                <a:chOff x="-3764280" y="0"/>
                <a:chExt cx="2123440" cy="2123440"/>
              </a:xfrm>
            </p:grpSpPr>
            <p:sp>
              <p:nvSpPr>
                <p:cNvPr id="348" name="パイ 347"/>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49" name="パイ 348"/>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50" name="パイ 349"/>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51" name="パイ 350"/>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52" name="円/楕円 351"/>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345" name="テキスト ボックス 344"/>
            <p:cNvSpPr txBox="1"/>
            <p:nvPr/>
          </p:nvSpPr>
          <p:spPr>
            <a:xfrm>
              <a:off x="-892347" y="2846141"/>
              <a:ext cx="619190" cy="223587"/>
            </a:xfrm>
            <a:prstGeom prst="rect">
              <a:avLst/>
            </a:prstGeom>
            <a:noFill/>
          </p:spPr>
          <p:txBody>
            <a:bodyPr wrap="square" rtlCol="0">
              <a:spAutoFit/>
            </a:bodyPr>
            <a:lstStyle/>
            <a:p>
              <a:pPr algn="ctr">
                <a:lnSpc>
                  <a:spcPts val="1000"/>
                </a:lnSpc>
              </a:pPr>
              <a:r>
                <a:rPr lang="en-US" altLang="ja-JP" sz="1200" b="1" spc="100" dirty="0" smtClean="0">
                  <a:solidFill>
                    <a:schemeClr val="tx1">
                      <a:lumMod val="75000"/>
                      <a:lumOff val="25000"/>
                    </a:schemeClr>
                  </a:solidFill>
                  <a:latin typeface="Arial" pitchFamily="34" charset="0"/>
                  <a:ea typeface="メイリオ" pitchFamily="50" charset="-128"/>
                </a:rPr>
                <a:t>OSS</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grpSp>
        <p:nvGrpSpPr>
          <p:cNvPr id="355" name="グループ化 354"/>
          <p:cNvGrpSpPr/>
          <p:nvPr/>
        </p:nvGrpSpPr>
        <p:grpSpPr>
          <a:xfrm>
            <a:off x="4320671" y="3162497"/>
            <a:ext cx="1002639" cy="582899"/>
            <a:chOff x="-1275796" y="2586764"/>
            <a:chExt cx="1002639" cy="582899"/>
          </a:xfrm>
        </p:grpSpPr>
        <p:grpSp>
          <p:nvGrpSpPr>
            <p:cNvPr id="356" name="グループ化 329"/>
            <p:cNvGrpSpPr/>
            <p:nvPr/>
          </p:nvGrpSpPr>
          <p:grpSpPr>
            <a:xfrm>
              <a:off x="-1275796" y="2586764"/>
              <a:ext cx="861755" cy="582899"/>
              <a:chOff x="-1275796" y="2586764"/>
              <a:chExt cx="861755" cy="582899"/>
            </a:xfrm>
          </p:grpSpPr>
          <p:sp>
            <p:nvSpPr>
              <p:cNvPr id="358" name="メモ 357"/>
              <p:cNvSpPr/>
              <p:nvPr/>
            </p:nvSpPr>
            <p:spPr bwMode="auto">
              <a:xfrm>
                <a:off x="-1275796" y="2665663"/>
                <a:ext cx="468000" cy="504000"/>
              </a:xfrm>
              <a:prstGeom prst="foldedCorner">
                <a:avLst/>
              </a:prstGeom>
              <a:solidFill>
                <a:schemeClr val="bg1">
                  <a:lumMod val="95000"/>
                </a:schemeClr>
              </a:solidFill>
              <a:ln w="9525">
                <a:solidFill>
                  <a:schemeClr val="bg1">
                    <a:lumMod val="75000"/>
                  </a:schemeClr>
                </a:solidFill>
                <a:miter lim="800000"/>
                <a:headEnd/>
                <a:tailEnd/>
              </a:ln>
              <a:effectLst/>
            </p:spPr>
            <p:txBody>
              <a:bodyPr wrap="square" lIns="0" tIns="0" rIns="0" bIns="0" rtlCol="0" anchor="ctr" anchorCtr="0">
                <a:noAutofit/>
              </a:bodyPr>
              <a:lstStyle/>
              <a:p>
                <a:pPr algn="ctr">
                  <a:lnSpc>
                    <a:spcPct val="100000"/>
                  </a:lnSpc>
                </a:pPr>
                <a:r>
                  <a:rPr kumimoji="1" lang="ja-JP" altLang="en-US" sz="900" dirty="0" smtClean="0">
                    <a:solidFill>
                      <a:schemeClr val="tx1">
                        <a:lumMod val="75000"/>
                        <a:lumOff val="25000"/>
                      </a:schemeClr>
                    </a:solidFill>
                    <a:latin typeface="Arial" pitchFamily="34" charset="0"/>
                    <a:ea typeface="メイリオ" pitchFamily="50" charset="-128"/>
                  </a:rPr>
                  <a:t>契約書</a:t>
                </a:r>
                <a:endParaRPr kumimoji="1" lang="en-US" altLang="ja-JP" sz="9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smtClean="0">
                    <a:solidFill>
                      <a:schemeClr val="tx1">
                        <a:lumMod val="75000"/>
                        <a:lumOff val="25000"/>
                      </a:schemeClr>
                    </a:solidFill>
                    <a:latin typeface="Arial" pitchFamily="34" charset="0"/>
                    <a:ea typeface="メイリオ" pitchFamily="50" charset="-128"/>
                  </a:rPr>
                  <a:t>使用</a:t>
                </a:r>
                <a:endParaRPr lang="en-US" altLang="ja-JP" sz="9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smtClean="0">
                    <a:solidFill>
                      <a:schemeClr val="tx1">
                        <a:lumMod val="75000"/>
                        <a:lumOff val="25000"/>
                      </a:schemeClr>
                    </a:solidFill>
                    <a:latin typeface="Arial" pitchFamily="34" charset="0"/>
                    <a:ea typeface="メイリオ" pitchFamily="50" charset="-128"/>
                  </a:rPr>
                  <a:t>許諾</a:t>
                </a:r>
                <a:endParaRPr kumimoji="1" lang="ja-JP" altLang="en-US" sz="900" dirty="0" smtClean="0">
                  <a:solidFill>
                    <a:schemeClr val="tx1">
                      <a:lumMod val="75000"/>
                      <a:lumOff val="25000"/>
                    </a:schemeClr>
                  </a:solidFill>
                  <a:latin typeface="Arial" pitchFamily="34" charset="0"/>
                  <a:ea typeface="メイリオ" pitchFamily="50" charset="-128"/>
                </a:endParaRPr>
              </a:p>
            </p:txBody>
          </p:sp>
          <p:grpSp>
            <p:nvGrpSpPr>
              <p:cNvPr id="359" name="グループ化 323"/>
              <p:cNvGrpSpPr/>
              <p:nvPr/>
            </p:nvGrpSpPr>
            <p:grpSpPr>
              <a:xfrm>
                <a:off x="-790609" y="2586764"/>
                <a:ext cx="376568" cy="376568"/>
                <a:chOff x="-3764280" y="0"/>
                <a:chExt cx="2123440" cy="2123440"/>
              </a:xfrm>
            </p:grpSpPr>
            <p:sp>
              <p:nvSpPr>
                <p:cNvPr id="360" name="パイ 359"/>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1" name="パイ 360"/>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2" name="パイ 361"/>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3" name="パイ 362"/>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64" name="円/楕円 363"/>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sp>
          <p:nvSpPr>
            <p:cNvPr id="357" name="テキスト ボックス 356"/>
            <p:cNvSpPr txBox="1"/>
            <p:nvPr/>
          </p:nvSpPr>
          <p:spPr>
            <a:xfrm>
              <a:off x="-892347" y="2846141"/>
              <a:ext cx="619190" cy="223587"/>
            </a:xfrm>
            <a:prstGeom prst="rect">
              <a:avLst/>
            </a:prstGeom>
            <a:noFill/>
          </p:spPr>
          <p:txBody>
            <a:bodyPr wrap="square" rtlCol="0">
              <a:spAutoFit/>
            </a:bodyPr>
            <a:lstStyle/>
            <a:p>
              <a:pPr algn="ctr">
                <a:lnSpc>
                  <a:spcPts val="1000"/>
                </a:lnSpc>
              </a:pPr>
              <a:r>
                <a:rPr lang="en-US" altLang="ja-JP" sz="1200" b="1" spc="100" dirty="0" smtClean="0">
                  <a:solidFill>
                    <a:schemeClr val="tx1">
                      <a:lumMod val="75000"/>
                      <a:lumOff val="25000"/>
                    </a:schemeClr>
                  </a:solidFill>
                  <a:latin typeface="Arial" pitchFamily="34" charset="0"/>
                  <a:ea typeface="メイリオ" pitchFamily="50" charset="-128"/>
                </a:rPr>
                <a:t>OSS</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-8</a:t>
            </a:r>
            <a:r>
              <a:rPr lang="ja-JP" altLang="en-US" dirty="0" smtClean="0"/>
              <a:t> </a:t>
            </a:r>
            <a:r>
              <a:rPr lang="en-US" altLang="ja-JP" dirty="0" smtClean="0"/>
              <a:t>OSS</a:t>
            </a:r>
            <a:r>
              <a:rPr lang="ja-JP" altLang="en-US" dirty="0" smtClean="0"/>
              <a:t>を活用した製品の開発・販売時の検討・実施事項③</a:t>
            </a:r>
            <a:endParaRPr lang="ja-JP" altLang="en-US" dirty="0"/>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50" name="グループ化 49"/>
          <p:cNvGrpSpPr/>
          <p:nvPr/>
        </p:nvGrpSpPr>
        <p:grpSpPr>
          <a:xfrm>
            <a:off x="261258" y="595995"/>
            <a:ext cx="8931698" cy="325539"/>
            <a:chOff x="293914" y="620486"/>
            <a:chExt cx="8931698" cy="481693"/>
          </a:xfrm>
        </p:grpSpPr>
        <p:sp>
          <p:nvSpPr>
            <p:cNvPr id="51" name="フリーフォーム 50"/>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52" name="フリーフォーム 51"/>
            <p:cNvSpPr/>
            <p:nvPr/>
          </p:nvSpPr>
          <p:spPr bwMode="auto">
            <a:xfrm flipH="1">
              <a:off x="52797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53" name="直線コネクタ 52"/>
            <p:cNvCxnSpPr/>
            <p:nvPr/>
          </p:nvCxnSpPr>
          <p:spPr bwMode="auto">
            <a:xfrm rot="10800000" flipH="1" flipV="1">
              <a:off x="3717612" y="1080728"/>
              <a:ext cx="55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54" name="テキスト ボックス 53"/>
          <p:cNvSpPr txBox="1"/>
          <p:nvPr/>
        </p:nvSpPr>
        <p:spPr>
          <a:xfrm>
            <a:off x="302079" y="636815"/>
            <a:ext cx="2723823" cy="348557"/>
          </a:xfrm>
          <a:prstGeom prst="rect">
            <a:avLst/>
          </a:prstGeom>
          <a:noFill/>
        </p:spPr>
        <p:txBody>
          <a:bodyPr wrap="none" rtlCol="0">
            <a:spAutoFit/>
          </a:bodyPr>
          <a:lstStyle/>
          <a:p>
            <a:pPr marL="342900" indent="-342900">
              <a:buSzPct val="89000"/>
              <a:buFont typeface="+mj-lt"/>
              <a:buAutoNum type="arabicPeriod" startAt="2"/>
            </a:pPr>
            <a:r>
              <a:rPr lang="ja-JP" altLang="en-US" sz="1800" b="1" spc="100" dirty="0" smtClean="0">
                <a:solidFill>
                  <a:srgbClr val="F6167B"/>
                </a:solidFill>
                <a:latin typeface="Arial" pitchFamily="34" charset="0"/>
                <a:ea typeface="メイリオ" pitchFamily="50" charset="-128"/>
                <a:cs typeface="Times New Roman" pitchFamily="18" charset="0"/>
              </a:rPr>
              <a:t>特許リスクへの対応</a:t>
            </a:r>
          </a:p>
        </p:txBody>
      </p:sp>
      <p:grpSp>
        <p:nvGrpSpPr>
          <p:cNvPr id="314" name="グループ化 313"/>
          <p:cNvGrpSpPr/>
          <p:nvPr/>
        </p:nvGrpSpPr>
        <p:grpSpPr>
          <a:xfrm>
            <a:off x="993941" y="2857504"/>
            <a:ext cx="1206835" cy="1145849"/>
            <a:chOff x="191652" y="3413608"/>
            <a:chExt cx="941798" cy="894211"/>
          </a:xfrm>
        </p:grpSpPr>
        <p:sp>
          <p:nvSpPr>
            <p:cNvPr id="313" name="星 24 312"/>
            <p:cNvSpPr/>
            <p:nvPr/>
          </p:nvSpPr>
          <p:spPr bwMode="auto">
            <a:xfrm>
              <a:off x="369880" y="3413608"/>
              <a:ext cx="605099" cy="566138"/>
            </a:xfrm>
            <a:prstGeom prst="star24">
              <a:avLst/>
            </a:prstGeom>
            <a:solidFill>
              <a:srgbClr val="F7DC9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pic>
          <p:nvPicPr>
            <p:cNvPr id="151" name="図 150" descr="1.png"/>
            <p:cNvPicPr>
              <a:picLocks noChangeAspect="1"/>
            </p:cNvPicPr>
            <p:nvPr/>
          </p:nvPicPr>
          <p:blipFill>
            <a:blip r:embed="rId3"/>
            <a:srcRect l="5774" t="40328" r="22747"/>
            <a:stretch>
              <a:fillRect/>
            </a:stretch>
          </p:blipFill>
          <p:spPr>
            <a:xfrm>
              <a:off x="191652" y="3521578"/>
              <a:ext cx="941798" cy="786241"/>
            </a:xfrm>
            <a:prstGeom prst="rect">
              <a:avLst/>
            </a:prstGeom>
          </p:spPr>
        </p:pic>
      </p:grpSp>
      <p:sp>
        <p:nvSpPr>
          <p:cNvPr id="156" name="正方形/長方形 155"/>
          <p:cNvSpPr/>
          <p:nvPr/>
        </p:nvSpPr>
        <p:spPr bwMode="auto">
          <a:xfrm>
            <a:off x="242908" y="4096615"/>
            <a:ext cx="8986797" cy="1120278"/>
          </a:xfrm>
          <a:prstGeom prst="rect">
            <a:avLst/>
          </a:prstGeom>
          <a:solidFill>
            <a:srgbClr val="DEE4E6"/>
          </a:solidFill>
          <a:ln w="9525">
            <a:noFill/>
            <a:miter lim="800000"/>
            <a:headEnd/>
            <a:tailEnd/>
          </a:ln>
          <a:effectLst>
            <a:outerShdw blurRad="50800" dist="38100" dir="2700000" algn="tl" rotWithShape="0">
              <a:prstClr val="black">
                <a:alpha val="40000"/>
              </a:prstClr>
            </a:outerShdw>
          </a:effectLst>
        </p:spPr>
        <p:txBody>
          <a:bodyPr wrap="square" lIns="432000" tIns="144000" rIns="396000" bIns="144000" rtlCol="0" anchor="ctr" anchorCtr="0">
            <a:noAutofit/>
          </a:bodyPr>
          <a:lstStyle/>
          <a:p>
            <a:pPr>
              <a:lnSpc>
                <a:spcPct val="150000"/>
              </a:lnSpc>
              <a:spcBef>
                <a:spcPts val="400"/>
              </a:spcBef>
            </a:pPr>
            <a:endParaRPr lang="ja-JP" altLang="en-US" sz="1400" b="1" spc="100" dirty="0" smtClean="0">
              <a:solidFill>
                <a:schemeClr val="tx1">
                  <a:lumMod val="75000"/>
                  <a:lumOff val="25000"/>
                </a:schemeClr>
              </a:solidFill>
              <a:latin typeface="Arial" pitchFamily="34" charset="0"/>
              <a:ea typeface="メイリオ" pitchFamily="50" charset="-128"/>
            </a:endParaRPr>
          </a:p>
        </p:txBody>
      </p:sp>
      <p:sp>
        <p:nvSpPr>
          <p:cNvPr id="157" name="角丸四角形 156"/>
          <p:cNvSpPr/>
          <p:nvPr/>
        </p:nvSpPr>
        <p:spPr>
          <a:xfrm>
            <a:off x="369200" y="4240517"/>
            <a:ext cx="1199718" cy="832474"/>
          </a:xfrm>
          <a:prstGeom prst="roundRect">
            <a:avLst/>
          </a:prstGeom>
          <a:solidFill>
            <a:srgbClr val="33B1D9"/>
          </a:solidFill>
        </p:spPr>
        <p:txBody>
          <a:bodyPr wrap="square" lIns="108000" tIns="0" rIns="108000" bIns="0" anchor="ctr">
            <a:noAutofit/>
          </a:bodyPr>
          <a:lstStyle/>
          <a:p>
            <a:pPr marL="144000" indent="-144000" algn="ctr" defTabSz="914331">
              <a:lnSpc>
                <a:spcPct val="100000"/>
              </a:lnSpc>
              <a:buClr>
                <a:srgbClr val="4DBDDB"/>
              </a:buClr>
              <a:buSzPct val="93000"/>
              <a:defRPr/>
            </a:pPr>
            <a:r>
              <a:rPr lang="ja-JP" altLang="en-US" sz="1800" b="1" dirty="0" smtClean="0">
                <a:solidFill>
                  <a:schemeClr val="bg1"/>
                </a:solidFill>
                <a:latin typeface="Arial" pitchFamily="34" charset="0"/>
                <a:ea typeface="メイリオ" pitchFamily="50" charset="-128"/>
              </a:rPr>
              <a:t>対応</a:t>
            </a:r>
            <a:endParaRPr lang="ja-JP" altLang="ja-JP" sz="1800" b="1" dirty="0" smtClean="0">
              <a:solidFill>
                <a:schemeClr val="bg1"/>
              </a:solidFill>
              <a:latin typeface="Arial" pitchFamily="34" charset="0"/>
              <a:ea typeface="メイリオ" pitchFamily="50" charset="-128"/>
            </a:endParaRPr>
          </a:p>
        </p:txBody>
      </p:sp>
      <p:sp>
        <p:nvSpPr>
          <p:cNvPr id="158" name="正方形/長方形 157"/>
          <p:cNvSpPr/>
          <p:nvPr/>
        </p:nvSpPr>
        <p:spPr>
          <a:xfrm>
            <a:off x="1721964" y="4183845"/>
            <a:ext cx="6767512" cy="1023429"/>
          </a:xfrm>
          <a:prstGeom prst="rect">
            <a:avLst/>
          </a:prstGeom>
          <a:noFill/>
        </p:spPr>
        <p:txBody>
          <a:bodyPr wrap="square" lIns="0" tIns="0" rIns="0" bIns="0">
            <a:noAutofit/>
          </a:bodyPr>
          <a:lstStyle/>
          <a:p>
            <a:pPr marL="180000" indent="-180000" defTabSz="914331">
              <a:lnSpc>
                <a:spcPct val="150000"/>
              </a:lnSpc>
              <a:buClr>
                <a:srgbClr val="4DBDDB"/>
              </a:buClr>
              <a:buSzPct val="93000"/>
              <a:buFont typeface="Wingdings"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開発時は自らの特許出願（の検討）と第三者の特許調査を実施すること。</a:t>
            </a:r>
          </a:p>
          <a:p>
            <a:pPr marL="180000" indent="-180000" defTabSz="914331">
              <a:lnSpc>
                <a:spcPct val="150000"/>
              </a:lnSpc>
              <a:buClr>
                <a:srgbClr val="4DBDDB"/>
              </a:buClr>
              <a:buSzPct val="93000"/>
              <a:buFont typeface="Wingdings" pitchFamily="2" charset="2"/>
              <a:buChar char="l"/>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活用によるメリットとリスクを総合的に判断すること。</a:t>
            </a:r>
          </a:p>
          <a:p>
            <a:pPr marL="180000" indent="-180000" defTabSz="914331">
              <a:lnSpc>
                <a:spcPct val="150000"/>
              </a:lnSpc>
              <a:buClr>
                <a:srgbClr val="4DBDDB"/>
              </a:buClr>
              <a:buSzPct val="93000"/>
              <a:buFont typeface="Wingdings"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具体的な事案が生じた場合は、ご所属の特許担当部署に相談すること。</a:t>
            </a:r>
          </a:p>
        </p:txBody>
      </p:sp>
      <p:sp>
        <p:nvSpPr>
          <p:cNvPr id="178" name="正方形/長方形 177"/>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ライセンスは第三者の知財権を侵害していないことを保証していないため</a:t>
            </a:r>
            <a:r>
              <a:rPr lang="ja-JP" altLang="en-US" sz="1200" b="1" spc="100" dirty="0" smtClean="0">
                <a:solidFill>
                  <a:srgbClr val="4C99C0"/>
                </a:solidFill>
                <a:latin typeface="Arial" pitchFamily="34" charset="0"/>
                <a:ea typeface="メイリオ" pitchFamily="50" charset="-128"/>
              </a:rPr>
              <a:t>（図①）</a:t>
            </a:r>
            <a:r>
              <a:rPr lang="ja-JP" altLang="en-US" sz="1200" b="1" spc="100" dirty="0" smtClean="0">
                <a:solidFill>
                  <a:schemeClr val="tx1">
                    <a:lumMod val="75000"/>
                    <a:lumOff val="25000"/>
                  </a:schemeClr>
                </a:solidFill>
                <a:latin typeface="Arial" pitchFamily="34" charset="0"/>
                <a:ea typeface="メイリオ" pitchFamily="50" charset="-128"/>
              </a:rPr>
              <a:t>、第三者からの訴訟に</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巻き込まれるリスクがあります</a:t>
            </a:r>
            <a:r>
              <a:rPr lang="ja-JP" altLang="en-US" sz="1200" b="1" spc="100" dirty="0" smtClean="0">
                <a:solidFill>
                  <a:srgbClr val="F6167B"/>
                </a:solidFill>
                <a:latin typeface="Arial" pitchFamily="34" charset="0"/>
                <a:ea typeface="メイリオ" pitchFamily="50" charset="-128"/>
              </a:rPr>
              <a:t>（図②）</a:t>
            </a:r>
            <a:r>
              <a:rPr lang="ja-JP" altLang="en-US" sz="1200" b="1" spc="100" dirty="0" smtClean="0">
                <a:solidFill>
                  <a:schemeClr val="tx1">
                    <a:lumMod val="75000"/>
                    <a:lumOff val="25000"/>
                  </a:schemeClr>
                </a:solidFill>
                <a:latin typeface="Arial" pitchFamily="34" charset="0"/>
                <a:ea typeface="メイリオ" pitchFamily="50" charset="-128"/>
              </a:rPr>
              <a:t>。また、活用する</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と関連する特許を当社が保有している場合に、</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その権利不行使（無償での実施許諾しなければならない）の義務を課す</a:t>
            </a:r>
            <a:r>
              <a:rPr lang="ja-JP" altLang="en-US" sz="1200" b="1" spc="100" dirty="0" smtClean="0">
                <a:solidFill>
                  <a:srgbClr val="F6167B"/>
                </a:solidFill>
                <a:latin typeface="Arial" pitchFamily="34" charset="0"/>
                <a:ea typeface="メイリオ" pitchFamily="50" charset="-128"/>
              </a:rPr>
              <a:t>（図③）</a:t>
            </a:r>
            <a:r>
              <a:rPr lang="ja-JP" altLang="en-US" sz="1200" b="1" spc="100" dirty="0" smtClean="0">
                <a:solidFill>
                  <a:schemeClr val="tx1">
                    <a:lumMod val="75000"/>
                    <a:lumOff val="25000"/>
                  </a:schemeClr>
                </a:solidFill>
                <a:latin typeface="Arial" pitchFamily="34" charset="0"/>
                <a:ea typeface="メイリオ" pitchFamily="50" charset="-128"/>
              </a:rPr>
              <a:t>ライセンスもあります。</a:t>
            </a:r>
          </a:p>
        </p:txBody>
      </p:sp>
      <p:cxnSp>
        <p:nvCxnSpPr>
          <p:cNvPr id="179" name="直線コネクタ 178"/>
          <p:cNvCxnSpPr/>
          <p:nvPr/>
        </p:nvCxnSpPr>
        <p:spPr bwMode="auto">
          <a:xfrm flipV="1">
            <a:off x="216971" y="1963547"/>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grpSp>
        <p:nvGrpSpPr>
          <p:cNvPr id="55" name="グループ化 54"/>
          <p:cNvGrpSpPr/>
          <p:nvPr/>
        </p:nvGrpSpPr>
        <p:grpSpPr>
          <a:xfrm>
            <a:off x="216977" y="2022530"/>
            <a:ext cx="3024000" cy="793832"/>
            <a:chOff x="-767166" y="2262754"/>
            <a:chExt cx="3024000" cy="793832"/>
          </a:xfrm>
          <a:solidFill>
            <a:srgbClr val="976E9E"/>
          </a:solidFill>
        </p:grpSpPr>
        <p:sp>
          <p:nvSpPr>
            <p:cNvPr id="48" name="角丸四角形 47"/>
            <p:cNvSpPr/>
            <p:nvPr/>
          </p:nvSpPr>
          <p:spPr bwMode="auto">
            <a:xfrm>
              <a:off x="-767166" y="2262754"/>
              <a:ext cx="3024000" cy="550190"/>
            </a:xfrm>
            <a:prstGeom prst="roundRect">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9" name="二等辺三角形 48"/>
            <p:cNvSpPr/>
            <p:nvPr/>
          </p:nvSpPr>
          <p:spPr bwMode="auto">
            <a:xfrm rot="8857597">
              <a:off x="-173152" y="2413407"/>
              <a:ext cx="376440" cy="643179"/>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56" name="テキスト ボックス 55"/>
          <p:cNvSpPr txBox="1"/>
          <p:nvPr/>
        </p:nvSpPr>
        <p:spPr>
          <a:xfrm>
            <a:off x="225944" y="2078815"/>
            <a:ext cx="3030604" cy="480131"/>
          </a:xfrm>
          <a:prstGeom prst="rect">
            <a:avLst/>
          </a:prstGeom>
          <a:noFill/>
        </p:spPr>
        <p:txBody>
          <a:bodyPr wrap="square" rtlCol="0">
            <a:spAutoFit/>
          </a:bodyPr>
          <a:lstStyle/>
          <a:p>
            <a:r>
              <a:rPr kumimoji="1" lang="ja-JP" altLang="en-US" sz="1400" b="1" spc="100" dirty="0" smtClean="0">
                <a:solidFill>
                  <a:schemeClr val="bg1"/>
                </a:solidFill>
                <a:latin typeface="Arial" pitchFamily="34" charset="0"/>
                <a:ea typeface="メイリオ" pitchFamily="50" charset="-128"/>
              </a:rPr>
              <a:t>特許リスクは大きく</a:t>
            </a:r>
            <a:r>
              <a:rPr kumimoji="1" lang="en-US" altLang="ja-JP" sz="1400" b="1" spc="100" dirty="0" smtClean="0">
                <a:solidFill>
                  <a:schemeClr val="bg1"/>
                </a:solidFill>
                <a:latin typeface="Arial" pitchFamily="34" charset="0"/>
                <a:ea typeface="メイリオ" pitchFamily="50" charset="-128"/>
              </a:rPr>
              <a:t>2</a:t>
            </a:r>
            <a:r>
              <a:rPr kumimoji="1" lang="ja-JP" altLang="en-US" sz="1400" b="1" spc="100" dirty="0" smtClean="0">
                <a:solidFill>
                  <a:schemeClr val="bg1"/>
                </a:solidFill>
                <a:latin typeface="Arial" pitchFamily="34" charset="0"/>
                <a:ea typeface="メイリオ" pitchFamily="50" charset="-128"/>
              </a:rPr>
              <a:t>種類。</a:t>
            </a:r>
            <a:endParaRPr kumimoji="1" lang="en-US" altLang="ja-JP" sz="1400" b="1" spc="100" dirty="0" smtClean="0">
              <a:solidFill>
                <a:schemeClr val="bg1"/>
              </a:solidFill>
              <a:latin typeface="Arial" pitchFamily="34" charset="0"/>
              <a:ea typeface="メイリオ" pitchFamily="50" charset="-128"/>
            </a:endParaRPr>
          </a:p>
          <a:p>
            <a:r>
              <a:rPr lang="ja-JP" altLang="en-US" sz="1400" b="1" spc="100" dirty="0" smtClean="0">
                <a:solidFill>
                  <a:schemeClr val="bg1"/>
                </a:solidFill>
                <a:latin typeface="Arial" pitchFamily="34" charset="0"/>
                <a:ea typeface="メイリオ" pitchFamily="50" charset="-128"/>
              </a:rPr>
              <a:t>影響は商流全体に及ぶことも･･･</a:t>
            </a:r>
            <a:endParaRPr kumimoji="1" lang="ja-JP" altLang="en-US" sz="1400" b="1" spc="100" dirty="0" smtClean="0">
              <a:solidFill>
                <a:schemeClr val="bg1"/>
              </a:solidFill>
              <a:latin typeface="Arial" pitchFamily="34" charset="0"/>
              <a:ea typeface="メイリオ" pitchFamily="50" charset="-128"/>
            </a:endParaRPr>
          </a:p>
        </p:txBody>
      </p:sp>
      <p:cxnSp>
        <p:nvCxnSpPr>
          <p:cNvPr id="256" name="直線矢印コネクタ 255"/>
          <p:cNvCxnSpPr/>
          <p:nvPr/>
        </p:nvCxnSpPr>
        <p:spPr bwMode="auto">
          <a:xfrm>
            <a:off x="3473112" y="2936914"/>
            <a:ext cx="452481" cy="4767"/>
          </a:xfrm>
          <a:prstGeom prst="straightConnector1">
            <a:avLst/>
          </a:prstGeom>
          <a:noFill/>
          <a:ln w="28575" cap="flat" cmpd="sng" algn="ctr">
            <a:solidFill>
              <a:schemeClr val="bg1">
                <a:lumMod val="50000"/>
              </a:schemeClr>
            </a:solidFill>
            <a:prstDash val="sysDash"/>
            <a:round/>
            <a:headEnd type="none" w="med" len="med"/>
            <a:tailEnd type="arrow"/>
          </a:ln>
          <a:effectLst/>
        </p:spPr>
      </p:cxnSp>
      <p:cxnSp>
        <p:nvCxnSpPr>
          <p:cNvPr id="259" name="直線矢印コネクタ 258"/>
          <p:cNvCxnSpPr/>
          <p:nvPr/>
        </p:nvCxnSpPr>
        <p:spPr bwMode="auto">
          <a:xfrm flipV="1">
            <a:off x="4500639" y="2936914"/>
            <a:ext cx="695879" cy="703"/>
          </a:xfrm>
          <a:prstGeom prst="straightConnector1">
            <a:avLst/>
          </a:prstGeom>
          <a:noFill/>
          <a:ln w="28575" cap="flat" cmpd="sng" algn="ctr">
            <a:solidFill>
              <a:schemeClr val="bg1">
                <a:lumMod val="50000"/>
              </a:schemeClr>
            </a:solidFill>
            <a:prstDash val="solid"/>
            <a:round/>
            <a:headEnd type="none" w="med" len="med"/>
            <a:tailEnd type="arrow"/>
          </a:ln>
          <a:effectLst/>
        </p:spPr>
      </p:cxnSp>
      <p:cxnSp>
        <p:nvCxnSpPr>
          <p:cNvPr id="263" name="直線矢印コネクタ 262"/>
          <p:cNvCxnSpPr/>
          <p:nvPr/>
        </p:nvCxnSpPr>
        <p:spPr bwMode="auto">
          <a:xfrm>
            <a:off x="5698210" y="2936914"/>
            <a:ext cx="705058" cy="703"/>
          </a:xfrm>
          <a:prstGeom prst="straightConnector1">
            <a:avLst/>
          </a:prstGeom>
          <a:noFill/>
          <a:ln w="28575" cap="flat" cmpd="sng" algn="ctr">
            <a:solidFill>
              <a:schemeClr val="bg1">
                <a:lumMod val="50000"/>
              </a:schemeClr>
            </a:solidFill>
            <a:prstDash val="solid"/>
            <a:round/>
            <a:headEnd type="none" w="med" len="med"/>
            <a:tailEnd type="arrow"/>
          </a:ln>
          <a:effectLst/>
        </p:spPr>
      </p:cxnSp>
      <p:grpSp>
        <p:nvGrpSpPr>
          <p:cNvPr id="283" name="グループ化 282"/>
          <p:cNvGrpSpPr/>
          <p:nvPr/>
        </p:nvGrpSpPr>
        <p:grpSpPr>
          <a:xfrm>
            <a:off x="5540979" y="3217776"/>
            <a:ext cx="1124511" cy="477054"/>
            <a:chOff x="5932394" y="4030169"/>
            <a:chExt cx="1579880" cy="670236"/>
          </a:xfrm>
        </p:grpSpPr>
        <p:sp>
          <p:nvSpPr>
            <p:cNvPr id="284" name="円柱 283"/>
            <p:cNvSpPr/>
            <p:nvPr/>
          </p:nvSpPr>
          <p:spPr bwMode="auto">
            <a:xfrm>
              <a:off x="6201626" y="4077162"/>
              <a:ext cx="996019" cy="585382"/>
            </a:xfrm>
            <a:prstGeom prst="can">
              <a:avLst/>
            </a:prstGeom>
            <a:solidFill>
              <a:srgbClr val="F3919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85" name="テキスト ボックス 284"/>
            <p:cNvSpPr txBox="1"/>
            <p:nvPr/>
          </p:nvSpPr>
          <p:spPr>
            <a:xfrm>
              <a:off x="5932394" y="4030169"/>
              <a:ext cx="1579880" cy="670236"/>
            </a:xfrm>
            <a:prstGeom prst="rect">
              <a:avLst/>
            </a:prstGeom>
            <a:noFill/>
          </p:spPr>
          <p:txBody>
            <a:bodyPr wrap="square" rtlCol="0">
              <a:spAutoFit/>
            </a:bodyPr>
            <a:lstStyle/>
            <a:p>
              <a:pPr algn="ctr">
                <a:lnSpc>
                  <a:spcPts val="1000"/>
                </a:lnSpc>
              </a:pPr>
              <a:r>
                <a:rPr lang="ja-JP" altLang="en-US" sz="1200" b="1" spc="100" dirty="0" smtClean="0">
                  <a:solidFill>
                    <a:schemeClr val="tx1">
                      <a:lumMod val="75000"/>
                      <a:lumOff val="25000"/>
                    </a:schemeClr>
                  </a:solidFill>
                  <a:latin typeface="Arial" pitchFamily="34" charset="0"/>
                  <a:ea typeface="メイリオ" pitchFamily="50" charset="-128"/>
                </a:rPr>
                <a:t>当社製品</a:t>
              </a:r>
              <a:endParaRPr lang="en-US" altLang="ja-JP" sz="1200" b="1" spc="100" dirty="0" smtClean="0">
                <a:solidFill>
                  <a:schemeClr val="tx1">
                    <a:lumMod val="75000"/>
                    <a:lumOff val="25000"/>
                  </a:schemeClr>
                </a:solidFill>
                <a:latin typeface="Arial" pitchFamily="34" charset="0"/>
                <a:ea typeface="メイリオ" pitchFamily="50" charset="-128"/>
              </a:endParaRPr>
            </a:p>
            <a:p>
              <a:pPr algn="ctr">
                <a:lnSpc>
                  <a:spcPts val="1000"/>
                </a:lnSpc>
              </a:pPr>
              <a:r>
                <a:rPr lang="ja-JP" altLang="en-US" sz="1200" b="1" spc="100" dirty="0" smtClean="0">
                  <a:solidFill>
                    <a:schemeClr val="tx1">
                      <a:lumMod val="75000"/>
                      <a:lumOff val="25000"/>
                    </a:schemeClr>
                  </a:solidFill>
                  <a:latin typeface="Arial" pitchFamily="34" charset="0"/>
                  <a:ea typeface="メイリオ" pitchFamily="50" charset="-128"/>
                </a:rPr>
                <a:t>＋</a:t>
              </a:r>
              <a:endParaRPr lang="en-US" altLang="ja-JP" sz="1200" b="1" spc="100" dirty="0" smtClean="0">
                <a:solidFill>
                  <a:schemeClr val="tx1">
                    <a:lumMod val="75000"/>
                    <a:lumOff val="25000"/>
                  </a:schemeClr>
                </a:solidFill>
                <a:latin typeface="Arial" pitchFamily="34" charset="0"/>
                <a:ea typeface="メイリオ" pitchFamily="50" charset="-128"/>
              </a:endParaRPr>
            </a:p>
            <a:p>
              <a:pPr algn="ctr">
                <a:lnSpc>
                  <a:spcPts val="1000"/>
                </a:lnSpc>
              </a:pPr>
              <a:r>
                <a:rPr lang="en-US" altLang="ja-JP" sz="1200" b="1" spc="100" dirty="0" smtClean="0">
                  <a:solidFill>
                    <a:schemeClr val="tx1">
                      <a:lumMod val="75000"/>
                      <a:lumOff val="25000"/>
                    </a:schemeClr>
                  </a:solidFill>
                  <a:latin typeface="Arial" pitchFamily="34" charset="0"/>
                  <a:ea typeface="メイリオ" pitchFamily="50" charset="-128"/>
                </a:rPr>
                <a:t>OSS</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sp>
        <p:nvSpPr>
          <p:cNvPr id="287" name="フリーフォーム 286"/>
          <p:cNvSpPr/>
          <p:nvPr/>
        </p:nvSpPr>
        <p:spPr bwMode="auto">
          <a:xfrm>
            <a:off x="4130842" y="2481179"/>
            <a:ext cx="1243263" cy="2860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Lst>
            <a:ahLst/>
            <a:cxnLst>
              <a:cxn ang="0">
                <a:pos x="connsiteX0" y="connsiteY0"/>
              </a:cxn>
              <a:cxn ang="0">
                <a:pos x="connsiteX1" y="connsiteY1"/>
              </a:cxn>
            </a:cxnLst>
            <a:rect l="l" t="t" r="r" b="b"/>
            <a:pathLst>
              <a:path w="1243263" h="286084">
                <a:moveTo>
                  <a:pt x="1243263" y="173790"/>
                </a:moveTo>
                <a:cubicBezTo>
                  <a:pt x="909053" y="66842"/>
                  <a:pt x="414421" y="0"/>
                  <a:pt x="0" y="286084"/>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88" name="フリーフォーム 287"/>
          <p:cNvSpPr/>
          <p:nvPr/>
        </p:nvSpPr>
        <p:spPr bwMode="auto">
          <a:xfrm>
            <a:off x="2871538" y="2336799"/>
            <a:ext cx="2486526" cy="4384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 name="connsiteX0" fmla="*/ 1243263 w 1243263"/>
              <a:gd name="connsiteY0" fmla="*/ 272278 h 384572"/>
              <a:gd name="connsiteX1" fmla="*/ 0 w 1243263"/>
              <a:gd name="connsiteY1" fmla="*/ 384572 h 384572"/>
              <a:gd name="connsiteX0" fmla="*/ 1243263 w 1243263"/>
              <a:gd name="connsiteY0" fmla="*/ 272278 h 384572"/>
              <a:gd name="connsiteX1" fmla="*/ 0 w 1243263"/>
              <a:gd name="connsiteY1" fmla="*/ 384572 h 384572"/>
            </a:gdLst>
            <a:ahLst/>
            <a:cxnLst>
              <a:cxn ang="0">
                <a:pos x="connsiteX0" y="connsiteY0"/>
              </a:cxn>
              <a:cxn ang="0">
                <a:pos x="connsiteX1" y="connsiteY1"/>
              </a:cxn>
            </a:cxnLst>
            <a:rect l="l" t="t" r="r" b="b"/>
            <a:pathLst>
              <a:path w="1243263" h="384572">
                <a:moveTo>
                  <a:pt x="1243263" y="272278"/>
                </a:moveTo>
                <a:cubicBezTo>
                  <a:pt x="989264" y="109051"/>
                  <a:pt x="382337" y="0"/>
                  <a:pt x="0" y="384572"/>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89" name="フリーフォーム 288"/>
          <p:cNvSpPr/>
          <p:nvPr/>
        </p:nvSpPr>
        <p:spPr bwMode="auto">
          <a:xfrm flipH="1">
            <a:off x="5422230" y="2465137"/>
            <a:ext cx="1243263" cy="2860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Lst>
            <a:ahLst/>
            <a:cxnLst>
              <a:cxn ang="0">
                <a:pos x="connsiteX0" y="connsiteY0"/>
              </a:cxn>
              <a:cxn ang="0">
                <a:pos x="connsiteX1" y="connsiteY1"/>
              </a:cxn>
            </a:cxnLst>
            <a:rect l="l" t="t" r="r" b="b"/>
            <a:pathLst>
              <a:path w="1243263" h="286084">
                <a:moveTo>
                  <a:pt x="1243263" y="173790"/>
                </a:moveTo>
                <a:cubicBezTo>
                  <a:pt x="909053" y="66842"/>
                  <a:pt x="414421" y="0"/>
                  <a:pt x="0" y="286084"/>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90" name="フリーフォーム 289"/>
          <p:cNvSpPr/>
          <p:nvPr/>
        </p:nvSpPr>
        <p:spPr bwMode="auto">
          <a:xfrm flipH="1">
            <a:off x="5422232" y="2336799"/>
            <a:ext cx="2486526" cy="4384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 name="connsiteX0" fmla="*/ 1243263 w 1243263"/>
              <a:gd name="connsiteY0" fmla="*/ 272278 h 384572"/>
              <a:gd name="connsiteX1" fmla="*/ 0 w 1243263"/>
              <a:gd name="connsiteY1" fmla="*/ 384572 h 384572"/>
              <a:gd name="connsiteX0" fmla="*/ 1243263 w 1243263"/>
              <a:gd name="connsiteY0" fmla="*/ 272278 h 384572"/>
              <a:gd name="connsiteX1" fmla="*/ 0 w 1243263"/>
              <a:gd name="connsiteY1" fmla="*/ 384572 h 384572"/>
            </a:gdLst>
            <a:ahLst/>
            <a:cxnLst>
              <a:cxn ang="0">
                <a:pos x="connsiteX0" y="connsiteY0"/>
              </a:cxn>
              <a:cxn ang="0">
                <a:pos x="connsiteX1" y="connsiteY1"/>
              </a:cxn>
            </a:cxnLst>
            <a:rect l="l" t="t" r="r" b="b"/>
            <a:pathLst>
              <a:path w="1243263" h="384572">
                <a:moveTo>
                  <a:pt x="1243263" y="272278"/>
                </a:moveTo>
                <a:cubicBezTo>
                  <a:pt x="989264" y="109051"/>
                  <a:pt x="382337" y="0"/>
                  <a:pt x="0" y="384572"/>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grpSp>
        <p:nvGrpSpPr>
          <p:cNvPr id="291" name="グループ化 290"/>
          <p:cNvGrpSpPr/>
          <p:nvPr/>
        </p:nvGrpSpPr>
        <p:grpSpPr>
          <a:xfrm>
            <a:off x="5081791" y="3517462"/>
            <a:ext cx="696539" cy="541191"/>
            <a:chOff x="-1579249" y="3803488"/>
            <a:chExt cx="937804" cy="728646"/>
          </a:xfrm>
        </p:grpSpPr>
        <p:grpSp>
          <p:nvGrpSpPr>
            <p:cNvPr id="292" name="グループ化 174"/>
            <p:cNvGrpSpPr/>
            <p:nvPr/>
          </p:nvGrpSpPr>
          <p:grpSpPr>
            <a:xfrm>
              <a:off x="-1239935" y="3803483"/>
              <a:ext cx="291973" cy="532265"/>
              <a:chOff x="-1172318" y="3777483"/>
              <a:chExt cx="434566" cy="792214"/>
            </a:xfrm>
            <a:gradFill flip="none" rotWithShape="1">
              <a:gsLst>
                <a:gs pos="0">
                  <a:schemeClr val="tx1"/>
                </a:gs>
                <a:gs pos="50000">
                  <a:schemeClr val="tx1">
                    <a:lumMod val="50000"/>
                    <a:lumOff val="50000"/>
                  </a:schemeClr>
                </a:gs>
                <a:gs pos="100000">
                  <a:schemeClr val="bg1">
                    <a:lumMod val="50000"/>
                  </a:schemeClr>
                </a:gs>
              </a:gsLst>
              <a:lin ang="5400000" scaled="1"/>
              <a:tileRect/>
            </a:gradFill>
          </p:grpSpPr>
          <p:sp>
            <p:nvSpPr>
              <p:cNvPr id="294" name="円/楕円 293"/>
              <p:cNvSpPr/>
              <p:nvPr/>
            </p:nvSpPr>
            <p:spPr bwMode="auto">
              <a:xfrm>
                <a:off x="-1127052" y="3777483"/>
                <a:ext cx="344033" cy="344032"/>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5" name="フローチャート : 論理積ゲート 294"/>
              <p:cNvSpPr/>
              <p:nvPr/>
            </p:nvSpPr>
            <p:spPr bwMode="auto">
              <a:xfrm rot="16200000">
                <a:off x="-1213059" y="4094391"/>
                <a:ext cx="516047" cy="434566"/>
              </a:xfrm>
              <a:prstGeom prst="flowChartDelay">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293" name="テキスト ボックス 292"/>
            <p:cNvSpPr txBox="1"/>
            <p:nvPr/>
          </p:nvSpPr>
          <p:spPr bwMode="gray">
            <a:xfrm>
              <a:off x="-1579249" y="4195648"/>
              <a:ext cx="937804" cy="336486"/>
            </a:xfrm>
            <a:prstGeom prst="roundRect">
              <a:avLst/>
            </a:prstGeom>
            <a:solidFill>
              <a:srgbClr val="000000">
                <a:alpha val="69804"/>
              </a:srgbClr>
            </a:solidFill>
            <a:ln w="3175" cap="rnd">
              <a:noFill/>
              <a:miter lim="800000"/>
              <a:headEnd/>
              <a:tailEnd/>
            </a:ln>
            <a:effectLst/>
          </p:spPr>
          <p:txBody>
            <a:bodyPr wrap="square" rtlCol="0" anchor="ctr">
              <a:spAutoFit/>
            </a:bodyPr>
            <a:lstStyle/>
            <a:p>
              <a:pPr algn="ctr" fontAlgn="auto">
                <a:spcBef>
                  <a:spcPts val="0"/>
                </a:spcBef>
                <a:spcAft>
                  <a:spcPts val="300"/>
                </a:spcAft>
                <a:buClr>
                  <a:srgbClr val="C00000"/>
                </a:buClr>
              </a:pPr>
              <a:r>
                <a:rPr kumimoji="0" lang="ja-JP" altLang="en-US" sz="1200" b="1" kern="0" dirty="0" smtClean="0">
                  <a:solidFill>
                    <a:schemeClr val="bg1"/>
                  </a:solidFill>
                  <a:latin typeface="Arial" pitchFamily="34" charset="0"/>
                  <a:ea typeface="メイリオ" pitchFamily="50" charset="-128"/>
                </a:rPr>
                <a:t>第三者</a:t>
              </a:r>
            </a:p>
          </p:txBody>
        </p:sp>
      </p:grpSp>
      <p:sp>
        <p:nvSpPr>
          <p:cNvPr id="307" name="上矢印 306"/>
          <p:cNvSpPr/>
          <p:nvPr/>
        </p:nvSpPr>
        <p:spPr bwMode="auto">
          <a:xfrm flipH="1">
            <a:off x="5317749" y="3101546"/>
            <a:ext cx="230435" cy="530043"/>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308" name="テキスト ボックス 79"/>
          <p:cNvSpPr txBox="1"/>
          <p:nvPr/>
        </p:nvSpPr>
        <p:spPr>
          <a:xfrm>
            <a:off x="3509494" y="2145936"/>
            <a:ext cx="4146275" cy="252000"/>
          </a:xfrm>
          <a:prstGeom prst="roundRect">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smtClean="0">
                <a:solidFill>
                  <a:schemeClr val="bg1"/>
                </a:solidFill>
                <a:latin typeface="Arial" pitchFamily="34" charset="0"/>
                <a:ea typeface="メイリオ" pitchFamily="50" charset="-128"/>
              </a:rPr>
              <a:t>③自社保有特許の権利不行使、無償実施許諾</a:t>
            </a:r>
            <a:endParaRPr kumimoji="1" lang="en-US" altLang="ja-JP" sz="1400" b="1" spc="100" dirty="0" smtClean="0">
              <a:solidFill>
                <a:schemeClr val="bg1"/>
              </a:solidFill>
              <a:latin typeface="Arial" pitchFamily="34" charset="0"/>
              <a:ea typeface="メイリオ" pitchFamily="50" charset="-128"/>
            </a:endParaRPr>
          </a:p>
        </p:txBody>
      </p:sp>
      <p:cxnSp>
        <p:nvCxnSpPr>
          <p:cNvPr id="368" name="直線矢印コネクタ 367"/>
          <p:cNvCxnSpPr>
            <a:endCxn id="363" idx="2"/>
          </p:cNvCxnSpPr>
          <p:nvPr/>
        </p:nvCxnSpPr>
        <p:spPr bwMode="auto">
          <a:xfrm rot="5400000" flipH="1" flipV="1">
            <a:off x="3695570" y="2671128"/>
            <a:ext cx="430635" cy="1789942"/>
          </a:xfrm>
          <a:prstGeom prst="straightConnector1">
            <a:avLst/>
          </a:prstGeom>
          <a:noFill/>
          <a:ln w="28575" cap="flat" cmpd="sng" algn="ctr">
            <a:solidFill>
              <a:srgbClr val="4BA2C1"/>
            </a:solidFill>
            <a:prstDash val="solid"/>
            <a:round/>
            <a:headEnd type="none" w="med" len="med"/>
            <a:tailEnd type="arrow"/>
          </a:ln>
          <a:effectLst/>
        </p:spPr>
      </p:cxnSp>
      <p:cxnSp>
        <p:nvCxnSpPr>
          <p:cNvPr id="369" name="直線矢印コネクタ 368"/>
          <p:cNvCxnSpPr>
            <a:endCxn id="346" idx="3"/>
          </p:cNvCxnSpPr>
          <p:nvPr/>
        </p:nvCxnSpPr>
        <p:spPr bwMode="auto">
          <a:xfrm rot="5400000" flipH="1" flipV="1">
            <a:off x="3110583" y="3398729"/>
            <a:ext cx="288020" cy="477355"/>
          </a:xfrm>
          <a:prstGeom prst="straightConnector1">
            <a:avLst/>
          </a:prstGeom>
          <a:noFill/>
          <a:ln w="28575" cap="flat" cmpd="sng" algn="ctr">
            <a:solidFill>
              <a:srgbClr val="4D94BF"/>
            </a:solidFill>
            <a:prstDash val="solid"/>
            <a:round/>
            <a:headEnd type="none" w="med" len="med"/>
            <a:tailEnd type="arrow"/>
          </a:ln>
          <a:effectLst/>
        </p:spPr>
      </p:cxnSp>
      <p:cxnSp>
        <p:nvCxnSpPr>
          <p:cNvPr id="370" name="直線矢印コネクタ 369"/>
          <p:cNvCxnSpPr/>
          <p:nvPr/>
        </p:nvCxnSpPr>
        <p:spPr bwMode="auto">
          <a:xfrm rot="5400000" flipH="1" flipV="1">
            <a:off x="4229357" y="2227595"/>
            <a:ext cx="340381" cy="2767263"/>
          </a:xfrm>
          <a:prstGeom prst="straightConnector1">
            <a:avLst/>
          </a:prstGeom>
          <a:noFill/>
          <a:ln w="28575" cap="flat" cmpd="sng" algn="ctr">
            <a:solidFill>
              <a:srgbClr val="4A89C2"/>
            </a:solidFill>
            <a:prstDash val="solid"/>
            <a:round/>
            <a:headEnd type="none" w="med" len="med"/>
            <a:tailEnd type="arrow"/>
          </a:ln>
          <a:effectLst/>
        </p:spPr>
      </p:cxnSp>
      <p:sp>
        <p:nvSpPr>
          <p:cNvPr id="385" name="テキスト ボックス 79"/>
          <p:cNvSpPr txBox="1"/>
          <p:nvPr/>
        </p:nvSpPr>
        <p:spPr>
          <a:xfrm rot="5400000">
            <a:off x="4905765" y="3781416"/>
            <a:ext cx="208101" cy="252000"/>
          </a:xfrm>
          <a:prstGeom prst="triangle">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b="1" spc="100" dirty="0" smtClean="0">
              <a:solidFill>
                <a:schemeClr val="bg1"/>
              </a:solidFill>
              <a:latin typeface="Arial" pitchFamily="34" charset="0"/>
              <a:ea typeface="メイリオ" pitchFamily="50" charset="-128"/>
            </a:endParaRPr>
          </a:p>
        </p:txBody>
      </p:sp>
      <p:sp>
        <p:nvSpPr>
          <p:cNvPr id="386" name="テキスト ボックス 79"/>
          <p:cNvSpPr txBox="1"/>
          <p:nvPr/>
        </p:nvSpPr>
        <p:spPr>
          <a:xfrm rot="16200000" flipH="1">
            <a:off x="5743966" y="3781416"/>
            <a:ext cx="208101" cy="252000"/>
          </a:xfrm>
          <a:prstGeom prst="triangle">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b="1" spc="100" dirty="0" smtClean="0">
              <a:solidFill>
                <a:schemeClr val="bg1"/>
              </a:solidFill>
              <a:latin typeface="Arial" pitchFamily="34" charset="0"/>
              <a:ea typeface="メイリオ" pitchFamily="50" charset="-128"/>
            </a:endParaRPr>
          </a:p>
        </p:txBody>
      </p:sp>
      <p:sp>
        <p:nvSpPr>
          <p:cNvPr id="387" name="テキスト ボックス 79"/>
          <p:cNvSpPr txBox="1"/>
          <p:nvPr/>
        </p:nvSpPr>
        <p:spPr>
          <a:xfrm>
            <a:off x="5879432" y="3781416"/>
            <a:ext cx="3128210" cy="252000"/>
          </a:xfrm>
          <a:prstGeom prst="roundRect">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smtClean="0">
                <a:solidFill>
                  <a:schemeClr val="bg1"/>
                </a:solidFill>
                <a:latin typeface="Arial" pitchFamily="34" charset="0"/>
                <a:ea typeface="メイリオ" pitchFamily="50" charset="-128"/>
              </a:rPr>
              <a:t>②第三者の特許侵害、訴訟提起</a:t>
            </a:r>
          </a:p>
        </p:txBody>
      </p:sp>
      <p:sp>
        <p:nvSpPr>
          <p:cNvPr id="388" name="テキスト ボックス 79"/>
          <p:cNvSpPr txBox="1"/>
          <p:nvPr/>
        </p:nvSpPr>
        <p:spPr>
          <a:xfrm>
            <a:off x="1002632" y="3781416"/>
            <a:ext cx="4026568" cy="252000"/>
          </a:xfrm>
          <a:prstGeom prst="roundRect">
            <a:avLst/>
          </a:prstGeom>
          <a:solidFill>
            <a:srgbClr val="4C89C0"/>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smtClean="0">
                <a:solidFill>
                  <a:schemeClr val="bg1"/>
                </a:solidFill>
                <a:latin typeface="Arial" pitchFamily="34" charset="0"/>
                <a:ea typeface="メイリオ" pitchFamily="50" charset="-128"/>
              </a:rPr>
              <a:t>①第三者</a:t>
            </a:r>
            <a:r>
              <a:rPr lang="en-US" altLang="ja-JP" sz="1400" b="1" spc="100" dirty="0" smtClean="0">
                <a:solidFill>
                  <a:schemeClr val="bg1"/>
                </a:solidFill>
                <a:latin typeface="Arial" pitchFamily="34" charset="0"/>
                <a:ea typeface="メイリオ" pitchFamily="50" charset="-128"/>
              </a:rPr>
              <a:t>X</a:t>
            </a:r>
            <a:r>
              <a:rPr lang="ja-JP" altLang="en-US" sz="1400" b="1" spc="100" dirty="0" smtClean="0">
                <a:solidFill>
                  <a:schemeClr val="bg1"/>
                </a:solidFill>
                <a:latin typeface="Arial" pitchFamily="34" charset="0"/>
                <a:ea typeface="メイリオ" pitchFamily="50" charset="-128"/>
              </a:rPr>
              <a:t>の知財権の不侵害について無保証</a:t>
            </a:r>
          </a:p>
        </p:txBody>
      </p:sp>
      <p:cxnSp>
        <p:nvCxnSpPr>
          <p:cNvPr id="146" name="直線矢印コネクタ 145"/>
          <p:cNvCxnSpPr>
            <a:stCxn id="387" idx="0"/>
            <a:endCxn id="307" idx="1"/>
          </p:cNvCxnSpPr>
          <p:nvPr/>
        </p:nvCxnSpPr>
        <p:spPr bwMode="auto">
          <a:xfrm rot="16200000" flipV="1">
            <a:off x="6238975" y="2576853"/>
            <a:ext cx="513772" cy="1895353"/>
          </a:xfrm>
          <a:prstGeom prst="straightConnector1">
            <a:avLst/>
          </a:prstGeom>
          <a:noFill/>
          <a:ln w="28575" cap="flat" cmpd="sng" algn="ctr">
            <a:solidFill>
              <a:srgbClr val="F6167B"/>
            </a:solidFill>
            <a:prstDash val="solid"/>
            <a:round/>
            <a:headEnd type="none" w="med" len="med"/>
            <a:tailEnd type="arrow"/>
          </a:ln>
          <a:effectLst/>
        </p:spPr>
      </p:cxnSp>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a:t>
            </a:r>
            <a:r>
              <a:rPr lang="en-US" altLang="ja-JP" dirty="0" smtClean="0"/>
              <a:t>-9</a:t>
            </a:r>
            <a:r>
              <a:rPr lang="ja-JP" altLang="en-US" dirty="0" smtClean="0"/>
              <a:t> </a:t>
            </a:r>
            <a:r>
              <a:rPr lang="en-US" altLang="ja-JP" dirty="0" smtClean="0"/>
              <a:t>OSS</a:t>
            </a:r>
            <a:r>
              <a:rPr lang="ja-JP" altLang="en-US" dirty="0" smtClean="0"/>
              <a:t>を活用した製品の開発・販売時の検討・実施事項④</a:t>
            </a:r>
            <a:endParaRPr lang="ja-JP" altLang="en-US" dirty="0"/>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3" name="グループ化 49"/>
          <p:cNvGrpSpPr/>
          <p:nvPr/>
        </p:nvGrpSpPr>
        <p:grpSpPr>
          <a:xfrm>
            <a:off x="261258" y="595995"/>
            <a:ext cx="8931698" cy="325539"/>
            <a:chOff x="293914" y="620486"/>
            <a:chExt cx="8931698" cy="481693"/>
          </a:xfrm>
        </p:grpSpPr>
        <p:sp>
          <p:nvSpPr>
            <p:cNvPr id="51" name="フリーフォーム 50"/>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52" name="フリーフォーム 51"/>
            <p:cNvSpPr/>
            <p:nvPr/>
          </p:nvSpPr>
          <p:spPr bwMode="auto">
            <a:xfrm flipH="1">
              <a:off x="52797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53" name="直線コネクタ 52"/>
            <p:cNvCxnSpPr/>
            <p:nvPr/>
          </p:nvCxnSpPr>
          <p:spPr bwMode="auto">
            <a:xfrm rot="10800000" flipH="1" flipV="1">
              <a:off x="3717612" y="1080728"/>
              <a:ext cx="55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54" name="テキスト ボックス 53"/>
          <p:cNvSpPr txBox="1"/>
          <p:nvPr/>
        </p:nvSpPr>
        <p:spPr>
          <a:xfrm>
            <a:off x="302079" y="636815"/>
            <a:ext cx="2236510" cy="348557"/>
          </a:xfrm>
          <a:prstGeom prst="rect">
            <a:avLst/>
          </a:prstGeom>
          <a:noFill/>
        </p:spPr>
        <p:txBody>
          <a:bodyPr wrap="none" rtlCol="0">
            <a:spAutoFit/>
          </a:bodyPr>
          <a:lstStyle/>
          <a:p>
            <a:pPr marL="342900" indent="-342900">
              <a:buSzPct val="89000"/>
              <a:buFont typeface="+mj-lt"/>
              <a:buAutoNum type="arabicPeriod" startAt="3"/>
            </a:pPr>
            <a:r>
              <a:rPr lang="ja-JP" altLang="en-US" sz="1800" b="1" spc="100" dirty="0" smtClean="0">
                <a:solidFill>
                  <a:srgbClr val="F6167B"/>
                </a:solidFill>
                <a:latin typeface="Arial" pitchFamily="34" charset="0"/>
                <a:ea typeface="メイリオ" pitchFamily="50" charset="-128"/>
                <a:cs typeface="Times New Roman" pitchFamily="18" charset="0"/>
              </a:rPr>
              <a:t>輸出管理の実施</a:t>
            </a:r>
          </a:p>
        </p:txBody>
      </p:sp>
      <p:sp>
        <p:nvSpPr>
          <p:cNvPr id="111" name="正方形/長方形 110"/>
          <p:cNvSpPr/>
          <p:nvPr/>
        </p:nvSpPr>
        <p:spPr bwMode="auto">
          <a:xfrm>
            <a:off x="322778" y="1792224"/>
            <a:ext cx="4356000" cy="2326234"/>
          </a:xfrm>
          <a:prstGeom prst="rect">
            <a:avLst/>
          </a:prstGeom>
          <a:solidFill>
            <a:schemeClr val="bg1">
              <a:alpha val="65882"/>
            </a:schemeClr>
          </a:solidFill>
          <a:ln w="38100" cap="flat" cmpd="sng" algn="ctr">
            <a:solidFill>
              <a:srgbClr val="1892B8"/>
            </a:solidFill>
            <a:prstDash val="solid"/>
            <a:round/>
            <a:headEnd type="none" w="med" len="med"/>
            <a:tailEnd type="none" w="med" len="med"/>
          </a:ln>
          <a:effectLst/>
        </p:spPr>
        <p:txBody>
          <a:bodyPr wrap="square" lIns="144000" tIns="108000" rIns="144000" bIns="108000" rtlCol="0" anchor="t" anchorCtr="0">
            <a:noAutofit/>
          </a:bodyPr>
          <a:lstStyle/>
          <a:p>
            <a:pPr fontAlgn="auto">
              <a:lnSpc>
                <a:spcPct val="150000"/>
              </a:lnSpc>
              <a:spcBef>
                <a:spcPts val="0"/>
              </a:spcBef>
              <a:spcAft>
                <a:spcPts val="0"/>
              </a:spcAft>
              <a:defRPr/>
            </a:pPr>
            <a:endParaRPr lang="en-US" altLang="ja-JP" sz="1200" b="1" dirty="0">
              <a:solidFill>
                <a:schemeClr val="tx1"/>
              </a:solidFill>
              <a:latin typeface="Arial" pitchFamily="34" charset="0"/>
              <a:ea typeface="メイリオ" pitchFamily="50" charset="-128"/>
              <a:cs typeface="Times New Roman" pitchFamily="18" charset="0"/>
            </a:endParaRPr>
          </a:p>
        </p:txBody>
      </p:sp>
      <p:sp>
        <p:nvSpPr>
          <p:cNvPr id="112" name="正方形/長方形 111"/>
          <p:cNvSpPr/>
          <p:nvPr/>
        </p:nvSpPr>
        <p:spPr bwMode="auto">
          <a:xfrm>
            <a:off x="4793835" y="1792224"/>
            <a:ext cx="4356000" cy="2326234"/>
          </a:xfrm>
          <a:prstGeom prst="rect">
            <a:avLst/>
          </a:prstGeom>
          <a:solidFill>
            <a:schemeClr val="bg1">
              <a:alpha val="65882"/>
            </a:schemeClr>
          </a:solidFill>
          <a:ln w="38100" cap="flat" cmpd="sng" algn="ctr">
            <a:solidFill>
              <a:srgbClr val="F6167B"/>
            </a:solidFill>
            <a:prstDash val="solid"/>
            <a:round/>
            <a:headEnd type="none" w="med" len="med"/>
            <a:tailEnd type="none" w="med" len="med"/>
          </a:ln>
          <a:effectLst/>
        </p:spPr>
        <p:txBody>
          <a:bodyPr wrap="square" lIns="144000" tIns="108000" rIns="144000" bIns="108000" rtlCol="0" anchor="t" anchorCtr="0">
            <a:noAutofit/>
          </a:bodyPr>
          <a:lstStyle/>
          <a:p>
            <a:pPr fontAlgn="auto">
              <a:lnSpc>
                <a:spcPct val="150000"/>
              </a:lnSpc>
              <a:spcBef>
                <a:spcPts val="0"/>
              </a:spcBef>
              <a:spcAft>
                <a:spcPts val="0"/>
              </a:spcAft>
              <a:defRPr/>
            </a:pPr>
            <a:endParaRPr lang="en-US" altLang="ja-JP" sz="1200" b="1" dirty="0">
              <a:solidFill>
                <a:schemeClr val="tx1"/>
              </a:solidFill>
              <a:latin typeface="Arial" pitchFamily="34" charset="0"/>
              <a:ea typeface="メイリオ" pitchFamily="50" charset="-128"/>
              <a:cs typeface="Times New Roman" pitchFamily="18" charset="0"/>
            </a:endParaRPr>
          </a:p>
        </p:txBody>
      </p:sp>
      <p:grpSp>
        <p:nvGrpSpPr>
          <p:cNvPr id="153" name="グループ化 152"/>
          <p:cNvGrpSpPr/>
          <p:nvPr/>
        </p:nvGrpSpPr>
        <p:grpSpPr>
          <a:xfrm>
            <a:off x="451219" y="1842604"/>
            <a:ext cx="4099119" cy="687788"/>
            <a:chOff x="453223" y="1811572"/>
            <a:chExt cx="4099119" cy="687788"/>
          </a:xfrm>
        </p:grpSpPr>
        <p:sp>
          <p:nvSpPr>
            <p:cNvPr id="144" name="正方形/長方形 143"/>
            <p:cNvSpPr/>
            <p:nvPr/>
          </p:nvSpPr>
          <p:spPr bwMode="auto">
            <a:xfrm>
              <a:off x="490551" y="1811572"/>
              <a:ext cx="4061791" cy="687788"/>
            </a:xfrm>
            <a:prstGeom prst="rect">
              <a:avLst/>
            </a:prstGeom>
            <a:solidFill>
              <a:srgbClr val="1892B8"/>
            </a:solidFill>
            <a:ln w="9525">
              <a:noFill/>
              <a:miter lim="800000"/>
              <a:headEnd/>
              <a:tailEnd/>
            </a:ln>
            <a:effectLst/>
          </p:spPr>
          <p:txBody>
            <a:bodyPr wrap="square" lIns="144000" tIns="0" rIns="144000" bIns="0" rtlCol="0" anchor="t" anchorCtr="0">
              <a:noAutofit/>
            </a:bodyPr>
            <a:lstStyle/>
            <a:p>
              <a:pPr>
                <a:lnSpc>
                  <a:spcPct val="150000"/>
                </a:lnSpc>
              </a:pPr>
              <a:endParaRPr kumimoji="1" lang="ja-JP" altLang="en-US" sz="1400" b="1" spc="100" dirty="0" smtClean="0">
                <a:solidFill>
                  <a:schemeClr val="bg1"/>
                </a:solidFill>
                <a:latin typeface="Arial" pitchFamily="34" charset="0"/>
                <a:ea typeface="メイリオ" pitchFamily="50" charset="-128"/>
              </a:endParaRPr>
            </a:p>
          </p:txBody>
        </p:sp>
        <p:sp>
          <p:nvSpPr>
            <p:cNvPr id="145" name="正方形/長方形 144"/>
            <p:cNvSpPr/>
            <p:nvPr/>
          </p:nvSpPr>
          <p:spPr bwMode="auto">
            <a:xfrm>
              <a:off x="453223" y="1908092"/>
              <a:ext cx="1540565" cy="387625"/>
            </a:xfrm>
            <a:prstGeom prst="rect">
              <a:avLst/>
            </a:prstGeom>
            <a:noFill/>
            <a:ln w="9525">
              <a:noFill/>
              <a:miter lim="800000"/>
              <a:headEnd/>
              <a:tailEnd/>
            </a:ln>
            <a:effectLst/>
          </p:spPr>
          <p:txBody>
            <a:bodyPr wrap="square" lIns="144000" tIns="0" rIns="144000" bIns="0" rtlCol="0" anchor="t" anchorCtr="0">
              <a:noAutofit/>
            </a:bodyPr>
            <a:lstStyle/>
            <a:p>
              <a:pPr algn="ctr">
                <a:lnSpc>
                  <a:spcPct val="100000"/>
                </a:lnSpc>
              </a:pPr>
              <a:r>
                <a:rPr kumimoji="1" lang="en-US" altLang="ja-JP" sz="1600" b="1" spc="100" dirty="0" smtClean="0">
                  <a:solidFill>
                    <a:schemeClr val="bg1"/>
                  </a:solidFill>
                  <a:latin typeface="Arial" pitchFamily="34" charset="0"/>
                  <a:ea typeface="メイリオ" pitchFamily="50" charset="-128"/>
                </a:rPr>
                <a:t>OSS</a:t>
              </a:r>
              <a:r>
                <a:rPr kumimoji="1" lang="ja-JP" altLang="en-US" sz="1600" b="1" spc="100" dirty="0" smtClean="0">
                  <a:solidFill>
                    <a:schemeClr val="bg1"/>
                  </a:solidFill>
                  <a:latin typeface="Arial" pitchFamily="34" charset="0"/>
                  <a:ea typeface="メイリオ" pitchFamily="50" charset="-128"/>
                </a:rPr>
                <a:t>の改変</a:t>
              </a:r>
              <a:r>
                <a:rPr kumimoji="1" lang="en-US" altLang="ja-JP" sz="1600" b="1" spc="100" dirty="0" smtClean="0">
                  <a:solidFill>
                    <a:schemeClr val="bg1"/>
                  </a:solidFill>
                  <a:latin typeface="Arial" pitchFamily="34" charset="0"/>
                  <a:ea typeface="メイリオ" pitchFamily="50" charset="-128"/>
                </a:rPr>
                <a:t/>
              </a:r>
              <a:br>
                <a:rPr kumimoji="1" lang="en-US" altLang="ja-JP" sz="1600" b="1" spc="100" dirty="0" smtClean="0">
                  <a:solidFill>
                    <a:schemeClr val="bg1"/>
                  </a:solidFill>
                  <a:latin typeface="Arial" pitchFamily="34" charset="0"/>
                  <a:ea typeface="メイリオ" pitchFamily="50" charset="-128"/>
                </a:rPr>
              </a:br>
              <a:r>
                <a:rPr kumimoji="1" lang="ja-JP" altLang="en-US" sz="2000" b="1" spc="100" dirty="0" smtClean="0">
                  <a:solidFill>
                    <a:schemeClr val="bg1"/>
                  </a:solidFill>
                  <a:latin typeface="Arial" pitchFamily="34" charset="0"/>
                  <a:ea typeface="メイリオ" pitchFamily="50" charset="-128"/>
                </a:rPr>
                <a:t>なし</a:t>
              </a:r>
            </a:p>
          </p:txBody>
        </p:sp>
        <p:sp>
          <p:nvSpPr>
            <p:cNvPr id="147" name="正方形/長方形 146"/>
            <p:cNvSpPr/>
            <p:nvPr/>
          </p:nvSpPr>
          <p:spPr bwMode="auto">
            <a:xfrm>
              <a:off x="2208257" y="1975467"/>
              <a:ext cx="2269702" cy="387625"/>
            </a:xfrm>
            <a:prstGeom prst="rect">
              <a:avLst/>
            </a:prstGeom>
            <a:noFill/>
            <a:ln w="9525">
              <a:noFill/>
              <a:miter lim="800000"/>
              <a:headEnd/>
              <a:tailEnd/>
            </a:ln>
            <a:effectLst/>
          </p:spPr>
          <p:txBody>
            <a:bodyPr wrap="none" lIns="144000" tIns="0" rIns="144000" bIns="0" rtlCol="0" anchor="t" anchorCtr="0">
              <a:noAutofit/>
            </a:bodyPr>
            <a:lstStyle/>
            <a:p>
              <a:pPr>
                <a:lnSpc>
                  <a:spcPct val="100000"/>
                </a:lnSpc>
              </a:pPr>
              <a:r>
                <a:rPr lang="ja-JP" altLang="en-US" sz="1200" b="1" spc="100" dirty="0" smtClean="0">
                  <a:solidFill>
                    <a:schemeClr val="bg1"/>
                  </a:solidFill>
                  <a:latin typeface="Arial" pitchFamily="34" charset="0"/>
                  <a:ea typeface="メイリオ" pitchFamily="50" charset="-128"/>
                </a:rPr>
                <a:t>公知</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のプログラム</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として</a:t>
              </a:r>
              <a:r>
                <a:rPr lang="en-US" altLang="ja-JP" sz="1200" b="1" spc="100" dirty="0" smtClean="0">
                  <a:solidFill>
                    <a:schemeClr val="bg1"/>
                  </a:solidFill>
                  <a:latin typeface="Arial" pitchFamily="34" charset="0"/>
                  <a:ea typeface="メイリオ" pitchFamily="50" charset="-128"/>
                </a:rPr>
                <a:t/>
              </a:r>
              <a:br>
                <a:rPr lang="en-US" altLang="ja-JP" sz="1200" b="1" spc="100" dirty="0" smtClean="0">
                  <a:solidFill>
                    <a:schemeClr val="bg1"/>
                  </a:solidFill>
                  <a:latin typeface="Arial" pitchFamily="34" charset="0"/>
                  <a:ea typeface="メイリオ" pitchFamily="50" charset="-128"/>
                </a:rPr>
              </a:br>
              <a:r>
                <a:rPr lang="ja-JP" altLang="en-US" sz="1200" b="1" spc="100" dirty="0" smtClean="0">
                  <a:solidFill>
                    <a:schemeClr val="bg1"/>
                  </a:solidFill>
                  <a:latin typeface="Arial" pitchFamily="34" charset="0"/>
                  <a:ea typeface="メイリオ" pitchFamily="50" charset="-128"/>
                </a:rPr>
                <a:t>取扱うことができる場合あり</a:t>
              </a:r>
              <a:endParaRPr kumimoji="1" lang="ja-JP" altLang="en-US" sz="1200" b="1" spc="100" dirty="0" smtClean="0">
                <a:solidFill>
                  <a:schemeClr val="bg1"/>
                </a:solidFill>
                <a:latin typeface="Arial" pitchFamily="34" charset="0"/>
                <a:ea typeface="メイリオ" pitchFamily="50" charset="-128"/>
              </a:endParaRPr>
            </a:p>
          </p:txBody>
        </p:sp>
      </p:grpSp>
      <p:sp>
        <p:nvSpPr>
          <p:cNvPr id="155" name="右矢印 154"/>
          <p:cNvSpPr/>
          <p:nvPr/>
        </p:nvSpPr>
        <p:spPr bwMode="auto">
          <a:xfrm rot="5400000">
            <a:off x="1061853" y="2529651"/>
            <a:ext cx="288000" cy="264160"/>
          </a:xfrm>
          <a:prstGeom prst="rightArrow">
            <a:avLst>
              <a:gd name="adj1" fmla="val 50000"/>
              <a:gd name="adj2" fmla="val 88095"/>
            </a:avLst>
          </a:prstGeom>
          <a:solidFill>
            <a:srgbClr val="189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cxnSp>
        <p:nvCxnSpPr>
          <p:cNvPr id="159" name="直線コネクタ 158"/>
          <p:cNvCxnSpPr/>
          <p:nvPr/>
        </p:nvCxnSpPr>
        <p:spPr bwMode="auto">
          <a:xfrm>
            <a:off x="2174240" y="2907417"/>
            <a:ext cx="288000" cy="1588"/>
          </a:xfrm>
          <a:prstGeom prst="line">
            <a:avLst/>
          </a:prstGeom>
          <a:noFill/>
          <a:ln w="41275" cap="flat" cmpd="sng" algn="ctr">
            <a:solidFill>
              <a:srgbClr val="1892B8"/>
            </a:solidFill>
            <a:prstDash val="solid"/>
            <a:round/>
            <a:headEnd type="none" w="med" len="med"/>
            <a:tailEnd type="arrow" w="med" len="med"/>
          </a:ln>
          <a:effectLst/>
        </p:spPr>
      </p:cxnSp>
      <p:cxnSp>
        <p:nvCxnSpPr>
          <p:cNvPr id="160" name="直線コネクタ 159"/>
          <p:cNvCxnSpPr/>
          <p:nvPr/>
        </p:nvCxnSpPr>
        <p:spPr bwMode="auto">
          <a:xfrm>
            <a:off x="2174240" y="3429637"/>
            <a:ext cx="288000" cy="1588"/>
          </a:xfrm>
          <a:prstGeom prst="line">
            <a:avLst/>
          </a:prstGeom>
          <a:noFill/>
          <a:ln w="41275" cap="flat" cmpd="sng" algn="ctr">
            <a:solidFill>
              <a:srgbClr val="1892B8"/>
            </a:solidFill>
            <a:prstDash val="solid"/>
            <a:round/>
            <a:headEnd type="none" w="med" len="med"/>
            <a:tailEnd type="arrow" w="med" len="med"/>
          </a:ln>
          <a:effectLst/>
        </p:spPr>
      </p:cxnSp>
      <p:grpSp>
        <p:nvGrpSpPr>
          <p:cNvPr id="162" name="グループ化 161"/>
          <p:cNvGrpSpPr/>
          <p:nvPr/>
        </p:nvGrpSpPr>
        <p:grpSpPr>
          <a:xfrm>
            <a:off x="4922276" y="1842604"/>
            <a:ext cx="4099119" cy="687788"/>
            <a:chOff x="453223" y="1811572"/>
            <a:chExt cx="4099119" cy="687788"/>
          </a:xfrm>
        </p:grpSpPr>
        <p:sp>
          <p:nvSpPr>
            <p:cNvPr id="163" name="正方形/長方形 162"/>
            <p:cNvSpPr/>
            <p:nvPr/>
          </p:nvSpPr>
          <p:spPr bwMode="auto">
            <a:xfrm>
              <a:off x="490551" y="1811572"/>
              <a:ext cx="4061791" cy="687788"/>
            </a:xfrm>
            <a:prstGeom prst="rect">
              <a:avLst/>
            </a:prstGeom>
            <a:solidFill>
              <a:srgbClr val="F6167B"/>
            </a:solidFill>
            <a:ln w="9525">
              <a:noFill/>
              <a:miter lim="800000"/>
              <a:headEnd/>
              <a:tailEnd/>
            </a:ln>
            <a:effectLst/>
          </p:spPr>
          <p:txBody>
            <a:bodyPr wrap="square" lIns="144000" tIns="0" rIns="144000" bIns="0" rtlCol="0" anchor="t" anchorCtr="0">
              <a:noAutofit/>
            </a:bodyPr>
            <a:lstStyle/>
            <a:p>
              <a:pPr>
                <a:lnSpc>
                  <a:spcPct val="150000"/>
                </a:lnSpc>
              </a:pPr>
              <a:endParaRPr kumimoji="1" lang="ja-JP" altLang="en-US" sz="1400" b="1" spc="100" dirty="0" smtClean="0">
                <a:solidFill>
                  <a:schemeClr val="bg1"/>
                </a:solidFill>
                <a:latin typeface="Arial" pitchFamily="34" charset="0"/>
                <a:ea typeface="メイリオ" pitchFamily="50" charset="-128"/>
              </a:endParaRPr>
            </a:p>
          </p:txBody>
        </p:sp>
        <p:sp>
          <p:nvSpPr>
            <p:cNvPr id="164" name="正方形/長方形 163"/>
            <p:cNvSpPr/>
            <p:nvPr/>
          </p:nvSpPr>
          <p:spPr bwMode="auto">
            <a:xfrm>
              <a:off x="453223" y="1908092"/>
              <a:ext cx="1540565" cy="387625"/>
            </a:xfrm>
            <a:prstGeom prst="rect">
              <a:avLst/>
            </a:prstGeom>
            <a:noFill/>
            <a:ln w="9525">
              <a:noFill/>
              <a:miter lim="800000"/>
              <a:headEnd/>
              <a:tailEnd/>
            </a:ln>
            <a:effectLst/>
          </p:spPr>
          <p:txBody>
            <a:bodyPr wrap="square" lIns="144000" tIns="0" rIns="144000" bIns="0" rtlCol="0" anchor="t" anchorCtr="0">
              <a:noAutofit/>
            </a:bodyPr>
            <a:lstStyle/>
            <a:p>
              <a:pPr algn="ctr">
                <a:lnSpc>
                  <a:spcPct val="100000"/>
                </a:lnSpc>
              </a:pPr>
              <a:r>
                <a:rPr kumimoji="1" lang="en-US" altLang="ja-JP" sz="1600" b="1" spc="100" dirty="0" smtClean="0">
                  <a:solidFill>
                    <a:schemeClr val="bg1"/>
                  </a:solidFill>
                  <a:latin typeface="Arial" pitchFamily="34" charset="0"/>
                  <a:ea typeface="メイリオ" pitchFamily="50" charset="-128"/>
                </a:rPr>
                <a:t>OSS</a:t>
              </a:r>
              <a:r>
                <a:rPr kumimoji="1" lang="ja-JP" altLang="en-US" sz="1600" b="1" spc="100" dirty="0" smtClean="0">
                  <a:solidFill>
                    <a:schemeClr val="bg1"/>
                  </a:solidFill>
                  <a:latin typeface="Arial" pitchFamily="34" charset="0"/>
                  <a:ea typeface="メイリオ" pitchFamily="50" charset="-128"/>
                </a:rPr>
                <a:t>の改変</a:t>
              </a:r>
              <a:r>
                <a:rPr kumimoji="1" lang="en-US" altLang="ja-JP" sz="1600" b="1" spc="100" dirty="0" smtClean="0">
                  <a:solidFill>
                    <a:schemeClr val="bg1"/>
                  </a:solidFill>
                  <a:latin typeface="Arial" pitchFamily="34" charset="0"/>
                  <a:ea typeface="メイリオ" pitchFamily="50" charset="-128"/>
                </a:rPr>
                <a:t/>
              </a:r>
              <a:br>
                <a:rPr kumimoji="1" lang="en-US" altLang="ja-JP" sz="1600" b="1" spc="100" dirty="0" smtClean="0">
                  <a:solidFill>
                    <a:schemeClr val="bg1"/>
                  </a:solidFill>
                  <a:latin typeface="Arial" pitchFamily="34" charset="0"/>
                  <a:ea typeface="メイリオ" pitchFamily="50" charset="-128"/>
                </a:rPr>
              </a:br>
              <a:r>
                <a:rPr lang="ja-JP" altLang="en-US" sz="2000" b="1" spc="100" dirty="0" smtClean="0">
                  <a:solidFill>
                    <a:schemeClr val="bg1"/>
                  </a:solidFill>
                  <a:latin typeface="Arial" pitchFamily="34" charset="0"/>
                  <a:ea typeface="メイリオ" pitchFamily="50" charset="-128"/>
                </a:rPr>
                <a:t>あり</a:t>
              </a:r>
              <a:endParaRPr kumimoji="1" lang="ja-JP" altLang="en-US" sz="2000" b="1" spc="100" dirty="0" smtClean="0">
                <a:solidFill>
                  <a:schemeClr val="bg1"/>
                </a:solidFill>
                <a:latin typeface="Arial" pitchFamily="34" charset="0"/>
                <a:ea typeface="メイリオ" pitchFamily="50" charset="-128"/>
              </a:endParaRPr>
            </a:p>
          </p:txBody>
        </p:sp>
        <p:sp>
          <p:nvSpPr>
            <p:cNvPr id="166" name="正方形/長方形 165"/>
            <p:cNvSpPr/>
            <p:nvPr/>
          </p:nvSpPr>
          <p:spPr bwMode="auto">
            <a:xfrm>
              <a:off x="2208257" y="1975467"/>
              <a:ext cx="231162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smtClean="0">
                  <a:solidFill>
                    <a:schemeClr val="bg1"/>
                  </a:solidFill>
                  <a:latin typeface="Arial" pitchFamily="34" charset="0"/>
                  <a:ea typeface="メイリオ" pitchFamily="50" charset="-128"/>
                </a:rPr>
                <a:t>公知</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のプログラム</a:t>
              </a:r>
              <a:r>
                <a:rPr lang="en-US" altLang="ja-JP" sz="1200" b="1" spc="100" dirty="0" smtClean="0">
                  <a:solidFill>
                    <a:schemeClr val="bg1"/>
                  </a:solidFill>
                  <a:latin typeface="Arial" pitchFamily="34" charset="0"/>
                  <a:ea typeface="メイリオ" pitchFamily="50" charset="-128"/>
                </a:rPr>
                <a:t>)</a:t>
              </a:r>
              <a:r>
                <a:rPr lang="ja-JP" altLang="en-US" sz="1200" b="1" spc="100" dirty="0" smtClean="0">
                  <a:solidFill>
                    <a:schemeClr val="bg1"/>
                  </a:solidFill>
                  <a:latin typeface="Arial" pitchFamily="34" charset="0"/>
                  <a:ea typeface="メイリオ" pitchFamily="50" charset="-128"/>
                </a:rPr>
                <a:t>として取扱うことができない</a:t>
              </a:r>
              <a:endParaRPr kumimoji="1" lang="ja-JP" altLang="en-US" sz="1200" b="1" spc="100" dirty="0" smtClean="0">
                <a:solidFill>
                  <a:schemeClr val="bg1"/>
                </a:solidFill>
                <a:latin typeface="Arial" pitchFamily="34" charset="0"/>
                <a:ea typeface="メイリオ" pitchFamily="50" charset="-128"/>
              </a:endParaRPr>
            </a:p>
          </p:txBody>
        </p:sp>
      </p:grpSp>
      <p:sp>
        <p:nvSpPr>
          <p:cNvPr id="174" name="右矢印 173"/>
          <p:cNvSpPr/>
          <p:nvPr/>
        </p:nvSpPr>
        <p:spPr bwMode="auto">
          <a:xfrm rot="5400000">
            <a:off x="5485982" y="2532964"/>
            <a:ext cx="288000" cy="264160"/>
          </a:xfrm>
          <a:prstGeom prst="rightArrow">
            <a:avLst>
              <a:gd name="adj1" fmla="val 50000"/>
              <a:gd name="adj2" fmla="val 88095"/>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5" name="等号 174"/>
          <p:cNvSpPr/>
          <p:nvPr/>
        </p:nvSpPr>
        <p:spPr bwMode="auto">
          <a:xfrm>
            <a:off x="6325705" y="2052872"/>
            <a:ext cx="352213" cy="264160"/>
          </a:xfrm>
          <a:prstGeom prst="mathEqual">
            <a:avLst/>
          </a:prstGeom>
          <a:solidFill>
            <a:srgbClr val="FFFFFF">
              <a:alpha val="81176"/>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6" name="等号 175"/>
          <p:cNvSpPr/>
          <p:nvPr/>
        </p:nvSpPr>
        <p:spPr bwMode="auto">
          <a:xfrm>
            <a:off x="1875625" y="2052872"/>
            <a:ext cx="352213" cy="264160"/>
          </a:xfrm>
          <a:prstGeom prst="mathEqual">
            <a:avLst/>
          </a:prstGeom>
          <a:solidFill>
            <a:srgbClr val="ABDBE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7" name="正方形/長方形 176"/>
          <p:cNvSpPr/>
          <p:nvPr/>
        </p:nvSpPr>
        <p:spPr bwMode="auto">
          <a:xfrm>
            <a:off x="4783756" y="2819637"/>
            <a:ext cx="2209575"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改変した</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を</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日立グループ内で</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内部利用</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するために</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海外のグループ会社へ</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提供</a:t>
            </a:r>
          </a:p>
        </p:txBody>
      </p:sp>
      <p:sp>
        <p:nvSpPr>
          <p:cNvPr id="178" name="正方形/長方形 177"/>
          <p:cNvSpPr/>
          <p:nvPr/>
        </p:nvSpPr>
        <p:spPr bwMode="auto">
          <a:xfrm>
            <a:off x="6920563" y="2819637"/>
            <a:ext cx="2194561"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smtClean="0">
                <a:solidFill>
                  <a:srgbClr val="1892B8"/>
                </a:solidFill>
                <a:latin typeface="Arial" pitchFamily="34" charset="0"/>
                <a:ea typeface="メイリオ" pitchFamily="50" charset="-128"/>
              </a:rPr>
              <a:t>インターネットサイト等</a:t>
            </a:r>
            <a:endParaRPr lang="en-US" altLang="ja-JP" sz="1200" b="1" spc="100" dirty="0" smtClean="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smtClean="0">
                <a:solidFill>
                  <a:srgbClr val="1892B8"/>
                </a:solidFill>
                <a:latin typeface="Arial" pitchFamily="34" charset="0"/>
                <a:ea typeface="メイリオ" pitchFamily="50" charset="-128"/>
              </a:rPr>
              <a:t>で公開するのでなければ</a:t>
            </a:r>
            <a:endParaRPr lang="en-US" altLang="ja-JP" sz="1200" b="1" spc="100" dirty="0" smtClean="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smtClean="0">
                <a:solidFill>
                  <a:srgbClr val="1892B8"/>
                </a:solidFill>
                <a:latin typeface="Arial" pitchFamily="34" charset="0"/>
                <a:ea typeface="メイリオ" pitchFamily="50" charset="-128"/>
              </a:rPr>
              <a:t>公知の取扱いができない</a:t>
            </a:r>
            <a:endParaRPr lang="en-US" altLang="ja-JP" sz="1200" b="1" spc="100" dirty="0" smtClean="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smtClean="0">
                <a:solidFill>
                  <a:srgbClr val="1892B8"/>
                </a:solidFill>
                <a:latin typeface="Arial" pitchFamily="34" charset="0"/>
                <a:ea typeface="メイリオ" pitchFamily="50" charset="-128"/>
              </a:rPr>
              <a:t>ので、提供前に輸出管理</a:t>
            </a:r>
            <a:endParaRPr lang="en-US" altLang="ja-JP" sz="1200" b="1" spc="100" dirty="0" smtClean="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smtClean="0">
                <a:solidFill>
                  <a:srgbClr val="1892B8"/>
                </a:solidFill>
                <a:latin typeface="Arial" pitchFamily="34" charset="0"/>
                <a:ea typeface="メイリオ" pitchFamily="50" charset="-128"/>
              </a:rPr>
              <a:t>手続きを行うこと</a:t>
            </a:r>
          </a:p>
          <a:p>
            <a:pPr>
              <a:lnSpc>
                <a:spcPct val="100000"/>
              </a:lnSpc>
              <a:spcBef>
                <a:spcPts val="300"/>
              </a:spcBef>
            </a:pPr>
            <a:endParaRPr lang="ja-JP" altLang="en-US" sz="1200" b="1" spc="100" dirty="0" smtClean="0">
              <a:solidFill>
                <a:srgbClr val="1892B8"/>
              </a:solidFill>
              <a:latin typeface="Arial" pitchFamily="34" charset="0"/>
              <a:ea typeface="メイリオ" pitchFamily="50" charset="-128"/>
            </a:endParaRPr>
          </a:p>
        </p:txBody>
      </p:sp>
      <p:cxnSp>
        <p:nvCxnSpPr>
          <p:cNvPr id="179" name="直線コネクタ 178"/>
          <p:cNvCxnSpPr/>
          <p:nvPr/>
        </p:nvCxnSpPr>
        <p:spPr bwMode="auto">
          <a:xfrm>
            <a:off x="6624320" y="2907417"/>
            <a:ext cx="288000" cy="1588"/>
          </a:xfrm>
          <a:prstGeom prst="line">
            <a:avLst/>
          </a:prstGeom>
          <a:noFill/>
          <a:ln w="41275" cap="flat" cmpd="sng" algn="ctr">
            <a:solidFill>
              <a:srgbClr val="F6167B"/>
            </a:solidFill>
            <a:prstDash val="solid"/>
            <a:round/>
            <a:headEnd type="none" w="med" len="med"/>
            <a:tailEnd type="arrow" w="med" len="med"/>
          </a:ln>
          <a:effectLst/>
        </p:spPr>
      </p:cxnSp>
      <p:sp>
        <p:nvSpPr>
          <p:cNvPr id="180" name="正方形/長方形 179"/>
          <p:cNvSpPr/>
          <p:nvPr/>
        </p:nvSpPr>
        <p:spPr bwMode="auto">
          <a:xfrm>
            <a:off x="365760" y="2819637"/>
            <a:ext cx="1858061"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暗号機能を有する</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のソースコー</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ドをインターネット</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smtClean="0">
                <a:solidFill>
                  <a:schemeClr val="tx1">
                    <a:lumMod val="75000"/>
                    <a:lumOff val="25000"/>
                  </a:schemeClr>
                </a:solidFill>
                <a:latin typeface="Arial" pitchFamily="34" charset="0"/>
                <a:ea typeface="メイリオ" pitchFamily="50" charset="-128"/>
              </a:rPr>
              <a:t>Web</a:t>
            </a:r>
            <a:r>
              <a:rPr lang="ja-JP" altLang="en-US" sz="1200" b="1" spc="100" dirty="0" smtClean="0">
                <a:solidFill>
                  <a:schemeClr val="tx1">
                    <a:lumMod val="75000"/>
                    <a:lumOff val="25000"/>
                  </a:schemeClr>
                </a:solidFill>
                <a:latin typeface="Arial" pitchFamily="34" charset="0"/>
                <a:ea typeface="メイリオ" pitchFamily="50" charset="-128"/>
              </a:rPr>
              <a:t>サイトにて</a:t>
            </a:r>
            <a:endParaRPr lang="en-US" altLang="ja-JP" sz="1200" b="1" spc="100" dirty="0" smtClean="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smtClean="0">
                <a:solidFill>
                  <a:schemeClr val="tx1">
                    <a:lumMod val="75000"/>
                    <a:lumOff val="25000"/>
                  </a:schemeClr>
                </a:solidFill>
                <a:latin typeface="Arial" pitchFamily="34" charset="0"/>
                <a:ea typeface="メイリオ" pitchFamily="50" charset="-128"/>
              </a:rPr>
              <a:t>公開する場合</a:t>
            </a:r>
          </a:p>
        </p:txBody>
      </p:sp>
      <p:sp>
        <p:nvSpPr>
          <p:cNvPr id="181" name="正方形/長方形 180"/>
          <p:cNvSpPr/>
          <p:nvPr/>
        </p:nvSpPr>
        <p:spPr bwMode="auto">
          <a:xfrm>
            <a:off x="2372361" y="2819637"/>
            <a:ext cx="212344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smtClean="0">
                <a:solidFill>
                  <a:srgbClr val="1892B8"/>
                </a:solidFill>
                <a:latin typeface="Arial" pitchFamily="34" charset="0"/>
                <a:ea typeface="メイリオ" pitchFamily="50" charset="-128"/>
              </a:rPr>
              <a:t>日本の外為法：</a:t>
            </a:r>
            <a:r>
              <a:rPr lang="ja-JP" altLang="en-US" sz="1200" b="1" spc="100" dirty="0" smtClean="0">
                <a:solidFill>
                  <a:schemeClr val="tx1">
                    <a:lumMod val="75000"/>
                    <a:lumOff val="25000"/>
                  </a:schemeClr>
                </a:solidFill>
                <a:latin typeface="Arial" pitchFamily="34" charset="0"/>
                <a:ea typeface="メイリオ" pitchFamily="50" charset="-128"/>
              </a:rPr>
              <a:t>公知扱い</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sp>
        <p:nvSpPr>
          <p:cNvPr id="182" name="正方形/長方形 181"/>
          <p:cNvSpPr/>
          <p:nvPr/>
        </p:nvSpPr>
        <p:spPr bwMode="auto">
          <a:xfrm>
            <a:off x="2372361" y="3346369"/>
            <a:ext cx="241178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smtClean="0">
                <a:solidFill>
                  <a:srgbClr val="1892B8"/>
                </a:solidFill>
                <a:latin typeface="Arial" pitchFamily="34" charset="0"/>
                <a:ea typeface="メイリオ" pitchFamily="50" charset="-128"/>
              </a:rPr>
              <a:t>米国の</a:t>
            </a:r>
            <a:r>
              <a:rPr lang="en-US" altLang="ja-JP" sz="1200" b="1" spc="100" dirty="0" smtClean="0">
                <a:solidFill>
                  <a:srgbClr val="1892B8"/>
                </a:solidFill>
                <a:latin typeface="Arial" pitchFamily="34" charset="0"/>
                <a:ea typeface="メイリオ" pitchFamily="50" charset="-128"/>
              </a:rPr>
              <a:t>EAR</a:t>
            </a:r>
            <a:r>
              <a:rPr lang="ja-JP" altLang="en-US" sz="1200" b="1" spc="100" dirty="0" smtClean="0">
                <a:solidFill>
                  <a:srgbClr val="1892B8"/>
                </a:solidFill>
                <a:latin typeface="Arial" pitchFamily="34" charset="0"/>
                <a:ea typeface="メイリオ" pitchFamily="50" charset="-128"/>
              </a:rPr>
              <a:t>：</a:t>
            </a:r>
            <a:r>
              <a:rPr lang="en-US" altLang="ja-JP" sz="1200" b="1" spc="100" dirty="0" smtClean="0">
                <a:solidFill>
                  <a:srgbClr val="1892B8"/>
                </a:solidFill>
                <a:latin typeface="Arial" pitchFamily="34" charset="0"/>
                <a:ea typeface="メイリオ" pitchFamily="50" charset="-128"/>
              </a:rPr>
              <a:t/>
            </a:r>
            <a:br>
              <a:rPr lang="en-US" altLang="ja-JP" sz="1200" b="1" spc="100" dirty="0" smtClean="0">
                <a:solidFill>
                  <a:srgbClr val="1892B8"/>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米国政府当局へ通知手続きが必要になる場合あり</a:t>
            </a:r>
          </a:p>
        </p:txBody>
      </p:sp>
      <p:grpSp>
        <p:nvGrpSpPr>
          <p:cNvPr id="183" name="グループ化 182"/>
          <p:cNvGrpSpPr/>
          <p:nvPr/>
        </p:nvGrpSpPr>
        <p:grpSpPr>
          <a:xfrm>
            <a:off x="326306" y="4307707"/>
            <a:ext cx="8820000" cy="878945"/>
            <a:chOff x="197633" y="3794871"/>
            <a:chExt cx="8820000" cy="1228333"/>
          </a:xfrm>
          <a:effectLst>
            <a:outerShdw blurRad="50800" dist="38100" dir="2700000" algn="tl" rotWithShape="0">
              <a:prstClr val="black">
                <a:alpha val="40000"/>
              </a:prstClr>
            </a:outerShdw>
          </a:effectLst>
        </p:grpSpPr>
        <p:sp>
          <p:nvSpPr>
            <p:cNvPr id="184" name="正方形/長方形 183"/>
            <p:cNvSpPr/>
            <p:nvPr/>
          </p:nvSpPr>
          <p:spPr>
            <a:xfrm>
              <a:off x="197633" y="3794871"/>
              <a:ext cx="8820000" cy="1228333"/>
            </a:xfrm>
            <a:prstGeom prst="rect">
              <a:avLst/>
            </a:prstGeom>
            <a:solidFill>
              <a:srgbClr val="EAEAEA"/>
            </a:solidFill>
          </p:spPr>
          <p:txBody>
            <a:bodyPr wrap="square" lIns="144000" tIns="108000" rIns="108000" bIns="108000">
              <a:noAutofit/>
            </a:bodyPr>
            <a:lstStyle/>
            <a:p>
              <a:pPr marL="1551600" lvl="3" indent="-180000" defTabSz="914331">
                <a:lnSpc>
                  <a:spcPct val="150000"/>
                </a:lnSpc>
                <a:buClr>
                  <a:srgbClr val="4DBDDB"/>
                </a:buClr>
                <a:buSzPct val="93000"/>
                <a:buFont typeface="Wingdings"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輸出管理手続きの要否を事前に検討・確認すること。</a:t>
              </a:r>
            </a:p>
            <a:p>
              <a:pPr marL="1551600" lvl="3" indent="-180000" defTabSz="914331">
                <a:lnSpc>
                  <a:spcPct val="150000"/>
                </a:lnSpc>
                <a:buClr>
                  <a:srgbClr val="4DBDDB"/>
                </a:buClr>
                <a:buSzPct val="93000"/>
                <a:buFont typeface="Wingdings" pitchFamily="2" charset="2"/>
                <a:buChar char="l"/>
                <a:defRPr/>
              </a:pPr>
              <a:r>
                <a:rPr lang="ja-JP" altLang="en-US" sz="1400" b="1" spc="100" dirty="0" smtClean="0">
                  <a:solidFill>
                    <a:schemeClr val="tx1">
                      <a:lumMod val="75000"/>
                      <a:lumOff val="25000"/>
                    </a:schemeClr>
                  </a:solidFill>
                  <a:latin typeface="Arial" pitchFamily="34" charset="0"/>
                  <a:ea typeface="メイリオ" pitchFamily="50" charset="-128"/>
                </a:rPr>
                <a:t>手続き要否の判断に迷う場合は、ご所属の輸出管理窓口に相談しましょう。</a:t>
              </a:r>
            </a:p>
          </p:txBody>
        </p:sp>
        <p:sp>
          <p:nvSpPr>
            <p:cNvPr id="185" name="角丸四角形 184"/>
            <p:cNvSpPr/>
            <p:nvPr/>
          </p:nvSpPr>
          <p:spPr>
            <a:xfrm>
              <a:off x="336780" y="3881011"/>
              <a:ext cx="1217808" cy="1056052"/>
            </a:xfrm>
            <a:prstGeom prst="roundRect">
              <a:avLst/>
            </a:prstGeom>
            <a:solidFill>
              <a:srgbClr val="33B1D9"/>
            </a:solidFill>
          </p:spPr>
          <p:txBody>
            <a:bodyPr wrap="square" lIns="108000" tIns="0" rIns="108000" bIns="0" anchor="ctr">
              <a:noAutofit/>
            </a:bodyPr>
            <a:lstStyle/>
            <a:p>
              <a:pPr marL="144000" indent="-144000" algn="ctr" defTabSz="914331">
                <a:lnSpc>
                  <a:spcPct val="100000"/>
                </a:lnSpc>
                <a:buClr>
                  <a:srgbClr val="4DBDDB"/>
                </a:buClr>
                <a:buSzPct val="93000"/>
                <a:defRPr/>
              </a:pPr>
              <a:r>
                <a:rPr lang="ja-JP" altLang="en-US" sz="1800" b="1" dirty="0" smtClean="0">
                  <a:solidFill>
                    <a:schemeClr val="bg1"/>
                  </a:solidFill>
                  <a:latin typeface="Arial" pitchFamily="34" charset="0"/>
                  <a:ea typeface="メイリオ" pitchFamily="50" charset="-128"/>
                </a:rPr>
                <a:t>対応</a:t>
              </a:r>
              <a:endParaRPr lang="ja-JP" altLang="ja-JP" sz="1800" b="1" dirty="0" smtClean="0">
                <a:solidFill>
                  <a:schemeClr val="bg1"/>
                </a:solidFill>
                <a:latin typeface="Arial" pitchFamily="34" charset="0"/>
                <a:ea typeface="メイリオ" pitchFamily="50" charset="-128"/>
              </a:endParaRPr>
            </a:p>
          </p:txBody>
        </p:sp>
      </p:grpSp>
      <p:sp>
        <p:nvSpPr>
          <p:cNvPr id="187" name="下矢印 186"/>
          <p:cNvSpPr/>
          <p:nvPr/>
        </p:nvSpPr>
        <p:spPr>
          <a:xfrm>
            <a:off x="4021671" y="4069080"/>
            <a:ext cx="1429270" cy="362243"/>
          </a:xfrm>
          <a:prstGeom prst="downArrow">
            <a:avLst>
              <a:gd name="adj1" fmla="val 58090"/>
              <a:gd name="adj2" fmla="val 76179"/>
            </a:avLst>
          </a:prstGeom>
          <a:solidFill>
            <a:srgbClr val="F5CC6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はソースコードが公開されているので「公知のプログラム</a:t>
            </a:r>
            <a:r>
              <a:rPr lang="en-US" altLang="ja-JP" sz="1200" b="1" spc="100" dirty="0" smtClean="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として扱われますが、活用形態によっては</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日本・米国輸出管理法令上の手続きが必要となる場合があります。</a:t>
            </a:r>
          </a:p>
        </p:txBody>
      </p:sp>
      <p:cxnSp>
        <p:nvCxnSpPr>
          <p:cNvPr id="219" name="直線コネクタ 218"/>
          <p:cNvCxnSpPr/>
          <p:nvPr/>
        </p:nvCxnSpPr>
        <p:spPr bwMode="auto">
          <a:xfrm flipV="1">
            <a:off x="216971" y="167903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pic>
        <p:nvPicPr>
          <p:cNvPr id="220" name="図 219" descr="1.png"/>
          <p:cNvPicPr>
            <a:picLocks noChangeAspect="1"/>
          </p:cNvPicPr>
          <p:nvPr/>
        </p:nvPicPr>
        <p:blipFill>
          <a:blip r:embed="rId3"/>
          <a:srcRect l="21687" t="24387" r="26670" b="32515"/>
          <a:stretch>
            <a:fillRect/>
          </a:stretch>
        </p:blipFill>
        <p:spPr>
          <a:xfrm flipH="1">
            <a:off x="8495634" y="1063868"/>
            <a:ext cx="731304" cy="610314"/>
          </a:xfrm>
          <a:prstGeom prst="rect">
            <a:avLst/>
          </a:prstGeom>
        </p:spPr>
      </p:pic>
    </p:spTree>
    <p:extLst>
      <p:ext uri="{BB962C8B-B14F-4D97-AF65-F5344CB8AC3E}">
        <p14:creationId xmlns:p14="http://schemas.microsoft.com/office/powerpoint/2010/main" val="8601116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5"/>
            <a:ext cx="8579439" cy="4358483"/>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6370" y="242455"/>
            <a:ext cx="7786257" cy="348557"/>
          </a:xfrm>
        </p:spPr>
        <p:txBody>
          <a:bodyPr/>
          <a:lstStyle/>
          <a:p>
            <a:r>
              <a:rPr lang="en-US" altLang="ja-JP" dirty="0" smtClean="0"/>
              <a:t>1-3 OSS</a:t>
            </a:r>
            <a:r>
              <a:rPr lang="ja-JP" altLang="en-US" dirty="0" smtClean="0"/>
              <a:t>の目的</a:t>
            </a:r>
            <a:endParaRPr kumimoji="1" lang="ja-JP" altLang="en-US" dirty="0"/>
          </a:p>
        </p:txBody>
      </p:sp>
      <p:sp>
        <p:nvSpPr>
          <p:cNvPr id="28" name="正方形/長方形 27"/>
          <p:cNvSpPr/>
          <p:nvPr/>
        </p:nvSpPr>
        <p:spPr bwMode="auto">
          <a:xfrm>
            <a:off x="257440" y="575734"/>
            <a:ext cx="8957732" cy="1044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9" name="Text Box 31"/>
          <p:cNvSpPr txBox="1">
            <a:spLocks noChangeArrowheads="1"/>
          </p:cNvSpPr>
          <p:nvPr/>
        </p:nvSpPr>
        <p:spPr bwMode="gray">
          <a:xfrm>
            <a:off x="376422" y="72180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600" b="1" spc="100" dirty="0" smtClean="0">
                <a:solidFill>
                  <a:schemeClr val="tx1">
                    <a:lumMod val="75000"/>
                    <a:lumOff val="25000"/>
                  </a:schemeClr>
                </a:solidFill>
                <a:latin typeface="Arial" pitchFamily="34" charset="0"/>
                <a:ea typeface="メイリオ" pitchFamily="50" charset="-128"/>
              </a:rPr>
              <a:t>ソースコードの公開と開発者による改良への取組みにより、継続的にソフトウェアの</a:t>
            </a:r>
            <a:r>
              <a:rPr lang="en-US" altLang="ja-JP" sz="1600" b="1" spc="100" dirty="0" smtClean="0">
                <a:solidFill>
                  <a:schemeClr val="tx1">
                    <a:lumMod val="75000"/>
                    <a:lumOff val="25000"/>
                  </a:schemeClr>
                </a:solidFill>
                <a:latin typeface="Arial" pitchFamily="34" charset="0"/>
                <a:ea typeface="メイリオ" pitchFamily="50" charset="-128"/>
              </a:rPr>
              <a:t/>
            </a:r>
            <a:br>
              <a:rPr lang="en-US" altLang="ja-JP" sz="1600" b="1" spc="100" dirty="0" smtClean="0">
                <a:solidFill>
                  <a:schemeClr val="tx1">
                    <a:lumMod val="75000"/>
                    <a:lumOff val="25000"/>
                  </a:schemeClr>
                </a:solidFill>
                <a:latin typeface="Arial" pitchFamily="34" charset="0"/>
                <a:ea typeface="メイリオ" pitchFamily="50" charset="-128"/>
              </a:rPr>
            </a:br>
            <a:r>
              <a:rPr lang="ja-JP" altLang="en-US" sz="1600" b="1" spc="100" dirty="0" smtClean="0">
                <a:solidFill>
                  <a:schemeClr val="tx1">
                    <a:lumMod val="75000"/>
                    <a:lumOff val="25000"/>
                  </a:schemeClr>
                </a:solidFill>
                <a:latin typeface="Arial" pitchFamily="34" charset="0"/>
                <a:ea typeface="メイリオ" pitchFamily="50" charset="-128"/>
              </a:rPr>
              <a:t>機能、品質の向上を図ることが、</a:t>
            </a:r>
            <a:r>
              <a:rPr lang="en-US" altLang="ja-JP" sz="1600" b="1" spc="100" dirty="0" smtClean="0">
                <a:solidFill>
                  <a:schemeClr val="tx1">
                    <a:lumMod val="75000"/>
                    <a:lumOff val="25000"/>
                  </a:schemeClr>
                </a:solidFill>
                <a:latin typeface="Arial" pitchFamily="34" charset="0"/>
                <a:ea typeface="メイリオ" pitchFamily="50" charset="-128"/>
              </a:rPr>
              <a:t>OSS</a:t>
            </a:r>
            <a:r>
              <a:rPr lang="ja-JP" altLang="en-US" sz="1600" b="1" spc="100" dirty="0" smtClean="0">
                <a:solidFill>
                  <a:schemeClr val="tx1">
                    <a:lumMod val="75000"/>
                    <a:lumOff val="25000"/>
                  </a:schemeClr>
                </a:solidFill>
                <a:latin typeface="Arial" pitchFamily="34" charset="0"/>
                <a:ea typeface="メイリオ" pitchFamily="50" charset="-128"/>
              </a:rPr>
              <a:t>の目的です。</a:t>
            </a:r>
          </a:p>
        </p:txBody>
      </p:sp>
      <p:cxnSp>
        <p:nvCxnSpPr>
          <p:cNvPr id="30" name="直線コネクタ 29"/>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1" name="直線コネクタ 30"/>
          <p:cNvCxnSpPr/>
          <p:nvPr/>
        </p:nvCxnSpPr>
        <p:spPr bwMode="auto">
          <a:xfrm>
            <a:off x="350573" y="1561872"/>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58" name="グループ化 57"/>
          <p:cNvGrpSpPr/>
          <p:nvPr/>
        </p:nvGrpSpPr>
        <p:grpSpPr>
          <a:xfrm>
            <a:off x="2080599" y="3184944"/>
            <a:ext cx="5311414" cy="1869082"/>
            <a:chOff x="1624188" y="1891056"/>
            <a:chExt cx="6251635" cy="2199946"/>
          </a:xfrm>
        </p:grpSpPr>
        <p:grpSp>
          <p:nvGrpSpPr>
            <p:cNvPr id="40" name="グループ化 39"/>
            <p:cNvGrpSpPr/>
            <p:nvPr/>
          </p:nvGrpSpPr>
          <p:grpSpPr>
            <a:xfrm>
              <a:off x="1624188" y="2912159"/>
              <a:ext cx="2139236" cy="886689"/>
              <a:chOff x="2130686" y="2438631"/>
              <a:chExt cx="2139236" cy="886689"/>
            </a:xfrm>
          </p:grpSpPr>
          <p:pic>
            <p:nvPicPr>
              <p:cNvPr id="34"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130686" y="2438631"/>
                <a:ext cx="955414" cy="685303"/>
              </a:xfrm>
              <a:prstGeom prst="rect">
                <a:avLst/>
              </a:prstGeom>
              <a:noFill/>
              <a:ln w="9525">
                <a:noFill/>
                <a:miter lim="800000"/>
                <a:headEnd/>
                <a:tailEnd/>
              </a:ln>
            </p:spPr>
          </p:pic>
          <p:pic>
            <p:nvPicPr>
              <p:cNvPr id="37"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544344" y="2640017"/>
                <a:ext cx="955414" cy="685303"/>
              </a:xfrm>
              <a:prstGeom prst="rect">
                <a:avLst/>
              </a:prstGeom>
              <a:noFill/>
              <a:ln w="9525">
                <a:noFill/>
                <a:miter lim="800000"/>
                <a:headEnd/>
                <a:tailEnd/>
              </a:ln>
            </p:spPr>
          </p:pic>
          <p:pic>
            <p:nvPicPr>
              <p:cNvPr id="38"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990657" y="2438631"/>
                <a:ext cx="955414" cy="685303"/>
              </a:xfrm>
              <a:prstGeom prst="rect">
                <a:avLst/>
              </a:prstGeom>
              <a:noFill/>
              <a:ln w="9525">
                <a:noFill/>
                <a:miter lim="800000"/>
                <a:headEnd/>
                <a:tailEnd/>
              </a:ln>
            </p:spPr>
          </p:pic>
          <p:pic>
            <p:nvPicPr>
              <p:cNvPr id="39"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3314508" y="2640017"/>
                <a:ext cx="955414" cy="685303"/>
              </a:xfrm>
              <a:prstGeom prst="rect">
                <a:avLst/>
              </a:prstGeom>
              <a:noFill/>
              <a:ln w="9525">
                <a:noFill/>
                <a:miter lim="800000"/>
                <a:headEnd/>
                <a:tailEnd/>
              </a:ln>
            </p:spPr>
          </p:pic>
        </p:grpSp>
        <p:grpSp>
          <p:nvGrpSpPr>
            <p:cNvPr id="41" name="グループ化 40"/>
            <p:cNvGrpSpPr/>
            <p:nvPr/>
          </p:nvGrpSpPr>
          <p:grpSpPr>
            <a:xfrm flipH="1">
              <a:off x="5736587" y="2912159"/>
              <a:ext cx="2139236" cy="886689"/>
              <a:chOff x="2130686" y="2438631"/>
              <a:chExt cx="2139236" cy="886689"/>
            </a:xfrm>
          </p:grpSpPr>
          <p:pic>
            <p:nvPicPr>
              <p:cNvPr id="42"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130686" y="2438631"/>
                <a:ext cx="955414" cy="685303"/>
              </a:xfrm>
              <a:prstGeom prst="rect">
                <a:avLst/>
              </a:prstGeom>
              <a:noFill/>
              <a:ln w="9525">
                <a:noFill/>
                <a:miter lim="800000"/>
                <a:headEnd/>
                <a:tailEnd/>
              </a:ln>
            </p:spPr>
          </p:pic>
          <p:pic>
            <p:nvPicPr>
              <p:cNvPr id="43"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544345" y="2640017"/>
                <a:ext cx="955414" cy="685303"/>
              </a:xfrm>
              <a:prstGeom prst="rect">
                <a:avLst/>
              </a:prstGeom>
              <a:noFill/>
              <a:ln w="9525">
                <a:noFill/>
                <a:miter lim="800000"/>
                <a:headEnd/>
                <a:tailEnd/>
              </a:ln>
            </p:spPr>
          </p:pic>
          <p:pic>
            <p:nvPicPr>
              <p:cNvPr id="44"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990659" y="2438631"/>
                <a:ext cx="955414" cy="685303"/>
              </a:xfrm>
              <a:prstGeom prst="rect">
                <a:avLst/>
              </a:prstGeom>
              <a:noFill/>
              <a:ln w="9525">
                <a:noFill/>
                <a:miter lim="800000"/>
                <a:headEnd/>
                <a:tailEnd/>
              </a:ln>
            </p:spPr>
          </p:pic>
          <p:pic>
            <p:nvPicPr>
              <p:cNvPr id="45"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3314508" y="2640017"/>
                <a:ext cx="955414" cy="685303"/>
              </a:xfrm>
              <a:prstGeom prst="rect">
                <a:avLst/>
              </a:prstGeom>
              <a:noFill/>
              <a:ln w="9525">
                <a:noFill/>
                <a:miter lim="800000"/>
                <a:headEnd/>
                <a:tailEnd/>
              </a:ln>
            </p:spPr>
          </p:pic>
        </p:grpSp>
        <p:grpSp>
          <p:nvGrpSpPr>
            <p:cNvPr id="48" name="グループ化 47"/>
            <p:cNvGrpSpPr/>
            <p:nvPr/>
          </p:nvGrpSpPr>
          <p:grpSpPr>
            <a:xfrm>
              <a:off x="3476126" y="1918678"/>
              <a:ext cx="2252024" cy="2172324"/>
              <a:chOff x="3476126" y="1918678"/>
              <a:chExt cx="2252024" cy="2172324"/>
            </a:xfrm>
            <a:solidFill>
              <a:srgbClr val="F15DAE"/>
            </a:solidFill>
          </p:grpSpPr>
          <p:sp>
            <p:nvSpPr>
              <p:cNvPr id="46" name="アーチ 45"/>
              <p:cNvSpPr/>
              <p:nvPr/>
            </p:nvSpPr>
            <p:spPr bwMode="auto">
              <a:xfrm rot="20658255">
                <a:off x="3555825" y="1918678"/>
                <a:ext cx="2172325" cy="2172324"/>
              </a:xfrm>
              <a:prstGeom prst="blockArc">
                <a:avLst>
                  <a:gd name="adj1" fmla="val 13380722"/>
                  <a:gd name="adj2" fmla="val 21547425"/>
                  <a:gd name="adj3" fmla="val 10212"/>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47" name="二等辺三角形 46"/>
              <p:cNvSpPr/>
              <p:nvPr/>
            </p:nvSpPr>
            <p:spPr bwMode="auto">
              <a:xfrm rot="12786689">
                <a:off x="3476126" y="2387663"/>
                <a:ext cx="483619" cy="476709"/>
              </a:xfrm>
              <a:prstGeom prst="triangle">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49" name="グループ化 48"/>
            <p:cNvGrpSpPr/>
            <p:nvPr/>
          </p:nvGrpSpPr>
          <p:grpSpPr>
            <a:xfrm flipH="1" flipV="1">
              <a:off x="3571376" y="1891056"/>
              <a:ext cx="2252024" cy="2172329"/>
              <a:chOff x="3476126" y="2334961"/>
              <a:chExt cx="2252024" cy="2172329"/>
            </a:xfrm>
            <a:solidFill>
              <a:srgbClr val="27A2B3"/>
            </a:solidFill>
          </p:grpSpPr>
          <p:sp>
            <p:nvSpPr>
              <p:cNvPr id="50" name="アーチ 49"/>
              <p:cNvSpPr/>
              <p:nvPr/>
            </p:nvSpPr>
            <p:spPr bwMode="auto">
              <a:xfrm rot="20658255">
                <a:off x="3555825" y="2334961"/>
                <a:ext cx="2172325" cy="2172329"/>
              </a:xfrm>
              <a:prstGeom prst="blockArc">
                <a:avLst>
                  <a:gd name="adj1" fmla="val 13380722"/>
                  <a:gd name="adj2" fmla="val 21547425"/>
                  <a:gd name="adj3" fmla="val 10212"/>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51" name="二等辺三角形 50"/>
              <p:cNvSpPr/>
              <p:nvPr/>
            </p:nvSpPr>
            <p:spPr bwMode="auto">
              <a:xfrm rot="12786689">
                <a:off x="3476126" y="2803949"/>
                <a:ext cx="483619" cy="476711"/>
              </a:xfrm>
              <a:prstGeom prst="triangle">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sp>
          <p:nvSpPr>
            <p:cNvPr id="52" name="Text Box 31"/>
            <p:cNvSpPr txBox="1">
              <a:spLocks noChangeArrowheads="1"/>
            </p:cNvSpPr>
            <p:nvPr/>
          </p:nvSpPr>
          <p:spPr bwMode="gray">
            <a:xfrm>
              <a:off x="3819332" y="2284313"/>
              <a:ext cx="1739035" cy="413390"/>
            </a:xfrm>
            <a:prstGeom prst="rect">
              <a:avLst/>
            </a:prstGeom>
            <a:noFill/>
            <a:ln w="3175" cap="rnd">
              <a:noFill/>
              <a:miter lim="800000"/>
              <a:headEnd/>
              <a:tailEnd/>
            </a:ln>
            <a:effectLst/>
          </p:spPr>
          <p:txBody>
            <a:bodyPr wrap="square" lIns="72000" tIns="0" rIns="144000" bIns="0" anchor="t">
              <a:noAutofit/>
            </a:bodyPr>
            <a:lstStyle/>
            <a:p>
              <a:pPr algn="ctr">
                <a:lnSpc>
                  <a:spcPct val="10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フィード</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バック</a:t>
              </a:r>
            </a:p>
          </p:txBody>
        </p:sp>
        <p:sp>
          <p:nvSpPr>
            <p:cNvPr id="53" name="Text Box 31"/>
            <p:cNvSpPr txBox="1">
              <a:spLocks noChangeArrowheads="1"/>
            </p:cNvSpPr>
            <p:nvPr/>
          </p:nvSpPr>
          <p:spPr bwMode="gray">
            <a:xfrm>
              <a:off x="3819332" y="3277091"/>
              <a:ext cx="1739035" cy="488978"/>
            </a:xfrm>
            <a:prstGeom prst="rect">
              <a:avLst/>
            </a:prstGeom>
            <a:noFill/>
            <a:ln w="3175" cap="rnd">
              <a:noFill/>
              <a:miter lim="800000"/>
              <a:headEnd/>
              <a:tailEnd/>
            </a:ln>
            <a:effectLst/>
          </p:spPr>
          <p:txBody>
            <a:bodyPr wrap="square" lIns="72000" tIns="0" rIns="144000" bIns="0" anchor="t">
              <a:noAutofit/>
            </a:bodyPr>
            <a:lstStyle/>
            <a:p>
              <a:pPr algn="ctr">
                <a:lnSpc>
                  <a:spcPct val="10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ソースコード</a:t>
              </a:r>
              <a:endParaRPr lang="en-US" altLang="ja-JP" sz="1200" b="1" spc="100" dirty="0" smtClean="0">
                <a:solidFill>
                  <a:schemeClr val="tx1">
                    <a:lumMod val="75000"/>
                    <a:lumOff val="25000"/>
                  </a:schemeClr>
                </a:solidFill>
                <a:latin typeface="Arial" pitchFamily="34" charset="0"/>
                <a:ea typeface="メイリオ" pitchFamily="50" charset="-128"/>
              </a:endParaRPr>
            </a:p>
            <a:p>
              <a:pPr algn="ctr">
                <a:lnSpc>
                  <a:spcPct val="10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公開</a:t>
              </a:r>
            </a:p>
          </p:txBody>
        </p:sp>
        <p:sp>
          <p:nvSpPr>
            <p:cNvPr id="54" name="角丸四角形 53"/>
            <p:cNvSpPr/>
            <p:nvPr/>
          </p:nvSpPr>
          <p:spPr bwMode="auto">
            <a:xfrm>
              <a:off x="2125132" y="2158999"/>
              <a:ext cx="1058334" cy="474134"/>
            </a:xfrm>
            <a:prstGeom prst="roundRect">
              <a:avLst/>
            </a:prstGeom>
            <a:solidFill>
              <a:srgbClr val="27A2B3"/>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smtClean="0">
                  <a:solidFill>
                    <a:schemeClr val="bg1"/>
                  </a:solidFill>
                  <a:latin typeface="Arial" pitchFamily="34" charset="0"/>
                  <a:ea typeface="メイリオ" pitchFamily="50" charset="-128"/>
                </a:rPr>
                <a:t>開発者</a:t>
              </a:r>
              <a:endParaRPr kumimoji="1" lang="en-US" altLang="ja-JP" sz="1800" b="1" spc="100" dirty="0" smtClean="0">
                <a:solidFill>
                  <a:schemeClr val="bg1"/>
                </a:solidFill>
                <a:latin typeface="Arial" pitchFamily="34" charset="0"/>
                <a:ea typeface="メイリオ" pitchFamily="50" charset="-128"/>
              </a:endParaRPr>
            </a:p>
          </p:txBody>
        </p:sp>
        <p:sp>
          <p:nvSpPr>
            <p:cNvPr id="55" name="角丸四角形 54"/>
            <p:cNvSpPr/>
            <p:nvPr/>
          </p:nvSpPr>
          <p:spPr bwMode="auto">
            <a:xfrm>
              <a:off x="6155265" y="2158999"/>
              <a:ext cx="1058334" cy="474134"/>
            </a:xfrm>
            <a:prstGeom prst="roundRect">
              <a:avLst/>
            </a:prstGeom>
            <a:solidFill>
              <a:srgbClr val="F15DAE"/>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smtClean="0">
                  <a:solidFill>
                    <a:schemeClr val="bg1"/>
                  </a:solidFill>
                  <a:latin typeface="Arial" pitchFamily="34" charset="0"/>
                  <a:ea typeface="メイリオ" pitchFamily="50" charset="-128"/>
                </a:rPr>
                <a:t>利用者</a:t>
              </a:r>
            </a:p>
          </p:txBody>
        </p:sp>
      </p:grpSp>
      <p:grpSp>
        <p:nvGrpSpPr>
          <p:cNvPr id="103" name="グループ化 102"/>
          <p:cNvGrpSpPr/>
          <p:nvPr/>
        </p:nvGrpSpPr>
        <p:grpSpPr>
          <a:xfrm>
            <a:off x="1127531" y="3218825"/>
            <a:ext cx="1322549" cy="792000"/>
            <a:chOff x="1659772" y="3217566"/>
            <a:chExt cx="855623" cy="792000"/>
          </a:xfrm>
        </p:grpSpPr>
        <p:sp>
          <p:nvSpPr>
            <p:cNvPr id="98" name="二等辺三角形 97"/>
            <p:cNvSpPr/>
            <p:nvPr/>
          </p:nvSpPr>
          <p:spPr bwMode="auto">
            <a:xfrm rot="7851815">
              <a:off x="2073432" y="3557746"/>
              <a:ext cx="351364" cy="532563"/>
            </a:xfrm>
            <a:prstGeom prst="triangl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endParaRPr kumimoji="1" lang="ja-JP" altLang="en-US" sz="1200" b="1" spc="100" dirty="0" smtClean="0">
                <a:solidFill>
                  <a:srgbClr val="4D4D4D"/>
                </a:solidFill>
                <a:latin typeface="Arial" pitchFamily="34" charset="0"/>
                <a:ea typeface="メイリオ" pitchFamily="50" charset="-128"/>
              </a:endParaRPr>
            </a:p>
          </p:txBody>
        </p:sp>
        <p:sp>
          <p:nvSpPr>
            <p:cNvPr id="99" name="円/楕円 98"/>
            <p:cNvSpPr/>
            <p:nvPr/>
          </p:nvSpPr>
          <p:spPr bwMode="auto">
            <a:xfrm>
              <a:off x="1659772" y="3217566"/>
              <a:ext cx="792000" cy="792000"/>
            </a:xfrm>
            <a:prstGeom prst="ellips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lang="ja-JP" altLang="en-US" sz="1200" b="1" spc="100" dirty="0">
                  <a:solidFill>
                    <a:srgbClr val="4D4D4D"/>
                  </a:solidFill>
                  <a:latin typeface="Arial" pitchFamily="34" charset="0"/>
                  <a:ea typeface="メイリオ" pitchFamily="50" charset="-128"/>
                </a:rPr>
                <a:t>不具合</a:t>
              </a:r>
              <a:r>
                <a:rPr lang="ja-JP" altLang="en-US" sz="1200" b="1" spc="100" dirty="0" smtClean="0">
                  <a:solidFill>
                    <a:srgbClr val="4D4D4D"/>
                  </a:solidFill>
                  <a:latin typeface="Arial" pitchFamily="34" charset="0"/>
                  <a:ea typeface="メイリオ" pitchFamily="50" charset="-128"/>
                </a:rPr>
                <a:t>修正</a:t>
              </a:r>
              <a:endParaRPr kumimoji="1" lang="en-US" altLang="ja-JP" sz="1200" b="1" spc="100" dirty="0" smtClean="0">
                <a:solidFill>
                  <a:srgbClr val="4D4D4D"/>
                </a:solidFill>
                <a:latin typeface="Arial" pitchFamily="34" charset="0"/>
                <a:ea typeface="メイリオ" pitchFamily="50" charset="-128"/>
              </a:endParaRPr>
            </a:p>
            <a:p>
              <a:pPr algn="ctr">
                <a:lnSpc>
                  <a:spcPct val="100000"/>
                </a:lnSpc>
              </a:pPr>
              <a:r>
                <a:rPr kumimoji="1" lang="ja-JP" altLang="en-US" sz="1200" b="1" spc="100" dirty="0" smtClean="0">
                  <a:solidFill>
                    <a:srgbClr val="4D4D4D"/>
                  </a:solidFill>
                  <a:latin typeface="Arial" pitchFamily="34" charset="0"/>
                  <a:ea typeface="メイリオ" pitchFamily="50" charset="-128"/>
                </a:rPr>
                <a:t>新機能追加</a:t>
              </a:r>
            </a:p>
          </p:txBody>
        </p:sp>
      </p:grpSp>
      <p:grpSp>
        <p:nvGrpSpPr>
          <p:cNvPr id="102" name="グループ化 101"/>
          <p:cNvGrpSpPr/>
          <p:nvPr/>
        </p:nvGrpSpPr>
        <p:grpSpPr>
          <a:xfrm>
            <a:off x="6870512" y="3161674"/>
            <a:ext cx="1056579" cy="792000"/>
            <a:chOff x="6829691" y="3152251"/>
            <a:chExt cx="1056579" cy="792000"/>
          </a:xfrm>
        </p:grpSpPr>
        <p:sp>
          <p:nvSpPr>
            <p:cNvPr id="100" name="二等辺三角形 99"/>
            <p:cNvSpPr/>
            <p:nvPr/>
          </p:nvSpPr>
          <p:spPr bwMode="auto">
            <a:xfrm rot="13748185" flipH="1">
              <a:off x="6920291" y="3481545"/>
              <a:ext cx="351364" cy="532563"/>
            </a:xfrm>
            <a:prstGeom prst="triangl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endParaRPr kumimoji="1" lang="ja-JP" altLang="en-US" sz="1200" b="1" spc="100" dirty="0" smtClean="0">
                <a:solidFill>
                  <a:srgbClr val="4D4D4D"/>
                </a:solidFill>
                <a:latin typeface="Arial" pitchFamily="34" charset="0"/>
                <a:ea typeface="メイリオ" pitchFamily="50" charset="-128"/>
              </a:endParaRPr>
            </a:p>
          </p:txBody>
        </p:sp>
        <p:sp>
          <p:nvSpPr>
            <p:cNvPr id="101" name="円/楕円 100"/>
            <p:cNvSpPr/>
            <p:nvPr/>
          </p:nvSpPr>
          <p:spPr bwMode="auto">
            <a:xfrm>
              <a:off x="6887083" y="3152251"/>
              <a:ext cx="999187" cy="792000"/>
            </a:xfrm>
            <a:prstGeom prst="ellips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smtClean="0">
                  <a:solidFill>
                    <a:srgbClr val="4D4D4D"/>
                  </a:solidFill>
                  <a:latin typeface="Arial" pitchFamily="34" charset="0"/>
                  <a:ea typeface="メイリオ" pitchFamily="50" charset="-128"/>
                </a:rPr>
                <a:t>不具合</a:t>
              </a:r>
              <a:endParaRPr lang="en-US" altLang="ja-JP" sz="1200" b="1" spc="100" dirty="0">
                <a:solidFill>
                  <a:srgbClr val="4D4D4D"/>
                </a:solidFill>
                <a:latin typeface="Arial" pitchFamily="34" charset="0"/>
                <a:ea typeface="メイリオ" pitchFamily="50" charset="-128"/>
              </a:endParaRPr>
            </a:p>
            <a:p>
              <a:pPr algn="ctr">
                <a:lnSpc>
                  <a:spcPct val="100000"/>
                </a:lnSpc>
              </a:pPr>
              <a:r>
                <a:rPr kumimoji="1" lang="ja-JP" altLang="en-US" sz="1200" b="1" spc="100" dirty="0" smtClean="0">
                  <a:solidFill>
                    <a:srgbClr val="4D4D4D"/>
                  </a:solidFill>
                  <a:latin typeface="Arial" pitchFamily="34" charset="0"/>
                  <a:ea typeface="メイリオ" pitchFamily="50" charset="-128"/>
                </a:rPr>
                <a:t>レポート</a:t>
              </a:r>
            </a:p>
          </p:txBody>
        </p:sp>
      </p:grpSp>
      <p:grpSp>
        <p:nvGrpSpPr>
          <p:cNvPr id="69" name="グループ化 68"/>
          <p:cNvGrpSpPr/>
          <p:nvPr/>
        </p:nvGrpSpPr>
        <p:grpSpPr>
          <a:xfrm>
            <a:off x="5033929" y="4987868"/>
            <a:ext cx="3008331" cy="306467"/>
            <a:chOff x="-2732757" y="4031125"/>
            <a:chExt cx="3008331" cy="306467"/>
          </a:xfrm>
        </p:grpSpPr>
        <p:sp>
          <p:nvSpPr>
            <p:cNvPr id="57" name="テキスト ボックス 56"/>
            <p:cNvSpPr txBox="1"/>
            <p:nvPr/>
          </p:nvSpPr>
          <p:spPr>
            <a:xfrm>
              <a:off x="-2732757" y="4031125"/>
              <a:ext cx="3008331"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オープンソースコミュニティの定義</a:t>
              </a:r>
            </a:p>
          </p:txBody>
        </p:sp>
        <p:grpSp>
          <p:nvGrpSpPr>
            <p:cNvPr id="68" name="グループ化 67"/>
            <p:cNvGrpSpPr/>
            <p:nvPr/>
          </p:nvGrpSpPr>
          <p:grpSpPr>
            <a:xfrm>
              <a:off x="-2665990" y="4071930"/>
              <a:ext cx="118940" cy="135520"/>
              <a:chOff x="7910570" y="4110030"/>
              <a:chExt cx="118940" cy="135520"/>
            </a:xfrm>
          </p:grpSpPr>
          <p:sp>
            <p:nvSpPr>
              <p:cNvPr id="60" name="正方形/長方形 59"/>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61" name="正方形/長方形 60"/>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76" name="グループ化 75"/>
          <p:cNvGrpSpPr/>
          <p:nvPr/>
        </p:nvGrpSpPr>
        <p:grpSpPr>
          <a:xfrm>
            <a:off x="8089247" y="4987868"/>
            <a:ext cx="1198887" cy="306467"/>
            <a:chOff x="-2732757" y="4031125"/>
            <a:chExt cx="1198887" cy="306467"/>
          </a:xfrm>
        </p:grpSpPr>
        <p:sp>
          <p:nvSpPr>
            <p:cNvPr id="77" name="テキスト ボックス 76"/>
            <p:cNvSpPr txBox="1"/>
            <p:nvPr/>
          </p:nvSpPr>
          <p:spPr>
            <a:xfrm>
              <a:off x="-2732757" y="4031125"/>
              <a:ext cx="1198887"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smtClean="0">
                  <a:solidFill>
                    <a:schemeClr val="bg1"/>
                  </a:solidFill>
                  <a:latin typeface="Arial" pitchFamily="34" charset="0"/>
                  <a:ea typeface="メイリオ" pitchFamily="50" charset="-128"/>
                </a:rPr>
                <a:t>　</a:t>
              </a:r>
              <a:r>
                <a:rPr kumimoji="1" lang="en-US" altLang="ja-JP" sz="1200" b="1" spc="100" dirty="0" smtClean="0">
                  <a:solidFill>
                    <a:schemeClr val="bg1"/>
                  </a:solidFill>
                  <a:latin typeface="Arial" pitchFamily="34" charset="0"/>
                  <a:ea typeface="メイリオ" pitchFamily="50" charset="-128"/>
                </a:rPr>
                <a:t>OSS</a:t>
              </a:r>
              <a:r>
                <a:rPr kumimoji="1" lang="ja-JP" altLang="en-US" sz="1200" b="1" spc="100" dirty="0" smtClean="0">
                  <a:solidFill>
                    <a:schemeClr val="bg1"/>
                  </a:solidFill>
                  <a:latin typeface="Arial" pitchFamily="34" charset="0"/>
                  <a:ea typeface="メイリオ" pitchFamily="50" charset="-128"/>
                </a:rPr>
                <a:t>の歴史</a:t>
              </a:r>
            </a:p>
          </p:txBody>
        </p:sp>
        <p:grpSp>
          <p:nvGrpSpPr>
            <p:cNvPr id="78" name="グループ化 67"/>
            <p:cNvGrpSpPr/>
            <p:nvPr/>
          </p:nvGrpSpPr>
          <p:grpSpPr>
            <a:xfrm>
              <a:off x="-2665990" y="4071930"/>
              <a:ext cx="118940" cy="135520"/>
              <a:chOff x="7910570" y="4110030"/>
              <a:chExt cx="118940" cy="135520"/>
            </a:xfrm>
          </p:grpSpPr>
          <p:sp>
            <p:nvSpPr>
              <p:cNvPr id="79" name="正方形/長方形 78"/>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92" name="正方形/長方形 9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smtClean="0">
                  <a:solidFill>
                    <a:schemeClr val="bg1"/>
                  </a:solidFill>
                  <a:latin typeface="Arial" pitchFamily="34" charset="0"/>
                  <a:ea typeface="メイリオ" pitchFamily="50" charset="-128"/>
                </a:endParaRPr>
              </a:p>
            </p:txBody>
          </p:sp>
        </p:grpSp>
      </p:grpSp>
      <p:grpSp>
        <p:nvGrpSpPr>
          <p:cNvPr id="56" name="グループ化 55"/>
          <p:cNvGrpSpPr/>
          <p:nvPr/>
        </p:nvGrpSpPr>
        <p:grpSpPr>
          <a:xfrm>
            <a:off x="8300720" y="4500656"/>
            <a:ext cx="955040" cy="457200"/>
            <a:chOff x="-2468880" y="1798320"/>
            <a:chExt cx="955040" cy="457200"/>
          </a:xfrm>
        </p:grpSpPr>
        <p:sp>
          <p:nvSpPr>
            <p:cNvPr id="62" name="二等辺三角形 61"/>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smtClean="0">
                <a:solidFill>
                  <a:schemeClr val="bg1"/>
                </a:solidFill>
                <a:latin typeface="Arial" pitchFamily="34" charset="0"/>
                <a:ea typeface="メイリオ" pitchFamily="50" charset="-128"/>
              </a:endParaRPr>
            </a:p>
          </p:txBody>
        </p:sp>
        <p:sp>
          <p:nvSpPr>
            <p:cNvPr id="63" name="角丸四角形 62"/>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smtClean="0">
                  <a:solidFill>
                    <a:schemeClr val="bg1"/>
                  </a:solidFill>
                  <a:latin typeface="Arial" pitchFamily="34" charset="0"/>
                  <a:ea typeface="メイリオ" pitchFamily="50" charset="-128"/>
                </a:rPr>
                <a:t>クリック</a:t>
              </a:r>
            </a:p>
          </p:txBody>
        </p:sp>
      </p:grpSp>
      <p:grpSp>
        <p:nvGrpSpPr>
          <p:cNvPr id="64" name="グループ化 63"/>
          <p:cNvGrpSpPr/>
          <p:nvPr/>
        </p:nvGrpSpPr>
        <p:grpSpPr>
          <a:xfrm>
            <a:off x="322753" y="1653587"/>
            <a:ext cx="8796754" cy="1491342"/>
            <a:chOff x="322753" y="1796143"/>
            <a:chExt cx="8796754" cy="1491342"/>
          </a:xfrm>
          <a:effectLst>
            <a:outerShdw blurRad="50800" dist="38100" dir="2700000" algn="tl" rotWithShape="0">
              <a:prstClr val="black">
                <a:alpha val="40000"/>
              </a:prstClr>
            </a:outerShdw>
          </a:effectLst>
        </p:grpSpPr>
        <p:sp>
          <p:nvSpPr>
            <p:cNvPr id="65" name="正方形/長方形 64"/>
            <p:cNvSpPr/>
            <p:nvPr/>
          </p:nvSpPr>
          <p:spPr bwMode="auto">
            <a:xfrm>
              <a:off x="322753" y="1796143"/>
              <a:ext cx="8796754" cy="1273629"/>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66" name="二等辺三角形 65"/>
            <p:cNvSpPr/>
            <p:nvPr/>
          </p:nvSpPr>
          <p:spPr bwMode="auto">
            <a:xfrm flipV="1">
              <a:off x="4459533" y="2841173"/>
              <a:ext cx="553547" cy="446312"/>
            </a:xfrm>
            <a:prstGeom prst="triangle">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grpSp>
      <p:sp>
        <p:nvSpPr>
          <p:cNvPr id="67" name="テキスト ボックス 66"/>
          <p:cNvSpPr txBox="1"/>
          <p:nvPr/>
        </p:nvSpPr>
        <p:spPr>
          <a:xfrm>
            <a:off x="601134" y="1730387"/>
            <a:ext cx="8289774" cy="1061829"/>
          </a:xfrm>
          <a:prstGeom prst="rect">
            <a:avLst/>
          </a:prstGeom>
          <a:noFill/>
        </p:spPr>
        <p:txBody>
          <a:bodyPr wrap="square" rtlCol="0">
            <a:spAutoFit/>
          </a:bodyPr>
          <a:lstStyle/>
          <a:p>
            <a:pPr>
              <a:lnSpc>
                <a:spcPct val="150000"/>
              </a:lnSpc>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をよりよくしたい技術者たちが集まって情報交換の場が生まれ、共同作業で開発を続けています。このような集まりは</a:t>
            </a:r>
            <a:r>
              <a:rPr lang="en-US" altLang="ja-JP" sz="1400" b="1" spc="100" dirty="0" smtClean="0">
                <a:solidFill>
                  <a:srgbClr val="F15DAE"/>
                </a:solidFill>
                <a:latin typeface="Arial" pitchFamily="34" charset="0"/>
                <a:ea typeface="メイリオ" pitchFamily="50" charset="-128"/>
              </a:rPr>
              <a:t>｢</a:t>
            </a:r>
            <a:r>
              <a:rPr lang="ja-JP" altLang="en-US" sz="1400" b="1" spc="100" dirty="0" smtClean="0">
                <a:solidFill>
                  <a:srgbClr val="F15DAE"/>
                </a:solidFill>
                <a:latin typeface="Arial" pitchFamily="34" charset="0"/>
                <a:ea typeface="メイリオ" pitchFamily="50" charset="-128"/>
              </a:rPr>
              <a:t>オープンソースコミュニティ</a:t>
            </a:r>
            <a:r>
              <a:rPr lang="en-US" altLang="ja-JP" sz="1400" b="1" spc="100" dirty="0" smtClean="0">
                <a:solidFill>
                  <a:srgbClr val="F15DAE"/>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と呼ばれ、開発者や利用者、</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さまざまな組織などがインターネットなどを介して結びついています。</a:t>
            </a:r>
            <a:endParaRPr kumimoji="1" lang="ja-JP" altLang="en-US" sz="1400" spc="100" dirty="0" smtClean="0">
              <a:solidFill>
                <a:schemeClr val="tx1">
                  <a:lumMod val="75000"/>
                  <a:lumOff val="25000"/>
                </a:schemeClr>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まとめ</a:t>
            </a:r>
            <a:endParaRPr lang="ja-JP" altLang="en-US" dirty="0"/>
          </a:p>
        </p:txBody>
      </p:sp>
      <p:sp>
        <p:nvSpPr>
          <p:cNvPr id="20" name="Text Box 56"/>
          <p:cNvSpPr txBox="1">
            <a:spLocks noChangeArrowheads="1"/>
          </p:cNvSpPr>
          <p:nvPr/>
        </p:nvSpPr>
        <p:spPr bwMode="auto">
          <a:xfrm>
            <a:off x="622631" y="716015"/>
            <a:ext cx="8084612" cy="377026"/>
          </a:xfrm>
          <a:prstGeom prst="rect">
            <a:avLst/>
          </a:prstGeom>
          <a:noFill/>
          <a:ln w="9525">
            <a:noFill/>
            <a:miter lim="800000"/>
            <a:headEnd/>
            <a:tailEnd/>
          </a:ln>
        </p:spPr>
        <p:txBody>
          <a:bodyPr lIns="0" rIns="0">
            <a:spAutoFit/>
          </a:bodyPr>
          <a:lstStyle/>
          <a:p>
            <a:pPr marL="190500" indent="-190500"/>
            <a:r>
              <a:rPr lang="en-US" altLang="ja-JP" sz="2000" b="1" spc="100" dirty="0" smtClean="0">
                <a:solidFill>
                  <a:schemeClr val="tx1"/>
                </a:solidFill>
                <a:latin typeface="Arial" pitchFamily="34" charset="0"/>
                <a:ea typeface="メイリオ" pitchFamily="50" charset="-128"/>
              </a:rPr>
              <a:t>OSS</a:t>
            </a:r>
            <a:r>
              <a:rPr lang="ja-JP" altLang="en-US" sz="2000" b="1" spc="100" dirty="0" smtClean="0">
                <a:solidFill>
                  <a:schemeClr val="tx1"/>
                </a:solidFill>
                <a:latin typeface="Arial" pitchFamily="34" charset="0"/>
                <a:ea typeface="メイリオ" pitchFamily="50" charset="-128"/>
              </a:rPr>
              <a:t>の積極活用のためには･･･</a:t>
            </a:r>
            <a:endParaRPr lang="ja-JP" altLang="en-US" sz="2000" b="1" spc="100" dirty="0">
              <a:solidFill>
                <a:schemeClr val="tx1"/>
              </a:solidFill>
              <a:latin typeface="Arial" pitchFamily="34" charset="0"/>
              <a:ea typeface="メイリオ" pitchFamily="50" charset="-128"/>
            </a:endParaRPr>
          </a:p>
        </p:txBody>
      </p:sp>
      <p:sp>
        <p:nvSpPr>
          <p:cNvPr id="27" name="円/楕円 26"/>
          <p:cNvSpPr/>
          <p:nvPr/>
        </p:nvSpPr>
        <p:spPr bwMode="auto">
          <a:xfrm>
            <a:off x="202137" y="5029806"/>
            <a:ext cx="1246391" cy="229000"/>
          </a:xfrm>
          <a:prstGeom prst="ellipse">
            <a:avLst/>
          </a:prstGeom>
          <a:solidFill>
            <a:srgbClr val="EAEAEA"/>
          </a:solidFill>
          <a:ln w="38100" cap="flat" cmpd="sng" algn="ctr">
            <a:noFill/>
            <a:prstDash val="solid"/>
            <a:round/>
            <a:headEnd type="none" w="med" len="med"/>
            <a:tailEnd type="none" w="med" len="med"/>
          </a:ln>
          <a:effectLst/>
        </p:spPr>
        <p:txBody>
          <a:bodyPr wrap="square" rtlCol="0" anchor="ctr">
            <a:noAutofit/>
          </a:bodyPr>
          <a:lstStyle/>
          <a:p>
            <a:pPr algn="ctr">
              <a:lnSpc>
                <a:spcPct val="90000"/>
              </a:lnSpc>
            </a:pPr>
            <a:endParaRPr kumimoji="1" lang="ja-JP" altLang="en-US" sz="1100" dirty="0"/>
          </a:p>
        </p:txBody>
      </p:sp>
      <p:sp>
        <p:nvSpPr>
          <p:cNvPr id="30" name="Text Box 30"/>
          <p:cNvSpPr txBox="1">
            <a:spLocks noChangeArrowheads="1"/>
          </p:cNvSpPr>
          <p:nvPr/>
        </p:nvSpPr>
        <p:spPr bwMode="auto">
          <a:xfrm>
            <a:off x="944217" y="834991"/>
            <a:ext cx="8257534" cy="2677656"/>
          </a:xfrm>
          <a:prstGeom prst="rect">
            <a:avLst/>
          </a:prstGeom>
          <a:noFill/>
          <a:ln w="9525">
            <a:noFill/>
            <a:miter lim="800000"/>
            <a:headEnd/>
            <a:tailEnd/>
          </a:ln>
        </p:spPr>
        <p:txBody>
          <a:bodyPr wrap="square" lIns="0" rIns="0">
            <a:spAutoFit/>
          </a:bodyPr>
          <a:lstStyle/>
          <a:p>
            <a:pPr marL="742950" indent="-742950">
              <a:lnSpc>
                <a:spcPct val="150000"/>
              </a:lnSpc>
              <a:buClr>
                <a:srgbClr val="1892B8"/>
              </a:buClr>
              <a:buFont typeface="+mj-lt"/>
              <a:buAutoNum type="arabicPeriod"/>
            </a:pPr>
            <a:r>
              <a:rPr lang="ja-JP" altLang="en-US" sz="2800" b="1" spc="100" dirty="0" smtClean="0">
                <a:solidFill>
                  <a:srgbClr val="F6167B"/>
                </a:solidFill>
                <a:latin typeface="Arial" pitchFamily="34" charset="0"/>
                <a:ea typeface="メイリオ" pitchFamily="50" charset="-128"/>
              </a:rPr>
              <a:t>“</a:t>
            </a:r>
            <a:r>
              <a:rPr lang="en-US" altLang="ja-JP" sz="2800" b="1" spc="100" dirty="0" smtClean="0">
                <a:solidFill>
                  <a:srgbClr val="F6167B"/>
                </a:solidFill>
                <a:latin typeface="Arial" pitchFamily="34" charset="0"/>
                <a:ea typeface="メイリオ" pitchFamily="50" charset="-128"/>
              </a:rPr>
              <a:t>OSS</a:t>
            </a:r>
            <a:r>
              <a:rPr lang="ja-JP" altLang="en-US" sz="2800" b="1" spc="100" dirty="0" smtClean="0">
                <a:solidFill>
                  <a:srgbClr val="F6167B"/>
                </a:solidFill>
                <a:latin typeface="Arial" pitchFamily="34" charset="0"/>
                <a:ea typeface="メイリオ" pitchFamily="50" charset="-128"/>
              </a:rPr>
              <a:t>”の特徴を</a:t>
            </a:r>
            <a:r>
              <a:rPr lang="ja-JP" altLang="en-US" sz="2800" b="1" spc="100" dirty="0">
                <a:solidFill>
                  <a:srgbClr val="F6167B"/>
                </a:solidFill>
                <a:latin typeface="Arial" pitchFamily="34" charset="0"/>
                <a:ea typeface="メイリオ" pitchFamily="50" charset="-128"/>
              </a:rPr>
              <a:t>知</a:t>
            </a:r>
            <a:r>
              <a:rPr lang="ja-JP" altLang="en-US" sz="2800" b="1" spc="100" dirty="0" smtClean="0">
                <a:solidFill>
                  <a:srgbClr val="F6167B"/>
                </a:solidFill>
                <a:latin typeface="Arial" pitchFamily="34" charset="0"/>
                <a:ea typeface="メイリオ" pitchFamily="50" charset="-128"/>
              </a:rPr>
              <a:t>る</a:t>
            </a:r>
            <a:endParaRPr lang="en-US" altLang="ja-JP" sz="2800" b="1" spc="100" dirty="0" smtClean="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smtClean="0">
                <a:solidFill>
                  <a:srgbClr val="F6167B"/>
                </a:solidFill>
                <a:latin typeface="Arial" pitchFamily="34" charset="0"/>
                <a:ea typeface="メイリオ" pitchFamily="50" charset="-128"/>
              </a:rPr>
              <a:t>“</a:t>
            </a:r>
            <a:r>
              <a:rPr lang="en-US" altLang="ja-JP" sz="2800" b="1" spc="100" dirty="0" smtClean="0">
                <a:solidFill>
                  <a:srgbClr val="F6167B"/>
                </a:solidFill>
                <a:latin typeface="Arial" pitchFamily="34" charset="0"/>
                <a:ea typeface="メイリオ" pitchFamily="50" charset="-128"/>
              </a:rPr>
              <a:t>OSS</a:t>
            </a:r>
            <a:r>
              <a:rPr lang="ja-JP" altLang="en-US" sz="2800" b="1" spc="100" dirty="0" smtClean="0">
                <a:solidFill>
                  <a:srgbClr val="F6167B"/>
                </a:solidFill>
                <a:latin typeface="Arial" pitchFamily="34" charset="0"/>
                <a:ea typeface="メイリオ" pitchFamily="50" charset="-128"/>
              </a:rPr>
              <a:t>のライセンス”を遵守する</a:t>
            </a:r>
            <a:endParaRPr lang="en-US" altLang="ja-JP" sz="2800" b="1" spc="100" dirty="0" smtClean="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a:solidFill>
                  <a:srgbClr val="F6167B"/>
                </a:solidFill>
                <a:latin typeface="Arial" pitchFamily="34" charset="0"/>
                <a:ea typeface="メイリオ" pitchFamily="50" charset="-128"/>
              </a:rPr>
              <a:t>“</a:t>
            </a:r>
            <a:r>
              <a:rPr lang="en-US" altLang="ja-JP" sz="2800" b="1" spc="100" dirty="0" smtClean="0">
                <a:solidFill>
                  <a:srgbClr val="F6167B"/>
                </a:solidFill>
                <a:latin typeface="Arial" pitchFamily="34" charset="0"/>
                <a:ea typeface="メイリオ" pitchFamily="50" charset="-128"/>
              </a:rPr>
              <a:t>OSS</a:t>
            </a:r>
            <a:r>
              <a:rPr lang="ja-JP" altLang="en-US" sz="2800" b="1" spc="100" dirty="0" smtClean="0">
                <a:solidFill>
                  <a:srgbClr val="F6167B"/>
                </a:solidFill>
                <a:latin typeface="Arial" pitchFamily="34" charset="0"/>
                <a:ea typeface="メイリオ" pitchFamily="50" charset="-128"/>
              </a:rPr>
              <a:t>の活用</a:t>
            </a:r>
            <a:r>
              <a:rPr lang="ja-JP" altLang="en-US" sz="2800" b="1" spc="100" dirty="0">
                <a:solidFill>
                  <a:srgbClr val="F6167B"/>
                </a:solidFill>
                <a:latin typeface="Arial" pitchFamily="34" charset="0"/>
                <a:ea typeface="メイリオ" pitchFamily="50" charset="-128"/>
              </a:rPr>
              <a:t>関連</a:t>
            </a:r>
            <a:r>
              <a:rPr lang="ja-JP" altLang="en-US" sz="2800" b="1" spc="100" dirty="0" smtClean="0">
                <a:solidFill>
                  <a:srgbClr val="F6167B"/>
                </a:solidFill>
                <a:latin typeface="Arial" pitchFamily="34" charset="0"/>
                <a:ea typeface="メイリオ" pitchFamily="50" charset="-128"/>
              </a:rPr>
              <a:t>規則</a:t>
            </a:r>
            <a:r>
              <a:rPr lang="ja-JP" altLang="en-US" sz="2800" b="1" spc="100" dirty="0">
                <a:solidFill>
                  <a:srgbClr val="F6167B"/>
                </a:solidFill>
                <a:latin typeface="Arial" pitchFamily="34" charset="0"/>
                <a:ea typeface="メイリオ" pitchFamily="50" charset="-128"/>
              </a:rPr>
              <a:t>”</a:t>
            </a:r>
            <a:r>
              <a:rPr lang="ja-JP" altLang="en-US" sz="2800" b="1" spc="100" dirty="0" smtClean="0">
                <a:solidFill>
                  <a:srgbClr val="F6167B"/>
                </a:solidFill>
                <a:latin typeface="Arial" pitchFamily="34" charset="0"/>
                <a:ea typeface="メイリオ" pitchFamily="50" charset="-128"/>
              </a:rPr>
              <a:t>を</a:t>
            </a:r>
            <a:r>
              <a:rPr lang="ja-JP" altLang="en-US" sz="2800" b="1" spc="100" dirty="0">
                <a:solidFill>
                  <a:srgbClr val="F6167B"/>
                </a:solidFill>
                <a:latin typeface="Arial" pitchFamily="34" charset="0"/>
                <a:ea typeface="メイリオ" pitchFamily="50" charset="-128"/>
              </a:rPr>
              <a:t>理解し遵守する</a:t>
            </a:r>
            <a:endParaRPr lang="en-US" altLang="ja-JP" sz="2800" b="1" spc="100" dirty="0" smtClean="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smtClean="0">
                <a:solidFill>
                  <a:srgbClr val="F6167B"/>
                </a:solidFill>
                <a:latin typeface="Arial" pitchFamily="34" charset="0"/>
                <a:ea typeface="メイリオ" pitchFamily="50" charset="-128"/>
              </a:rPr>
              <a:t>“</a:t>
            </a:r>
            <a:r>
              <a:rPr lang="en-US" altLang="ja-JP" sz="2800" b="1" spc="100" dirty="0" smtClean="0">
                <a:solidFill>
                  <a:srgbClr val="F6167B"/>
                </a:solidFill>
                <a:latin typeface="Arial" pitchFamily="34" charset="0"/>
                <a:ea typeface="メイリオ" pitchFamily="50" charset="-128"/>
              </a:rPr>
              <a:t>OSS</a:t>
            </a:r>
            <a:r>
              <a:rPr lang="ja-JP" altLang="en-US" sz="2800" b="1" spc="100" dirty="0" smtClean="0">
                <a:solidFill>
                  <a:srgbClr val="F6167B"/>
                </a:solidFill>
                <a:latin typeface="Arial" pitchFamily="34" charset="0"/>
                <a:ea typeface="メイリオ" pitchFamily="50" charset="-128"/>
              </a:rPr>
              <a:t>ガイドライン”を活用する</a:t>
            </a:r>
            <a:endParaRPr lang="ja-JP" altLang="en-US" sz="2800" b="1" spc="100" dirty="0">
              <a:solidFill>
                <a:srgbClr val="F6167B"/>
              </a:solidFill>
              <a:latin typeface="Arial" pitchFamily="34" charset="0"/>
              <a:ea typeface="メイリオ" pitchFamily="50" charset="-128"/>
            </a:endParaRPr>
          </a:p>
        </p:txBody>
      </p:sp>
      <p:cxnSp>
        <p:nvCxnSpPr>
          <p:cNvPr id="32" name="直線コネクタ 31"/>
          <p:cNvCxnSpPr/>
          <p:nvPr/>
        </p:nvCxnSpPr>
        <p:spPr bwMode="auto">
          <a:xfrm>
            <a:off x="348180" y="655983"/>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cxnSp>
        <p:nvCxnSpPr>
          <p:cNvPr id="33" name="直線コネクタ 32"/>
          <p:cNvCxnSpPr/>
          <p:nvPr/>
        </p:nvCxnSpPr>
        <p:spPr bwMode="auto">
          <a:xfrm>
            <a:off x="348180" y="3362739"/>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grpSp>
        <p:nvGrpSpPr>
          <p:cNvPr id="34" name="グループ化 33"/>
          <p:cNvGrpSpPr/>
          <p:nvPr/>
        </p:nvGrpSpPr>
        <p:grpSpPr>
          <a:xfrm>
            <a:off x="1440106" y="3506642"/>
            <a:ext cx="7761645" cy="1725289"/>
            <a:chOff x="1295882" y="2958140"/>
            <a:chExt cx="8022293" cy="1310076"/>
          </a:xfrm>
          <a:effectLst>
            <a:outerShdw blurRad="50800" dist="38100" dir="2700000" algn="tl" rotWithShape="0">
              <a:prstClr val="black">
                <a:alpha val="40000"/>
              </a:prstClr>
            </a:outerShdw>
          </a:effectLst>
        </p:grpSpPr>
        <p:sp>
          <p:nvSpPr>
            <p:cNvPr id="35" name="二等辺三角形 34"/>
            <p:cNvSpPr/>
            <p:nvPr/>
          </p:nvSpPr>
          <p:spPr bwMode="auto">
            <a:xfrm rot="14831198">
              <a:off x="1481155" y="3001247"/>
              <a:ext cx="189947" cy="560494"/>
            </a:xfrm>
            <a:prstGeom prst="triangle">
              <a:avLst/>
            </a:prstGeom>
            <a:solidFill>
              <a:srgbClr val="C4E9F4"/>
            </a:solid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36" name="角丸四角形 35"/>
            <p:cNvSpPr/>
            <p:nvPr/>
          </p:nvSpPr>
          <p:spPr bwMode="auto">
            <a:xfrm flipH="1">
              <a:off x="1608093" y="2958140"/>
              <a:ext cx="7710082" cy="1310076"/>
            </a:xfrm>
            <a:prstGeom prst="roundRect">
              <a:avLst>
                <a:gd name="adj" fmla="val 9143"/>
              </a:avLst>
            </a:prstGeom>
            <a:solidFill>
              <a:srgbClr val="C4E9F4"/>
            </a:solidFill>
            <a:ln w="9525">
              <a:noFill/>
              <a:miter lim="800000"/>
              <a:headEnd/>
              <a:tailEnd/>
            </a:ln>
            <a:effectLst/>
          </p:spPr>
          <p:txBody>
            <a:bodyPr wrap="square" lIns="216000" tIns="144000" rIns="216000" bIns="144000" rtlCol="0" anchor="ctr" anchorCtr="0">
              <a:noAutofit/>
            </a:bodyPr>
            <a:lstStyle/>
            <a:p>
              <a:pPr>
                <a:lnSpc>
                  <a:spcPct val="150000"/>
                </a:lnSpc>
                <a:spcBef>
                  <a:spcPts val="600"/>
                </a:spcBef>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を事業でより活用していくには、</a:t>
              </a:r>
              <a:r>
                <a:rPr lang="en-US" altLang="ja-JP" sz="1400" b="1" spc="100" dirty="0" smtClean="0">
                  <a:solidFill>
                    <a:srgbClr val="F6167B"/>
                  </a:solidFill>
                  <a:latin typeface="Arial" pitchFamily="34" charset="0"/>
                  <a:ea typeface="メイリオ" pitchFamily="50" charset="-128"/>
                </a:rPr>
                <a:t>OSS</a:t>
              </a:r>
              <a:r>
                <a:rPr lang="ja-JP" altLang="en-US" sz="1400" b="1" spc="100" dirty="0" smtClean="0">
                  <a:solidFill>
                    <a:srgbClr val="F6167B"/>
                  </a:solidFill>
                  <a:latin typeface="Arial" pitchFamily="34" charset="0"/>
                  <a:ea typeface="メイリオ" pitchFamily="50" charset="-128"/>
                </a:rPr>
                <a:t>の特徴</a:t>
              </a:r>
              <a:r>
                <a:rPr lang="ja-JP" altLang="en-US" sz="1400" b="1" spc="100" dirty="0" smtClean="0">
                  <a:solidFill>
                    <a:schemeClr val="tx1">
                      <a:lumMod val="75000"/>
                      <a:lumOff val="25000"/>
                    </a:schemeClr>
                  </a:solidFill>
                  <a:latin typeface="Arial" pitchFamily="34" charset="0"/>
                  <a:ea typeface="メイリオ" pitchFamily="50" charset="-128"/>
                </a:rPr>
                <a:t>を知り、</a:t>
              </a:r>
              <a:r>
                <a:rPr lang="ja-JP" altLang="en-US" sz="1400" b="1" spc="100" dirty="0" smtClean="0">
                  <a:solidFill>
                    <a:srgbClr val="F6167B"/>
                  </a:solidFill>
                  <a:latin typeface="Arial" pitchFamily="34" charset="0"/>
                  <a:ea typeface="メイリオ" pitchFamily="50" charset="-128"/>
                </a:rPr>
                <a:t>ライセンスを遵守</a:t>
              </a:r>
              <a:r>
                <a:rPr lang="ja-JP" altLang="en-US" sz="1400" b="1" spc="100" dirty="0" smtClean="0">
                  <a:solidFill>
                    <a:schemeClr val="tx1">
                      <a:lumMod val="75000"/>
                      <a:lumOff val="25000"/>
                    </a:schemeClr>
                  </a:solidFill>
                  <a:latin typeface="Arial" pitchFamily="34" charset="0"/>
                  <a:ea typeface="メイリオ" pitchFamily="50" charset="-128"/>
                </a:rPr>
                <a:t>することが大事であり、そのためには</a:t>
              </a:r>
              <a:r>
                <a:rPr lang="en-US" altLang="ja-JP" sz="1400" b="1" spc="100" dirty="0" smtClean="0">
                  <a:solidFill>
                    <a:srgbClr val="F6167B"/>
                  </a:solidFill>
                  <a:latin typeface="Arial" pitchFamily="34" charset="0"/>
                  <a:ea typeface="メイリオ" pitchFamily="50" charset="-128"/>
                </a:rPr>
                <a:t>OSS</a:t>
              </a:r>
              <a:r>
                <a:rPr lang="ja-JP" altLang="en-US" sz="1400" b="1" spc="100" dirty="0" smtClean="0">
                  <a:solidFill>
                    <a:srgbClr val="F6167B"/>
                  </a:solidFill>
                  <a:latin typeface="Arial" pitchFamily="34" charset="0"/>
                  <a:ea typeface="メイリオ" pitchFamily="50" charset="-128"/>
                </a:rPr>
                <a:t>活用関連規則の理解と遵守</a:t>
              </a:r>
              <a:r>
                <a:rPr lang="ja-JP" altLang="en-US" sz="1400" b="1" spc="100" dirty="0" smtClean="0">
                  <a:solidFill>
                    <a:schemeClr val="tx1">
                      <a:lumMod val="75000"/>
                      <a:lumOff val="25000"/>
                    </a:schemeClr>
                  </a:solidFill>
                  <a:latin typeface="Arial" pitchFamily="34" charset="0"/>
                  <a:ea typeface="メイリオ" pitchFamily="50" charset="-128"/>
                </a:rPr>
                <a:t>が必要で、</a:t>
              </a:r>
              <a:r>
                <a:rPr lang="en-US" altLang="ja-JP" sz="1400" b="1" spc="100" dirty="0" smtClean="0">
                  <a:solidFill>
                    <a:srgbClr val="F6167B"/>
                  </a:solidFill>
                  <a:latin typeface="Arial" pitchFamily="34" charset="0"/>
                  <a:ea typeface="メイリオ" pitchFamily="50" charset="-128"/>
                </a:rPr>
                <a:t>OSS</a:t>
              </a:r>
              <a:r>
                <a:rPr lang="ja-JP" altLang="en-US" sz="1400" b="1" spc="100" dirty="0" smtClean="0">
                  <a:solidFill>
                    <a:srgbClr val="F6167B"/>
                  </a:solidFill>
                  <a:latin typeface="Arial" pitchFamily="34" charset="0"/>
                  <a:ea typeface="メイリオ" pitchFamily="50" charset="-128"/>
                </a:rPr>
                <a:t>ガイドラインの活用</a:t>
              </a:r>
              <a:r>
                <a:rPr lang="ja-JP" altLang="en-US" sz="1400" b="1" spc="100" dirty="0" smtClean="0">
                  <a:solidFill>
                    <a:schemeClr val="tx1">
                      <a:lumMod val="75000"/>
                      <a:lumOff val="25000"/>
                    </a:schemeClr>
                  </a:solidFill>
                  <a:latin typeface="Arial" pitchFamily="34" charset="0"/>
                  <a:ea typeface="メイリオ" pitchFamily="50" charset="-128"/>
                </a:rPr>
                <a:t>が有効です。</a:t>
              </a:r>
              <a:endParaRPr lang="en-US" altLang="ja-JP" sz="1400" b="1" spc="100" dirty="0" smtClean="0">
                <a:solidFill>
                  <a:schemeClr val="tx1">
                    <a:lumMod val="75000"/>
                    <a:lumOff val="25000"/>
                  </a:schemeClr>
                </a:solidFill>
                <a:latin typeface="Arial" pitchFamily="34" charset="0"/>
                <a:ea typeface="メイリオ" pitchFamily="50" charset="-128"/>
              </a:endParaRPr>
            </a:p>
            <a:p>
              <a:pPr>
                <a:lnSpc>
                  <a:spcPct val="150000"/>
                </a:lnSpc>
                <a:spcBef>
                  <a:spcPts val="600"/>
                </a:spcBef>
              </a:pPr>
              <a:r>
                <a:rPr lang="ja-JP" altLang="en-US" sz="1400" b="1" spc="100" dirty="0" smtClean="0">
                  <a:solidFill>
                    <a:schemeClr val="tx1">
                      <a:lumMod val="75000"/>
                      <a:lumOff val="25000"/>
                    </a:schemeClr>
                  </a:solidFill>
                  <a:latin typeface="Arial" pitchFamily="34" charset="0"/>
                  <a:ea typeface="メイリオ" pitchFamily="50" charset="-128"/>
                </a:rPr>
                <a:t>今後のみなさまの事業活用のシーンにおいて、ぜひガイドラインを積極的に</a:t>
              </a:r>
              <a:r>
                <a:rPr lang="en-US" altLang="ja-JP" sz="1400" b="1" spc="100" dirty="0" smtClean="0">
                  <a:solidFill>
                    <a:schemeClr val="tx1">
                      <a:lumMod val="75000"/>
                      <a:lumOff val="25000"/>
                    </a:schemeClr>
                  </a:solidFill>
                  <a:latin typeface="Arial" pitchFamily="34" charset="0"/>
                  <a:ea typeface="メイリオ" pitchFamily="50" charset="-128"/>
                </a:rPr>
                <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ご活用いただき、円滑な事業活動にお役立てください。</a:t>
              </a:r>
            </a:p>
          </p:txBody>
        </p:sp>
      </p:grpSp>
      <p:pic>
        <p:nvPicPr>
          <p:cNvPr id="37" name="図 36" descr="1.png"/>
          <p:cNvPicPr>
            <a:picLocks noChangeAspect="1"/>
          </p:cNvPicPr>
          <p:nvPr/>
        </p:nvPicPr>
        <p:blipFill>
          <a:blip r:embed="rId3"/>
          <a:srcRect l="21948" t="18937" r="15704" b="9545"/>
          <a:stretch>
            <a:fillRect/>
          </a:stretch>
        </p:blipFill>
        <p:spPr>
          <a:xfrm>
            <a:off x="404267" y="3946235"/>
            <a:ext cx="1099477" cy="1261191"/>
          </a:xfrm>
          <a:prstGeom prst="rect">
            <a:avLst/>
          </a:prstGeom>
        </p:spPr>
      </p:pic>
    </p:spTree>
    <p:extLst>
      <p:ext uri="{BB962C8B-B14F-4D97-AF65-F5344CB8AC3E}">
        <p14:creationId xmlns:p14="http://schemas.microsoft.com/office/powerpoint/2010/main" val="1231646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0" y="0"/>
            <a:ext cx="9472613" cy="5527675"/>
          </a:xfrm>
          <a:prstGeom prst="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24" name="六角形 23"/>
          <p:cNvSpPr/>
          <p:nvPr/>
        </p:nvSpPr>
        <p:spPr bwMode="auto">
          <a:xfrm>
            <a:off x="3158065" y="745098"/>
            <a:ext cx="1011597" cy="872067"/>
          </a:xfrm>
          <a:prstGeom prst="hexagon">
            <a:avLst/>
          </a:prstGeom>
          <a:noFill/>
          <a:ln w="180975" cap="rnd">
            <a:solidFill>
              <a:srgbClr val="FFFFFF">
                <a:alpha val="10196"/>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7" name="六角形 26"/>
          <p:cNvSpPr/>
          <p:nvPr/>
        </p:nvSpPr>
        <p:spPr bwMode="auto">
          <a:xfrm>
            <a:off x="1100665" y="897466"/>
            <a:ext cx="694269" cy="598508"/>
          </a:xfrm>
          <a:prstGeom prst="hexagon">
            <a:avLst/>
          </a:prstGeom>
          <a:noFill/>
          <a:ln w="180975" cap="rnd">
            <a:solidFill>
              <a:srgbClr val="FFFFFF">
                <a:alpha val="588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2" name="グループ化 18"/>
          <p:cNvGrpSpPr/>
          <p:nvPr/>
        </p:nvGrpSpPr>
        <p:grpSpPr>
          <a:xfrm>
            <a:off x="6604001" y="2760134"/>
            <a:ext cx="2680207" cy="2624667"/>
            <a:chOff x="6604001" y="2760134"/>
            <a:chExt cx="2680207" cy="2624667"/>
          </a:xfrm>
        </p:grpSpPr>
        <p:sp>
          <p:nvSpPr>
            <p:cNvPr id="13" name="六角形 12"/>
            <p:cNvSpPr/>
            <p:nvPr/>
          </p:nvSpPr>
          <p:spPr bwMode="auto">
            <a:xfrm>
              <a:off x="7899400" y="4191001"/>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7" name="六角形 16"/>
            <p:cNvSpPr/>
            <p:nvPr/>
          </p:nvSpPr>
          <p:spPr bwMode="auto">
            <a:xfrm>
              <a:off x="6604001" y="3488267"/>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8" name="六角形 17"/>
            <p:cNvSpPr/>
            <p:nvPr/>
          </p:nvSpPr>
          <p:spPr bwMode="auto">
            <a:xfrm>
              <a:off x="7890931" y="2760134"/>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nvGrpSpPr>
          <p:cNvPr id="3" name="グループ化 22"/>
          <p:cNvGrpSpPr/>
          <p:nvPr/>
        </p:nvGrpSpPr>
        <p:grpSpPr>
          <a:xfrm>
            <a:off x="478893" y="720251"/>
            <a:ext cx="8514826" cy="1815882"/>
            <a:chOff x="2362376" y="2582880"/>
            <a:chExt cx="8514826" cy="1815882"/>
          </a:xfrm>
          <a:effectLst>
            <a:outerShdw blurRad="50800" dist="38100" dir="2700000" algn="tl" rotWithShape="0">
              <a:prstClr val="black">
                <a:alpha val="40000"/>
              </a:prstClr>
            </a:outerShdw>
          </a:effectLst>
        </p:grpSpPr>
        <p:sp>
          <p:nvSpPr>
            <p:cNvPr id="1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smtClean="0">
                  <a:ln w="200025">
                    <a:solidFill>
                      <a:srgbClr val="2C8CA6"/>
                    </a:solidFill>
                  </a:ln>
                  <a:solidFill>
                    <a:schemeClr val="bg1"/>
                  </a:solidFill>
                  <a:latin typeface="Arial Black" pitchFamily="34" charset="0"/>
                  <a:ea typeface="メイリオ" pitchFamily="50" charset="-128"/>
                </a:rPr>
                <a:t>OSS</a:t>
              </a:r>
              <a:r>
                <a:rPr kumimoji="0" lang="ja-JP" altLang="en-US" sz="6000" b="1" kern="0" spc="100" dirty="0" smtClean="0">
                  <a:ln w="200025">
                    <a:solidFill>
                      <a:srgbClr val="2C8CA6"/>
                    </a:solidFill>
                  </a:ln>
                  <a:solidFill>
                    <a:schemeClr val="bg1"/>
                  </a:solidFill>
                  <a:latin typeface="Arial Black" pitchFamily="34" charset="0"/>
                  <a:ea typeface="メイリオ" pitchFamily="50" charset="-128"/>
                </a:rPr>
                <a:t>の</a:t>
              </a:r>
              <a:r>
                <a:rPr kumimoji="0" lang="ja-JP" altLang="en-US" sz="8400" b="1" kern="0" spc="100" dirty="0" smtClean="0">
                  <a:ln w="200025">
                    <a:solidFill>
                      <a:srgbClr val="2C8CA6"/>
                    </a:solidFill>
                  </a:ln>
                  <a:solidFill>
                    <a:schemeClr val="bg1"/>
                  </a:solidFill>
                  <a:latin typeface="Arial Black" pitchFamily="34" charset="0"/>
                  <a:ea typeface="メイリオ" pitchFamily="50" charset="-128"/>
                </a:rPr>
                <a:t>基礎</a:t>
              </a:r>
              <a:r>
                <a:rPr kumimoji="0" lang="en-US" altLang="ja-JP" sz="4800" b="1" kern="0" spc="100" dirty="0" smtClean="0">
                  <a:ln w="200025">
                    <a:noFill/>
                  </a:ln>
                  <a:solidFill>
                    <a:schemeClr val="bg1"/>
                  </a:solidFill>
                  <a:latin typeface="Arial Black" pitchFamily="34" charset="0"/>
                  <a:ea typeface="メイリオ" pitchFamily="50" charset="-128"/>
                </a:rPr>
                <a:t/>
              </a:r>
              <a:br>
                <a:rPr kumimoji="0" lang="en-US" altLang="ja-JP" sz="4800" b="1" kern="0" spc="100" dirty="0" smtClean="0">
                  <a:ln w="200025">
                    <a:noFill/>
                  </a:ln>
                  <a:solidFill>
                    <a:schemeClr val="bg1"/>
                  </a:solidFill>
                  <a:latin typeface="Arial Black" pitchFamily="34" charset="0"/>
                  <a:ea typeface="メイリオ" pitchFamily="50" charset="-128"/>
                </a:rPr>
              </a:br>
              <a:r>
                <a:rPr kumimoji="0" lang="ja-JP" altLang="en-US" sz="2400" b="1" kern="0" spc="100" dirty="0" smtClean="0">
                  <a:ln w="200025">
                    <a:noFill/>
                  </a:ln>
                  <a:solidFill>
                    <a:srgbClr val="FFFFCC"/>
                  </a:solidFill>
                  <a:latin typeface="Arial Black" pitchFamily="34" charset="0"/>
                  <a:ea typeface="メイリオ" pitchFamily="50" charset="-128"/>
                </a:rPr>
                <a:t>～</a:t>
              </a:r>
              <a:r>
                <a:rPr kumimoji="0" lang="en-US" altLang="ja-JP" sz="2400" b="1" kern="0" spc="100" dirty="0" smtClean="0">
                  <a:ln w="200025">
                    <a:noFill/>
                  </a:ln>
                  <a:solidFill>
                    <a:srgbClr val="FFFFCC"/>
                  </a:solidFill>
                  <a:latin typeface="Arial Black" pitchFamily="34" charset="0"/>
                  <a:ea typeface="メイリオ" pitchFamily="50" charset="-128"/>
                </a:rPr>
                <a:t>OSS</a:t>
              </a:r>
              <a:r>
                <a:rPr kumimoji="0" lang="ja-JP" altLang="en-US" sz="2400" b="1" kern="0" spc="100" dirty="0" smtClean="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smtClean="0">
                <a:ln w="200025">
                  <a:noFill/>
                </a:ln>
                <a:solidFill>
                  <a:srgbClr val="FFFFCC"/>
                </a:solidFill>
                <a:latin typeface="Arial Black" pitchFamily="34" charset="0"/>
                <a:ea typeface="メイリオ" pitchFamily="50" charset="-128"/>
              </a:endParaRPr>
            </a:p>
          </p:txBody>
        </p:sp>
        <p:sp>
          <p:nvSpPr>
            <p:cNvPr id="2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smtClean="0">
                  <a:ln w="200025">
                    <a:noFill/>
                  </a:ln>
                  <a:solidFill>
                    <a:schemeClr val="bg1"/>
                  </a:solidFill>
                  <a:latin typeface="Arial Black" pitchFamily="34" charset="0"/>
                  <a:ea typeface="メイリオ" pitchFamily="50" charset="-128"/>
                </a:rPr>
                <a:t>OSS</a:t>
              </a:r>
              <a:r>
                <a:rPr kumimoji="0" lang="ja-JP" altLang="en-US" sz="6000" b="1" kern="0" spc="100" dirty="0" smtClean="0">
                  <a:ln w="200025">
                    <a:noFill/>
                  </a:ln>
                  <a:solidFill>
                    <a:schemeClr val="bg1"/>
                  </a:solidFill>
                  <a:latin typeface="Arial Black" pitchFamily="34" charset="0"/>
                  <a:ea typeface="メイリオ" pitchFamily="50" charset="-128"/>
                </a:rPr>
                <a:t>の</a:t>
              </a:r>
              <a:r>
                <a:rPr kumimoji="0" lang="ja-JP" altLang="en-US" sz="8400" b="1" kern="0" spc="100" dirty="0" smtClean="0">
                  <a:ln w="200025">
                    <a:noFill/>
                  </a:ln>
                  <a:solidFill>
                    <a:schemeClr val="bg1"/>
                  </a:solidFill>
                  <a:latin typeface="Arial Black" pitchFamily="34" charset="0"/>
                  <a:ea typeface="メイリオ" pitchFamily="50" charset="-128"/>
                </a:rPr>
                <a:t>基礎</a:t>
              </a:r>
              <a:r>
                <a:rPr kumimoji="0" lang="en-US" altLang="ja-JP" sz="4800" b="1" kern="0" spc="100" dirty="0" smtClean="0">
                  <a:ln w="200025">
                    <a:noFill/>
                  </a:ln>
                  <a:solidFill>
                    <a:schemeClr val="bg1"/>
                  </a:solidFill>
                  <a:latin typeface="Arial Black" pitchFamily="34" charset="0"/>
                  <a:ea typeface="メイリオ" pitchFamily="50" charset="-128"/>
                </a:rPr>
                <a:t/>
              </a:r>
              <a:br>
                <a:rPr kumimoji="0" lang="en-US" altLang="ja-JP" sz="4800" b="1" kern="0" spc="100" dirty="0" smtClean="0">
                  <a:ln w="200025">
                    <a:noFill/>
                  </a:ln>
                  <a:solidFill>
                    <a:schemeClr val="bg1"/>
                  </a:solidFill>
                  <a:latin typeface="Arial Black" pitchFamily="34" charset="0"/>
                  <a:ea typeface="メイリオ" pitchFamily="50" charset="-128"/>
                </a:rPr>
              </a:br>
              <a:r>
                <a:rPr kumimoji="0" lang="ja-JP" altLang="en-US" sz="2400" b="1" kern="0" spc="100" dirty="0" smtClean="0">
                  <a:ln w="200025">
                    <a:noFill/>
                  </a:ln>
                  <a:solidFill>
                    <a:srgbClr val="FFFFCC"/>
                  </a:solidFill>
                  <a:latin typeface="Arial Black" pitchFamily="34" charset="0"/>
                  <a:ea typeface="メイリオ" pitchFamily="50" charset="-128"/>
                </a:rPr>
                <a:t>～</a:t>
              </a:r>
              <a:r>
                <a:rPr kumimoji="0" lang="en-US" altLang="ja-JP" sz="2400" b="1" kern="0" spc="100" dirty="0" smtClean="0">
                  <a:ln w="200025">
                    <a:noFill/>
                  </a:ln>
                  <a:solidFill>
                    <a:srgbClr val="FFFFCC"/>
                  </a:solidFill>
                  <a:latin typeface="Arial Black" pitchFamily="34" charset="0"/>
                  <a:ea typeface="メイリオ" pitchFamily="50" charset="-128"/>
                </a:rPr>
                <a:t>OSS</a:t>
              </a:r>
              <a:r>
                <a:rPr kumimoji="0" lang="ja-JP" altLang="en-US" sz="2400" b="1" kern="0" spc="100" dirty="0" smtClean="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smtClean="0">
                <a:ln w="200025">
                  <a:noFill/>
                </a:ln>
                <a:solidFill>
                  <a:srgbClr val="FFFFCC"/>
                </a:solidFill>
                <a:latin typeface="Arial Black" pitchFamily="34" charset="0"/>
                <a:ea typeface="メイリオ" pitchFamily="50" charset="-128"/>
              </a:endParaRPr>
            </a:p>
          </p:txBody>
        </p:sp>
      </p:grpSp>
      <p:sp>
        <p:nvSpPr>
          <p:cNvPr id="25" name="Text Box 13"/>
          <p:cNvSpPr txBox="1">
            <a:spLocks noChangeArrowheads="1"/>
          </p:cNvSpPr>
          <p:nvPr/>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bg1"/>
                </a:solidFill>
                <a:latin typeface="+mn-lt"/>
                <a:ea typeface="ＭＳ Ｐゴシック" pitchFamily="50" charset="-128"/>
              </a:rPr>
              <a:t>© Hitachi, Ltd. </a:t>
            </a:r>
            <a:r>
              <a:rPr kumimoji="0" lang="en-US" altLang="ja-JP" sz="800" baseline="0" dirty="0" smtClean="0">
                <a:solidFill>
                  <a:schemeClr val="bg1"/>
                </a:solidFill>
                <a:latin typeface="+mn-lt"/>
                <a:ea typeface="ＭＳ Ｐゴシック" pitchFamily="50" charset="-128"/>
              </a:rPr>
              <a:t>2018. </a:t>
            </a:r>
            <a:r>
              <a:rPr kumimoji="0" lang="en-US" altLang="ja-JP" sz="800" baseline="0" dirty="0">
                <a:solidFill>
                  <a:schemeClr val="bg1"/>
                </a:solidFill>
                <a:latin typeface="+mn-lt"/>
                <a:ea typeface="ＭＳ Ｐゴシック" pitchFamily="50" charset="-128"/>
              </a:rPr>
              <a:t>All rights reserved</a:t>
            </a:r>
            <a:r>
              <a:rPr kumimoji="0" lang="en-US" altLang="ja-JP" sz="800" baseline="0" dirty="0" smtClean="0">
                <a:solidFill>
                  <a:schemeClr val="bg1"/>
                </a:solidFill>
                <a:latin typeface="+mn-lt"/>
                <a:ea typeface="ＭＳ Ｐゴシック" pitchFamily="50" charset="-128"/>
              </a:rPr>
              <a:t>.</a:t>
            </a:r>
            <a:r>
              <a:rPr lang="ja-JP" altLang="en-US" sz="800" baseline="0" dirty="0" smtClean="0">
                <a:solidFill>
                  <a:schemeClr val="bg1"/>
                </a:solidFill>
                <a:latin typeface="+mn-lt"/>
              </a:rPr>
              <a:t> 　</a:t>
            </a:r>
            <a:fld id="{0509F8B1-BCB1-460C-BB23-218079A6065C}" type="slidenum">
              <a:rPr lang="ja-JP" altLang="en-US" sz="800" baseline="0" smtClean="0">
                <a:solidFill>
                  <a:schemeClr val="bg1"/>
                </a:solidFill>
                <a:latin typeface="+mn-lt"/>
              </a:rPr>
              <a:pPr marL="0" marR="0" indent="0" algn="r" defTabSz="914400" rtl="0" eaLnBrk="1" fontAlgn="base" latinLnBrk="0" hangingPunct="1">
                <a:lnSpc>
                  <a:spcPct val="100000"/>
                </a:lnSpc>
                <a:spcBef>
                  <a:spcPct val="50000"/>
                </a:spcBef>
                <a:spcAft>
                  <a:spcPct val="0"/>
                </a:spcAft>
                <a:buClrTx/>
                <a:buSzTx/>
                <a:buFontTx/>
                <a:buNone/>
                <a:tabLst/>
                <a:defRPr/>
              </a:pPr>
              <a:t>51</a:t>
            </a:fld>
            <a:r>
              <a:rPr lang="en-US" altLang="ja-JP" sz="800" baseline="0" dirty="0" smtClean="0">
                <a:solidFill>
                  <a:schemeClr val="bg1"/>
                </a:solidFill>
                <a:latin typeface="+mn-lt"/>
              </a:rPr>
              <a:t>/51</a:t>
            </a:r>
            <a:endParaRPr kumimoji="0" lang="en-US" altLang="ja-JP" sz="800" baseline="0" dirty="0">
              <a:solidFill>
                <a:schemeClr val="bg1"/>
              </a:solidFill>
              <a:latin typeface="+mn-lt"/>
              <a:ea typeface="ＭＳ Ｐゴシック" pitchFamily="50" charset="-128"/>
            </a:endParaRPr>
          </a:p>
        </p:txBody>
      </p:sp>
      <p:sp>
        <p:nvSpPr>
          <p:cNvPr id="26" name="Text Box 31"/>
          <p:cNvSpPr txBox="1">
            <a:spLocks noChangeArrowheads="1"/>
          </p:cNvSpPr>
          <p:nvPr/>
        </p:nvSpPr>
        <p:spPr bwMode="gray">
          <a:xfrm>
            <a:off x="3498209" y="4424776"/>
            <a:ext cx="5830889" cy="923330"/>
          </a:xfrm>
          <a:prstGeom prst="rect">
            <a:avLst/>
          </a:prstGeom>
          <a:noFill/>
          <a:ln w="3175" cap="rnd">
            <a:noFill/>
            <a:miter lim="800000"/>
            <a:headEnd/>
            <a:tailEnd/>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株式会社 日立製作所</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システム＆サービスビジネス統括本部</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 </a:t>
            </a:r>
            <a:r>
              <a:rPr lang="en-US" altLang="ja-JP" sz="1800" b="1" spc="100" dirty="0" smtClean="0">
                <a:solidFill>
                  <a:schemeClr val="bg1"/>
                </a:solidFill>
                <a:latin typeface="Arial" pitchFamily="34" charset="0"/>
                <a:ea typeface="メイリオ" pitchFamily="50" charset="-128"/>
              </a:rPr>
              <a:t>OSS</a:t>
            </a:r>
            <a:r>
              <a:rPr lang="ja-JP" altLang="en-US" sz="1800" b="1" spc="100" dirty="0" smtClean="0">
                <a:solidFill>
                  <a:schemeClr val="bg1"/>
                </a:solidFill>
                <a:latin typeface="Arial" pitchFamily="34" charset="0"/>
                <a:ea typeface="メイリオ" pitchFamily="50" charset="-128"/>
              </a:rPr>
              <a:t>ソリューションセンタ</a:t>
            </a:r>
          </a:p>
        </p:txBody>
      </p:sp>
      <p:grpSp>
        <p:nvGrpSpPr>
          <p:cNvPr id="30" name="グループ化 29"/>
          <p:cNvGrpSpPr/>
          <p:nvPr/>
        </p:nvGrpSpPr>
        <p:grpSpPr>
          <a:xfrm>
            <a:off x="182594" y="4506162"/>
            <a:ext cx="4451283" cy="848561"/>
            <a:chOff x="2077231" y="3028494"/>
            <a:chExt cx="5318150" cy="972920"/>
          </a:xfrm>
        </p:grpSpPr>
        <p:sp>
          <p:nvSpPr>
            <p:cNvPr id="23" name="正方形/長方形 22"/>
            <p:cNvSpPr/>
            <p:nvPr/>
          </p:nvSpPr>
          <p:spPr bwMode="auto">
            <a:xfrm>
              <a:off x="2077231" y="3028494"/>
              <a:ext cx="5318150" cy="972920"/>
            </a:xfrm>
            <a:prstGeom prst="rect">
              <a:avLst/>
            </a:prstGeom>
            <a:solidFill>
              <a:srgbClr val="72C3D0">
                <a:alpha val="69000"/>
              </a:srgbClr>
            </a:solidFill>
            <a:ln w="57150" cap="sq">
              <a:solidFill>
                <a:schemeClr val="bg1"/>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9" name="Rectangle 4101"/>
            <p:cNvSpPr txBox="1">
              <a:spLocks noChangeArrowheads="1"/>
            </p:cNvSpPr>
            <p:nvPr/>
          </p:nvSpPr>
          <p:spPr>
            <a:xfrm>
              <a:off x="2240580" y="3183886"/>
              <a:ext cx="4991450" cy="341631"/>
            </a:xfrm>
            <a:prstGeom prst="rect">
              <a:avLst/>
            </a:prstGeom>
          </p:spPr>
          <p:txBody>
            <a:bodyPr/>
            <a:lstStyle/>
            <a:p>
              <a:pPr marR="0" lvl="0" algn="ct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0" cap="none" spc="0" normalizeH="0" baseline="0" noProof="0" dirty="0" smtClean="0">
                  <a:ln>
                    <a:noFill/>
                  </a:ln>
                  <a:solidFill>
                    <a:schemeClr val="bg1"/>
                  </a:solidFill>
                  <a:effectLst/>
                  <a:uLnTx/>
                  <a:uFillTx/>
                  <a:latin typeface="メイリオ" pitchFamily="50" charset="-128"/>
                  <a:ea typeface="メイリオ" pitchFamily="50" charset="-128"/>
                  <a:cs typeface="メイリオ" pitchFamily="50" charset="-128"/>
                </a:rPr>
                <a:t>－ 他社商品名、商標等の引用に関する表示 －</a:t>
              </a:r>
              <a:endParaRPr kumimoji="1" lang="en-US" altLang="ja-JP" sz="1200" b="1" i="0" u="none" strike="noStrike" kern="0" cap="none" spc="0" normalizeH="0" baseline="0" noProof="0" dirty="0" smtClean="0">
                <a:ln>
                  <a:noFill/>
                </a:ln>
                <a:solidFill>
                  <a:schemeClr val="bg1"/>
                </a:solidFill>
                <a:effectLst/>
                <a:uLnTx/>
                <a:uFillTx/>
                <a:latin typeface="メイリオ" pitchFamily="50" charset="-128"/>
                <a:ea typeface="メイリオ" pitchFamily="50" charset="-128"/>
                <a:cs typeface="メイリオ" pitchFamily="50" charset="-128"/>
              </a:endParaRPr>
            </a:p>
            <a:p>
              <a:pPr lvl="0" algn="ctr">
                <a:lnSpc>
                  <a:spcPct val="100000"/>
                </a:lnSpc>
              </a:pPr>
              <a:endParaRPr lang="en-US" altLang="ja-JP" sz="1000" b="1" kern="0" dirty="0" smtClean="0">
                <a:solidFill>
                  <a:schemeClr val="bg1"/>
                </a:solidFill>
                <a:latin typeface="メイリオ" pitchFamily="50" charset="-128"/>
                <a:ea typeface="メイリオ" pitchFamily="50" charset="-128"/>
                <a:cs typeface="メイリオ" pitchFamily="50" charset="-128"/>
              </a:endParaRPr>
            </a:p>
            <a:p>
              <a:pPr lvl="0" algn="ctr">
                <a:lnSpc>
                  <a:spcPct val="100000"/>
                </a:lnSpc>
              </a:pPr>
              <a:r>
                <a:rPr lang="ja-JP" altLang="en-US" sz="1000" kern="0" dirty="0" smtClean="0">
                  <a:solidFill>
                    <a:schemeClr val="tx1"/>
                  </a:solidFill>
                  <a:latin typeface="メイリオ" pitchFamily="50" charset="-128"/>
                  <a:ea typeface="メイリオ" pitchFamily="50" charset="-128"/>
                  <a:cs typeface="メイリオ" pitchFamily="50" charset="-128"/>
                </a:rPr>
                <a:t>記載の会社名、製品名などは、それぞれの商標もしくは登録商標です</a:t>
              </a:r>
              <a:r>
                <a:rPr lang="en-US" altLang="ja-JP" sz="1000" kern="0" dirty="0" smtClean="0">
                  <a:solidFill>
                    <a:schemeClr val="tx1"/>
                  </a:solidFill>
                  <a:latin typeface="メイリオ" pitchFamily="50" charset="-128"/>
                  <a:ea typeface="メイリオ" pitchFamily="50" charset="-128"/>
                  <a:cs typeface="メイリオ" pitchFamily="50" charset="-128"/>
                </a:rPr>
                <a:t>｡</a:t>
              </a:r>
              <a:endParaRPr lang="ja-JP" altLang="en-US" sz="1000" kern="0" dirty="0" smtClean="0">
                <a:solidFill>
                  <a:schemeClr val="tx1"/>
                </a:solidFill>
                <a:latin typeface="メイリオ" pitchFamily="50" charset="-128"/>
                <a:ea typeface="メイリオ" pitchFamily="50" charset="-128"/>
                <a:cs typeface="メイリオ" pitchFamily="50" charset="-128"/>
              </a:endParaRPr>
            </a:p>
            <a:p>
              <a:pPr marR="0" lvl="0" algn="ctr" defTabSz="914400" rtl="0" eaLnBrk="1" fontAlgn="base" latinLnBrk="0" hangingPunct="1">
                <a:lnSpc>
                  <a:spcPct val="100000"/>
                </a:lnSpc>
                <a:spcBef>
                  <a:spcPct val="0"/>
                </a:spcBef>
                <a:spcAft>
                  <a:spcPct val="0"/>
                </a:spcAft>
                <a:buClrTx/>
                <a:buSzTx/>
                <a:buFontTx/>
                <a:buNone/>
                <a:tabLst/>
                <a:defRPr/>
              </a:pPr>
              <a:endParaRPr kumimoji="1" lang="ja-JP" altLang="en-US" sz="1400" b="1" i="0" u="none" strike="noStrike" kern="0" cap="none" spc="0" normalizeH="0" baseline="0" noProof="0" dirty="0">
                <a:ln>
                  <a:noFill/>
                </a:ln>
                <a:solidFill>
                  <a:schemeClr val="bg1"/>
                </a:solidFill>
                <a:effectLst/>
                <a:uLnTx/>
                <a:uFillTx/>
                <a:latin typeface="メイリオ" pitchFamily="50" charset="-128"/>
                <a:ea typeface="メイリオ" pitchFamily="50" charset="-128"/>
                <a:cs typeface="メイリオ" pitchFamily="50" charset="-128"/>
              </a:endParaRPr>
            </a:p>
          </p:txBody>
        </p:sp>
      </p:grpSp>
      <p:sp>
        <p:nvSpPr>
          <p:cNvPr id="20" name="Text Box 31"/>
          <p:cNvSpPr txBox="1">
            <a:spLocks noChangeArrowheads="1"/>
          </p:cNvSpPr>
          <p:nvPr/>
        </p:nvSpPr>
        <p:spPr bwMode="gray">
          <a:xfrm>
            <a:off x="1620791" y="2812076"/>
            <a:ext cx="6643159" cy="1200329"/>
          </a:xfrm>
          <a:prstGeom prst="rect">
            <a:avLst/>
          </a:prstGeom>
          <a:noFill/>
          <a:ln w="3175" cap="rnd">
            <a:noFill/>
            <a:miter lim="800000"/>
            <a:headEnd/>
            <a:tailEnd/>
          </a:ln>
          <a:effectLst/>
        </p:spPr>
        <p:txBody>
          <a:bodyPr wrap="square" rIns="7200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lang="ja-JP" altLang="en-US" sz="1800" b="1" spc="100" dirty="0" smtClean="0">
                <a:solidFill>
                  <a:schemeClr val="bg1"/>
                </a:solidFill>
                <a:latin typeface="Arial" pitchFamily="34" charset="0"/>
                <a:ea typeface="メイリオ" pitchFamily="50" charset="-128"/>
              </a:rPr>
              <a:t>本教材は以上で終了です。お疲れ様でした。</a:t>
            </a:r>
            <a:r>
              <a:rPr lang="en-US" altLang="ja-JP" sz="1800" b="1" spc="100" dirty="0" smtClean="0">
                <a:solidFill>
                  <a:schemeClr val="bg1"/>
                </a:solidFill>
                <a:latin typeface="Arial" pitchFamily="34" charset="0"/>
                <a:ea typeface="メイリオ" pitchFamily="50" charset="-128"/>
              </a:rPr>
              <a:t/>
            </a:r>
            <a:br>
              <a:rPr lang="en-US" altLang="ja-JP" sz="1800" b="1" spc="100" dirty="0" smtClean="0">
                <a:solidFill>
                  <a:schemeClr val="bg1"/>
                </a:solidFill>
                <a:latin typeface="Arial" pitchFamily="34" charset="0"/>
                <a:ea typeface="メイリオ" pitchFamily="50" charset="-128"/>
              </a:rPr>
            </a:br>
            <a:r>
              <a:rPr lang="en-US" altLang="ja-JP" sz="1800" b="1" spc="100" dirty="0" smtClean="0">
                <a:solidFill>
                  <a:schemeClr val="bg1"/>
                </a:solidFill>
                <a:latin typeface="Arial" pitchFamily="34" charset="0"/>
                <a:ea typeface="メイリオ" pitchFamily="50" charset="-128"/>
              </a:rPr>
              <a:t>｢EXIT</a:t>
            </a:r>
            <a:r>
              <a:rPr lang="ja-JP" altLang="en-US" sz="1800" b="1" spc="100" dirty="0" smtClean="0">
                <a:solidFill>
                  <a:schemeClr val="bg1"/>
                </a:solidFill>
                <a:latin typeface="Arial" pitchFamily="34" charset="0"/>
                <a:ea typeface="メイリオ" pitchFamily="50" charset="-128"/>
              </a:rPr>
              <a:t>（終了）</a:t>
            </a:r>
            <a:r>
              <a:rPr lang="en-US" altLang="ja-JP" sz="1800" b="1" spc="100" dirty="0" smtClean="0">
                <a:solidFill>
                  <a:schemeClr val="bg1"/>
                </a:solidFill>
                <a:latin typeface="Arial" pitchFamily="34" charset="0"/>
                <a:ea typeface="メイリオ" pitchFamily="50" charset="-128"/>
              </a:rPr>
              <a:t>｣</a:t>
            </a:r>
            <a:r>
              <a:rPr lang="ja-JP" altLang="en-US" sz="1800" b="1" spc="100" dirty="0" smtClean="0">
                <a:solidFill>
                  <a:schemeClr val="bg1"/>
                </a:solidFill>
                <a:latin typeface="Arial" pitchFamily="34" charset="0"/>
                <a:ea typeface="メイリオ" pitchFamily="50" charset="-128"/>
              </a:rPr>
              <a:t>をクリックして教材を終了し、</a:t>
            </a:r>
            <a:r>
              <a:rPr lang="en-US" altLang="ja-JP" sz="1800" b="1" spc="100" dirty="0" smtClean="0">
                <a:solidFill>
                  <a:schemeClr val="bg1"/>
                </a:solidFill>
                <a:latin typeface="Arial" pitchFamily="34" charset="0"/>
                <a:ea typeface="メイリオ" pitchFamily="50" charset="-128"/>
              </a:rPr>
              <a:t/>
            </a:r>
            <a:br>
              <a:rPr lang="en-US" altLang="ja-JP" sz="1800" b="1" spc="100" dirty="0" smtClean="0">
                <a:solidFill>
                  <a:schemeClr val="bg1"/>
                </a:solidFill>
                <a:latin typeface="Arial" pitchFamily="34" charset="0"/>
                <a:ea typeface="メイリオ" pitchFamily="50" charset="-128"/>
              </a:rPr>
            </a:br>
            <a:r>
              <a:rPr lang="ja-JP" altLang="en-US" sz="1800" b="1" spc="100" dirty="0" smtClean="0">
                <a:solidFill>
                  <a:schemeClr val="bg1"/>
                </a:solidFill>
                <a:latin typeface="Arial" pitchFamily="34" charset="0"/>
                <a:ea typeface="メイリオ" pitchFamily="50" charset="-128"/>
              </a:rPr>
              <a:t>テストを実施してください。</a:t>
            </a:r>
            <a:r>
              <a:rPr lang="en-US" altLang="ja-JP" sz="1800" b="1" spc="100" dirty="0" smtClean="0">
                <a:solidFill>
                  <a:schemeClr val="bg1"/>
                </a:solidFill>
                <a:latin typeface="Arial" pitchFamily="34" charset="0"/>
                <a:ea typeface="メイリオ" pitchFamily="50" charset="-128"/>
              </a:rPr>
              <a:t/>
            </a:r>
            <a:br>
              <a:rPr lang="en-US" altLang="ja-JP" sz="1800" b="1" spc="100" dirty="0" smtClean="0">
                <a:solidFill>
                  <a:schemeClr val="bg1"/>
                </a:solidFill>
                <a:latin typeface="Arial" pitchFamily="34" charset="0"/>
                <a:ea typeface="メイリオ" pitchFamily="50" charset="-128"/>
              </a:rPr>
            </a:br>
            <a:r>
              <a:rPr lang="ja-JP" altLang="en-US" sz="1800" b="1" spc="100" dirty="0" smtClean="0">
                <a:solidFill>
                  <a:schemeClr val="bg1"/>
                </a:solidFill>
                <a:latin typeface="Arial" pitchFamily="34" charset="0"/>
                <a:ea typeface="メイリオ" pitchFamily="50" charset="-128"/>
              </a:rPr>
              <a:t>本研修は、教材の実施とテストの合格で完了となります。</a:t>
            </a:r>
          </a:p>
        </p:txBody>
      </p:sp>
      <p:sp>
        <p:nvSpPr>
          <p:cNvPr id="19" name="Text Box 31"/>
          <p:cNvSpPr txBox="1">
            <a:spLocks noChangeArrowheads="1"/>
          </p:cNvSpPr>
          <p:nvPr/>
        </p:nvSpPr>
        <p:spPr bwMode="gray">
          <a:xfrm>
            <a:off x="7512076" y="1610161"/>
            <a:ext cx="2055006" cy="369332"/>
          </a:xfrm>
          <a:prstGeom prst="rect">
            <a:avLst/>
          </a:prstGeom>
          <a:noFill/>
          <a:ln w="3175" cap="rnd">
            <a:noFill/>
            <a:miter lim="800000"/>
            <a:headEnd/>
            <a:tailEnd/>
          </a:ln>
          <a:effectLst/>
        </p:spPr>
        <p:txBody>
          <a:bodyPr wrap="square" rIns="7200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altLang="ja-JP" sz="1800" b="1" spc="100" dirty="0" smtClean="0">
                <a:solidFill>
                  <a:schemeClr val="bg1"/>
                </a:solidFill>
                <a:latin typeface="Arial" pitchFamily="34" charset="0"/>
                <a:ea typeface="メイリオ" pitchFamily="50" charset="-128"/>
              </a:rPr>
              <a:t>『2018</a:t>
            </a:r>
            <a:r>
              <a:rPr lang="ja-JP" altLang="en-US" sz="1800" b="1" spc="100" dirty="0" smtClean="0">
                <a:solidFill>
                  <a:schemeClr val="bg1"/>
                </a:solidFill>
                <a:latin typeface="Arial" pitchFamily="34" charset="0"/>
                <a:ea typeface="メイリオ" pitchFamily="50" charset="-128"/>
              </a:rPr>
              <a:t>年度版</a:t>
            </a:r>
            <a:r>
              <a:rPr lang="en-US" altLang="ja-JP" sz="1800" b="1" spc="100" dirty="0" smtClean="0">
                <a:solidFill>
                  <a:schemeClr val="bg1"/>
                </a:solidFill>
                <a:latin typeface="Arial" pitchFamily="34" charset="0"/>
                <a:ea typeface="メイリオ" pitchFamily="50" charset="-128"/>
              </a:rPr>
              <a:t>』</a:t>
            </a:r>
            <a:endParaRPr lang="ja-JP" altLang="en-US" sz="1800" b="1" spc="100" dirty="0" smtClean="0">
              <a:solidFill>
                <a:schemeClr val="bg1"/>
              </a:solidFill>
              <a:latin typeface="Arial" pitchFamily="34" charset="0"/>
              <a:ea typeface="メイリオ" pitchFamily="50" charset="-128"/>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smtClean="0"/>
              <a:t>[</a:t>
            </a:r>
            <a:r>
              <a:rPr lang="ja-JP" altLang="en-US" dirty="0" smtClean="0"/>
              <a:t>補足</a:t>
            </a:r>
            <a:r>
              <a:rPr lang="en-US" altLang="ja-JP" dirty="0" smtClean="0"/>
              <a:t>]</a:t>
            </a:r>
            <a:r>
              <a:rPr lang="ja-JP" altLang="en-US" dirty="0" smtClean="0"/>
              <a:t> オープンソースの定義</a:t>
            </a:r>
            <a:endParaRPr lang="ja-JP" altLang="en-US" dirty="0"/>
          </a:p>
        </p:txBody>
      </p:sp>
      <p:sp>
        <p:nvSpPr>
          <p:cNvPr id="10" name="テキスト ボックス 9"/>
          <p:cNvSpPr txBox="1"/>
          <p:nvPr/>
        </p:nvSpPr>
        <p:spPr>
          <a:xfrm>
            <a:off x="231741" y="616717"/>
            <a:ext cx="5224507" cy="348557"/>
          </a:xfrm>
          <a:prstGeom prst="rect">
            <a:avLst/>
          </a:prstGeom>
          <a:noFill/>
        </p:spPr>
        <p:txBody>
          <a:bodyPr wrap="none" rtlCol="0">
            <a:spAutoFit/>
          </a:bodyPr>
          <a:lstStyle/>
          <a:p>
            <a:pPr marL="342900" indent="-342900">
              <a:buSzPct val="89000"/>
            </a:pPr>
            <a:r>
              <a:rPr lang="ja-JP" altLang="en-US" sz="1800" b="1" spc="100" dirty="0" smtClean="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OSI(Open Source Initiative)</a:t>
            </a:r>
            <a:r>
              <a:rPr lang="ja-JP" altLang="en-US" sz="1800" b="1" spc="100" dirty="0">
                <a:solidFill>
                  <a:srgbClr val="F6167B"/>
                </a:solidFill>
                <a:latin typeface="Arial" pitchFamily="34" charset="0"/>
                <a:ea typeface="メイリオ" pitchFamily="50" charset="-128"/>
              </a:rPr>
              <a:t>が定める定義</a:t>
            </a:r>
            <a:endParaRPr lang="ja-JP" altLang="en-US" sz="1800" b="1" spc="100" dirty="0" smtClean="0">
              <a:solidFill>
                <a:srgbClr val="F6167B"/>
              </a:solidFill>
              <a:latin typeface="Arial" pitchFamily="34" charset="0"/>
              <a:ea typeface="メイリオ" pitchFamily="50" charset="-128"/>
            </a:endParaRPr>
          </a:p>
        </p:txBody>
      </p:sp>
      <p:sp>
        <p:nvSpPr>
          <p:cNvPr id="11" name="テキスト ボックス 10"/>
          <p:cNvSpPr txBox="1"/>
          <p:nvPr/>
        </p:nvSpPr>
        <p:spPr>
          <a:xfrm>
            <a:off x="504721" y="1007855"/>
            <a:ext cx="8250977" cy="3539430"/>
          </a:xfrm>
          <a:prstGeom prst="rect">
            <a:avLst/>
          </a:prstGeom>
          <a:noFill/>
        </p:spPr>
        <p:txBody>
          <a:bodyPr wrap="square" rtlCol="0">
            <a:spAutoFit/>
          </a:bodyPr>
          <a:lstStyle/>
          <a:p>
            <a:pPr>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「オープンソース」とは、単にソースコードが入手できると</a:t>
            </a:r>
            <a:r>
              <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いうこと</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だけを</a:t>
            </a:r>
            <a:r>
              <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意味するの</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ではありません。「オープンソース」である</a:t>
            </a:r>
            <a:r>
              <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の頒布条件は、以下の基準を満たしていなければなりません。 </a:t>
            </a:r>
          </a:p>
          <a:p>
            <a:pPr marL="342900" indent="-342900">
              <a:lnSpc>
                <a:spcPct val="100000"/>
              </a:lnSpc>
              <a:buSzPct val="89000"/>
            </a:pPr>
            <a:endPar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再頒布の自由</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ソースコードの公開</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派生ソフトウェアの作成と頒布の許可</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作者のソースコードの完全性</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(integrity</a:t>
            </a:r>
            <a:r>
              <a:rPr lang="en-US" altLang="ja-JP"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の確保</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個人やグループに対する差別の禁止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利用する分野</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spc="100"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rPr>
              <a:t>fields of endeavor</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に対する差別の禁止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ライセンスの分配</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spc="100"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rPr>
              <a:t>distribution</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特定製品でのみ有効なライセンスの禁止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他のソフトウェアを制限するライセンスの禁止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ライセンスは技術中立的でなければならない</a:t>
            </a:r>
            <a:endParaRPr lang="ja-JP" altLang="en-US" sz="16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 name="正方形/長方形 5"/>
          <p:cNvSpPr/>
          <p:nvPr/>
        </p:nvSpPr>
        <p:spPr bwMode="auto">
          <a:xfrm>
            <a:off x="9532434" y="1701800"/>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smtClean="0">
                <a:solidFill>
                  <a:schemeClr val="bg1"/>
                </a:solidFill>
                <a:latin typeface="Arial" pitchFamily="34" charset="0"/>
                <a:ea typeface="メイリオ" pitchFamily="50" charset="-128"/>
              </a:rPr>
              <a:t>1</a:t>
            </a:r>
            <a:r>
              <a:rPr kumimoji="1" lang="en-US" altLang="ja-JP" sz="1400" b="1" spc="100" dirty="0" smtClean="0">
                <a:solidFill>
                  <a:schemeClr val="bg1"/>
                </a:solidFill>
                <a:latin typeface="Arial" pitchFamily="34" charset="0"/>
                <a:ea typeface="メイリオ" pitchFamily="50" charset="-128"/>
              </a:rPr>
              <a:t>-1</a:t>
            </a:r>
            <a:r>
              <a:rPr kumimoji="1" lang="ja-JP" altLang="en-US" sz="1400" b="1" spc="100" dirty="0" smtClean="0">
                <a:solidFill>
                  <a:schemeClr val="bg1"/>
                </a:solidFill>
                <a:latin typeface="Arial" pitchFamily="34" charset="0"/>
                <a:ea typeface="メイリオ" pitchFamily="50" charset="-128"/>
              </a:rPr>
              <a:t>（</a:t>
            </a:r>
            <a:r>
              <a:rPr lang="en-US" altLang="ja-JP" sz="1400" b="1" spc="100" dirty="0">
                <a:solidFill>
                  <a:schemeClr val="bg1"/>
                </a:solidFill>
                <a:latin typeface="Arial" pitchFamily="34" charset="0"/>
                <a:ea typeface="メイリオ" pitchFamily="50" charset="-128"/>
              </a:rPr>
              <a:t>3</a:t>
            </a:r>
            <a:r>
              <a:rPr kumimoji="1" lang="ja-JP" altLang="en-US" sz="1400" b="1" spc="100" dirty="0" smtClean="0">
                <a:solidFill>
                  <a:schemeClr val="bg1"/>
                </a:solidFill>
                <a:latin typeface="Arial" pitchFamily="34" charset="0"/>
                <a:ea typeface="メイリオ" pitchFamily="50" charset="-128"/>
              </a:rPr>
              <a:t>ページ）に</a:t>
            </a:r>
            <a:endParaRPr kumimoji="1" lang="en-US" altLang="ja-JP" sz="1400" b="1" spc="100" dirty="0" smtClean="0">
              <a:solidFill>
                <a:schemeClr val="bg1"/>
              </a:solidFill>
              <a:latin typeface="Arial" pitchFamily="34" charset="0"/>
              <a:ea typeface="メイリオ" pitchFamily="50" charset="-128"/>
            </a:endParaRPr>
          </a:p>
          <a:p>
            <a:pPr algn="ctr">
              <a:lnSpc>
                <a:spcPct val="150000"/>
              </a:lnSpc>
            </a:pPr>
            <a:r>
              <a:rPr kumimoji="1" lang="ja-JP" altLang="en-US" sz="1400" b="1" spc="100" dirty="0" smtClean="0">
                <a:solidFill>
                  <a:schemeClr val="bg1"/>
                </a:solidFill>
                <a:latin typeface="Arial" pitchFamily="34" charset="0"/>
                <a:ea typeface="メイリオ" pitchFamily="50" charset="-128"/>
              </a:rPr>
              <a:t>リンク</a:t>
            </a:r>
          </a:p>
        </p:txBody>
      </p:sp>
    </p:spTree>
    <p:extLst>
      <p:ext uri="{BB962C8B-B14F-4D97-AF65-F5344CB8AC3E}">
        <p14:creationId xmlns:p14="http://schemas.microsoft.com/office/powerpoint/2010/main" val="13844598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smtClean="0"/>
              <a:t>[</a:t>
            </a:r>
            <a:r>
              <a:rPr lang="ja-JP" altLang="en-US" dirty="0" smtClean="0"/>
              <a:t>補足</a:t>
            </a:r>
            <a:r>
              <a:rPr lang="en-US" altLang="ja-JP" dirty="0" smtClean="0"/>
              <a:t>]</a:t>
            </a:r>
            <a:r>
              <a:rPr lang="ja-JP" altLang="en-US" dirty="0" smtClean="0"/>
              <a:t> オープンソースコミュニティの定義</a:t>
            </a:r>
            <a:endParaRPr lang="ja-JP" altLang="en-US" dirty="0"/>
          </a:p>
        </p:txBody>
      </p:sp>
      <p:sp>
        <p:nvSpPr>
          <p:cNvPr id="10" name="テキスト ボックス 9"/>
          <p:cNvSpPr txBox="1"/>
          <p:nvPr/>
        </p:nvSpPr>
        <p:spPr>
          <a:xfrm>
            <a:off x="231741" y="616717"/>
            <a:ext cx="7105471" cy="348557"/>
          </a:xfrm>
          <a:prstGeom prst="rect">
            <a:avLst/>
          </a:prstGeom>
          <a:noFill/>
        </p:spPr>
        <p:txBody>
          <a:bodyPr wrap="none" rtlCol="0">
            <a:spAutoFit/>
          </a:bodyPr>
          <a:lstStyle/>
          <a:p>
            <a:pPr marL="342900" indent="-342900">
              <a:buSzPct val="89000"/>
            </a:pPr>
            <a:r>
              <a:rPr lang="ja-JP" altLang="en-US" sz="1800" b="1" spc="100" dirty="0" smtClean="0">
                <a:solidFill>
                  <a:srgbClr val="F6167B"/>
                </a:solidFill>
                <a:latin typeface="Arial" pitchFamily="34" charset="0"/>
                <a:ea typeface="メイリオ" pitchFamily="50" charset="-128"/>
              </a:rPr>
              <a:t>■</a:t>
            </a:r>
            <a:r>
              <a:rPr lang="en-US" altLang="ja-JP" sz="1800" b="1" spc="100" dirty="0" smtClean="0">
                <a:solidFill>
                  <a:srgbClr val="F6167B"/>
                </a:solidFill>
                <a:latin typeface="Arial" pitchFamily="34" charset="0"/>
                <a:ea typeface="メイリオ" pitchFamily="50" charset="-128"/>
              </a:rPr>
              <a:t>IT</a:t>
            </a:r>
            <a:r>
              <a:rPr lang="ja-JP" altLang="en-US" sz="1800" b="1" spc="100" dirty="0" smtClean="0">
                <a:solidFill>
                  <a:srgbClr val="F6167B"/>
                </a:solidFill>
                <a:latin typeface="Arial" pitchFamily="34" charset="0"/>
                <a:ea typeface="メイリオ" pitchFamily="50" charset="-128"/>
              </a:rPr>
              <a:t>用語辞典 </a:t>
            </a:r>
            <a:r>
              <a:rPr lang="en-US" altLang="ja-JP" sz="1800" b="1" spc="100" dirty="0" smtClean="0">
                <a:solidFill>
                  <a:srgbClr val="F6167B"/>
                </a:solidFill>
                <a:latin typeface="Arial" pitchFamily="34" charset="0"/>
                <a:ea typeface="メイリオ" pitchFamily="50" charset="-128"/>
              </a:rPr>
              <a:t>e-Words</a:t>
            </a:r>
            <a:r>
              <a:rPr lang="ja-JP" altLang="en-US" sz="1800" b="1" spc="100" dirty="0" smtClean="0">
                <a:solidFill>
                  <a:srgbClr val="F6167B"/>
                </a:solidFill>
                <a:latin typeface="Arial" pitchFamily="34" charset="0"/>
                <a:ea typeface="メイリオ" pitchFamily="50" charset="-128"/>
              </a:rPr>
              <a:t>上のオープンソースコミュニティの定義</a:t>
            </a:r>
          </a:p>
        </p:txBody>
      </p:sp>
      <p:sp>
        <p:nvSpPr>
          <p:cNvPr id="11" name="テキスト ボックス 10"/>
          <p:cNvSpPr txBox="1"/>
          <p:nvPr/>
        </p:nvSpPr>
        <p:spPr>
          <a:xfrm>
            <a:off x="504721" y="874209"/>
            <a:ext cx="8250977" cy="830997"/>
          </a:xfrm>
          <a:prstGeom prst="rect">
            <a:avLst/>
          </a:prstGeom>
          <a:noFill/>
        </p:spPr>
        <p:txBody>
          <a:bodyPr wrap="square" rtlCol="0">
            <a:spAutoFit/>
          </a:bodyPr>
          <a:lstStyle/>
          <a:p>
            <a:pPr marL="342900" indent="-342900">
              <a:lnSpc>
                <a:spcPct val="150000"/>
              </a:lnSpc>
              <a:buSzPct val="89000"/>
            </a:pPr>
            <a:r>
              <a:rPr lang="ja-JP" altLang="en-US" sz="1600" b="1" spc="100" dirty="0" smtClean="0">
                <a:solidFill>
                  <a:schemeClr val="tx1">
                    <a:lumMod val="75000"/>
                    <a:lumOff val="25000"/>
                  </a:schemeClr>
                </a:solidFill>
                <a:latin typeface="Arial" pitchFamily="34" charset="0"/>
                <a:ea typeface="メイリオ" pitchFamily="50" charset="-128"/>
              </a:rPr>
              <a:t>無償でソースコードが公開されているオープンソースソフトウェアに関わる活動を</a:t>
            </a:r>
            <a:endParaRPr lang="en-US" altLang="ja-JP" sz="1600" b="1" spc="100" dirty="0" smtClean="0">
              <a:solidFill>
                <a:schemeClr val="tx1">
                  <a:lumMod val="75000"/>
                  <a:lumOff val="25000"/>
                </a:schemeClr>
              </a:solidFill>
              <a:latin typeface="Arial" pitchFamily="34" charset="0"/>
              <a:ea typeface="メイリオ" pitchFamily="50" charset="-128"/>
            </a:endParaRPr>
          </a:p>
          <a:p>
            <a:pPr marL="342900" indent="-342900">
              <a:lnSpc>
                <a:spcPct val="150000"/>
              </a:lnSpc>
              <a:buSzPct val="89000"/>
            </a:pPr>
            <a:r>
              <a:rPr lang="ja-JP" altLang="en-US" sz="1600" b="1" spc="100" dirty="0" smtClean="0">
                <a:solidFill>
                  <a:schemeClr val="tx1">
                    <a:lumMod val="75000"/>
                    <a:lumOff val="25000"/>
                  </a:schemeClr>
                </a:solidFill>
                <a:latin typeface="Arial" pitchFamily="34" charset="0"/>
                <a:ea typeface="メイリオ" pitchFamily="50" charset="-128"/>
              </a:rPr>
              <a:t>行っている、主に個人を中心とした民間の非営利団体。</a:t>
            </a:r>
          </a:p>
        </p:txBody>
      </p:sp>
      <p:sp>
        <p:nvSpPr>
          <p:cNvPr id="21" name="テキスト ボックス 20"/>
          <p:cNvSpPr txBox="1"/>
          <p:nvPr/>
        </p:nvSpPr>
        <p:spPr>
          <a:xfrm>
            <a:off x="231741" y="1733757"/>
            <a:ext cx="4326826" cy="341632"/>
          </a:xfrm>
          <a:prstGeom prst="rect">
            <a:avLst/>
          </a:prstGeom>
          <a:noFill/>
        </p:spPr>
        <p:txBody>
          <a:bodyPr wrap="none" rtlCol="0">
            <a:spAutoFit/>
          </a:bodyPr>
          <a:lstStyle/>
          <a:p>
            <a:pPr marL="342900" indent="-342900">
              <a:buSzPct val="89000"/>
            </a:pPr>
            <a:r>
              <a:rPr lang="ja-JP" altLang="en-US" sz="1800" b="1" spc="100" dirty="0" smtClean="0">
                <a:solidFill>
                  <a:srgbClr val="F6167B"/>
                </a:solidFill>
                <a:latin typeface="Arial" pitchFamily="34" charset="0"/>
                <a:ea typeface="メイリオ" pitchFamily="50" charset="-128"/>
              </a:rPr>
              <a:t>■オープンソースコミュニティの分類</a:t>
            </a:r>
          </a:p>
        </p:txBody>
      </p:sp>
      <p:sp>
        <p:nvSpPr>
          <p:cNvPr id="16" name="正方形/長方形 15"/>
          <p:cNvSpPr/>
          <p:nvPr/>
        </p:nvSpPr>
        <p:spPr bwMode="auto">
          <a:xfrm>
            <a:off x="351690" y="2103447"/>
            <a:ext cx="8728302" cy="1512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23" name="正方形/長方形 22"/>
          <p:cNvSpPr/>
          <p:nvPr/>
        </p:nvSpPr>
        <p:spPr bwMode="auto">
          <a:xfrm>
            <a:off x="351690" y="3694504"/>
            <a:ext cx="8728302" cy="1512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smtClean="0">
              <a:solidFill>
                <a:schemeClr val="tx1">
                  <a:lumMod val="75000"/>
                  <a:lumOff val="25000"/>
                </a:schemeClr>
              </a:solidFill>
              <a:latin typeface="Arial" pitchFamily="34" charset="0"/>
              <a:ea typeface="メイリオ" pitchFamily="50" charset="-128"/>
            </a:endParaRPr>
          </a:p>
        </p:txBody>
      </p:sp>
      <p:sp>
        <p:nvSpPr>
          <p:cNvPr id="25" name="Text Box 31"/>
          <p:cNvSpPr txBox="1">
            <a:spLocks noChangeArrowheads="1"/>
          </p:cNvSpPr>
          <p:nvPr/>
        </p:nvSpPr>
        <p:spPr bwMode="gray">
          <a:xfrm>
            <a:off x="351691" y="2103448"/>
            <a:ext cx="2112519" cy="1512000"/>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2000" b="1" spc="100" dirty="0" smtClean="0">
                <a:solidFill>
                  <a:schemeClr val="bg1"/>
                </a:solidFill>
                <a:latin typeface="Arial" pitchFamily="34" charset="0"/>
                <a:ea typeface="メイリオ" pitchFamily="50" charset="-128"/>
              </a:rPr>
              <a:t>開発者</a:t>
            </a:r>
            <a:r>
              <a:rPr lang="en-US" altLang="ja-JP" sz="2000" b="1" spc="100" dirty="0" smtClean="0">
                <a:solidFill>
                  <a:schemeClr val="bg1"/>
                </a:solidFill>
                <a:latin typeface="Arial" pitchFamily="34" charset="0"/>
                <a:ea typeface="メイリオ" pitchFamily="50" charset="-128"/>
              </a:rPr>
              <a:t/>
            </a:r>
            <a:br>
              <a:rPr lang="en-US" altLang="ja-JP" sz="2000" b="1" spc="100" dirty="0" smtClean="0">
                <a:solidFill>
                  <a:schemeClr val="bg1"/>
                </a:solidFill>
                <a:latin typeface="Arial" pitchFamily="34" charset="0"/>
                <a:ea typeface="メイリオ" pitchFamily="50" charset="-128"/>
              </a:rPr>
            </a:br>
            <a:r>
              <a:rPr lang="ja-JP" altLang="en-US" sz="2000" b="1" spc="100" dirty="0" smtClean="0">
                <a:solidFill>
                  <a:schemeClr val="bg1"/>
                </a:solidFill>
                <a:latin typeface="Arial" pitchFamily="34" charset="0"/>
                <a:ea typeface="メイリオ" pitchFamily="50" charset="-128"/>
              </a:rPr>
              <a:t>コミュニティ</a:t>
            </a:r>
          </a:p>
        </p:txBody>
      </p:sp>
      <p:sp>
        <p:nvSpPr>
          <p:cNvPr id="26" name="Text Box 31"/>
          <p:cNvSpPr txBox="1">
            <a:spLocks noChangeArrowheads="1"/>
          </p:cNvSpPr>
          <p:nvPr/>
        </p:nvSpPr>
        <p:spPr bwMode="gray">
          <a:xfrm>
            <a:off x="365505" y="3694504"/>
            <a:ext cx="2112519" cy="1512000"/>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2000" b="1" spc="100" dirty="0" smtClean="0">
                <a:solidFill>
                  <a:schemeClr val="bg1"/>
                </a:solidFill>
                <a:latin typeface="Arial" pitchFamily="34" charset="0"/>
                <a:ea typeface="メイリオ" pitchFamily="50" charset="-128"/>
              </a:rPr>
              <a:t>ユーザ</a:t>
            </a:r>
            <a:r>
              <a:rPr lang="en-US" altLang="ja-JP" sz="2000" b="1" spc="100" dirty="0" smtClean="0">
                <a:solidFill>
                  <a:schemeClr val="bg1"/>
                </a:solidFill>
                <a:latin typeface="Arial" pitchFamily="34" charset="0"/>
                <a:ea typeface="メイリオ" pitchFamily="50" charset="-128"/>
              </a:rPr>
              <a:t/>
            </a:r>
            <a:br>
              <a:rPr lang="en-US" altLang="ja-JP" sz="2000" b="1" spc="100" dirty="0" smtClean="0">
                <a:solidFill>
                  <a:schemeClr val="bg1"/>
                </a:solidFill>
                <a:latin typeface="Arial" pitchFamily="34" charset="0"/>
                <a:ea typeface="メイリオ" pitchFamily="50" charset="-128"/>
              </a:rPr>
            </a:br>
            <a:r>
              <a:rPr lang="ja-JP" altLang="en-US" sz="2000" b="1" spc="100" dirty="0" smtClean="0">
                <a:solidFill>
                  <a:schemeClr val="bg1"/>
                </a:solidFill>
                <a:latin typeface="Arial" pitchFamily="34" charset="0"/>
                <a:ea typeface="メイリオ" pitchFamily="50" charset="-128"/>
              </a:rPr>
              <a:t>コミュニティ</a:t>
            </a:r>
          </a:p>
        </p:txBody>
      </p:sp>
      <p:sp>
        <p:nvSpPr>
          <p:cNvPr id="28" name="テキスト ボックス 27"/>
          <p:cNvSpPr txBox="1"/>
          <p:nvPr/>
        </p:nvSpPr>
        <p:spPr>
          <a:xfrm>
            <a:off x="2708394" y="2103447"/>
            <a:ext cx="5320038" cy="1061829"/>
          </a:xfrm>
          <a:prstGeom prst="rect">
            <a:avLst/>
          </a:prstGeom>
          <a:noFill/>
        </p:spPr>
        <p:txBody>
          <a:bodyPr wrap="square" rtlCol="0">
            <a:spAutoFit/>
          </a:bodyPr>
          <a:lstStyle/>
          <a:p>
            <a:pPr marL="342900" indent="-342900">
              <a:lnSpc>
                <a:spcPct val="150000"/>
              </a:lnSpc>
              <a:buSzPct val="89000"/>
            </a:pP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主な活動内容</a:t>
            </a:r>
            <a:r>
              <a:rPr lang="en-US" altLang="ja-JP" sz="1400" b="1" spc="100" dirty="0" smtClean="0">
                <a:solidFill>
                  <a:schemeClr val="tx1">
                    <a:lumMod val="75000"/>
                    <a:lumOff val="25000"/>
                  </a:schemeClr>
                </a:solidFill>
                <a:latin typeface="Arial" pitchFamily="34" charset="0"/>
                <a:ea typeface="メイリオ" pitchFamily="50" charset="-128"/>
              </a:rPr>
              <a:t>-</a:t>
            </a:r>
          </a:p>
          <a:p>
            <a:pPr marL="342900" indent="-342900">
              <a:lnSpc>
                <a:spcPct val="150000"/>
              </a:lnSpc>
              <a:buSzPct val="89000"/>
            </a:pPr>
            <a:r>
              <a:rPr lang="ja-JP" altLang="en-US" sz="1400" b="1" spc="100" dirty="0" smtClean="0">
                <a:solidFill>
                  <a:schemeClr val="tx1">
                    <a:lumMod val="75000"/>
                    <a:lumOff val="25000"/>
                  </a:schemeClr>
                </a:solidFill>
                <a:latin typeface="Arial" pitchFamily="34" charset="0"/>
                <a:ea typeface="メイリオ" pitchFamily="50" charset="-128"/>
              </a:rPr>
              <a:t>　</a:t>
            </a:r>
            <a:r>
              <a:rPr lang="en-US" altLang="ja-JP" sz="1400" b="1" spc="100" dirty="0" smtClean="0">
                <a:solidFill>
                  <a:schemeClr val="tx1">
                    <a:lumMod val="75000"/>
                    <a:lumOff val="25000"/>
                  </a:schemeClr>
                </a:solidFill>
                <a:latin typeface="Arial" pitchFamily="34" charset="0"/>
                <a:ea typeface="メイリオ" pitchFamily="50" charset="-128"/>
              </a:rPr>
              <a:t>(1) OSS</a:t>
            </a:r>
            <a:r>
              <a:rPr lang="ja-JP" altLang="en-US" sz="1400" b="1" spc="100" dirty="0" smtClean="0">
                <a:solidFill>
                  <a:schemeClr val="tx1">
                    <a:lumMod val="75000"/>
                    <a:lumOff val="25000"/>
                  </a:schemeClr>
                </a:solidFill>
                <a:latin typeface="Arial" pitchFamily="34" charset="0"/>
                <a:ea typeface="メイリオ" pitchFamily="50" charset="-128"/>
              </a:rPr>
              <a:t>自体の開発</a:t>
            </a:r>
          </a:p>
          <a:p>
            <a:pPr marL="342900" indent="-342900">
              <a:lnSpc>
                <a:spcPct val="150000"/>
              </a:lnSpc>
              <a:buSzPct val="89000"/>
            </a:pPr>
            <a:r>
              <a:rPr lang="ja-JP" altLang="en-US" sz="1400" b="1" spc="100" dirty="0" smtClean="0">
                <a:solidFill>
                  <a:schemeClr val="tx1">
                    <a:lumMod val="75000"/>
                    <a:lumOff val="25000"/>
                  </a:schemeClr>
                </a:solidFill>
                <a:latin typeface="Arial" pitchFamily="34" charset="0"/>
                <a:ea typeface="メイリオ" pitchFamily="50" charset="-128"/>
              </a:rPr>
              <a:t>　</a:t>
            </a:r>
            <a:r>
              <a:rPr lang="en-US" altLang="ja-JP" sz="1400" b="1" spc="100" dirty="0" smtClean="0">
                <a:solidFill>
                  <a:schemeClr val="tx1">
                    <a:lumMod val="75000"/>
                    <a:lumOff val="25000"/>
                  </a:schemeClr>
                </a:solidFill>
                <a:latin typeface="Arial" pitchFamily="34" charset="0"/>
                <a:ea typeface="メイリオ" pitchFamily="50" charset="-128"/>
              </a:rPr>
              <a:t>(2) </a:t>
            </a:r>
            <a:r>
              <a:rPr lang="ja-JP" altLang="en-US" sz="1400" b="1" spc="100" dirty="0" smtClean="0">
                <a:solidFill>
                  <a:schemeClr val="tx1">
                    <a:lumMod val="75000"/>
                    <a:lumOff val="25000"/>
                  </a:schemeClr>
                </a:solidFill>
                <a:latin typeface="Arial" pitchFamily="34" charset="0"/>
                <a:ea typeface="メイリオ" pitchFamily="50" charset="-128"/>
              </a:rPr>
              <a:t>バグ修正のためのパッチの作成、配布</a:t>
            </a:r>
          </a:p>
        </p:txBody>
      </p:sp>
      <p:sp>
        <p:nvSpPr>
          <p:cNvPr id="29" name="テキスト ボックス 28"/>
          <p:cNvSpPr txBox="1"/>
          <p:nvPr/>
        </p:nvSpPr>
        <p:spPr>
          <a:xfrm>
            <a:off x="2708394" y="3694504"/>
            <a:ext cx="6298446" cy="1384995"/>
          </a:xfrm>
          <a:prstGeom prst="rect">
            <a:avLst/>
          </a:prstGeom>
          <a:noFill/>
        </p:spPr>
        <p:txBody>
          <a:bodyPr wrap="square" rtlCol="0">
            <a:spAutoFit/>
          </a:bodyPr>
          <a:lstStyle/>
          <a:p>
            <a:pPr marL="342900" indent="-342900">
              <a:lnSpc>
                <a:spcPct val="150000"/>
              </a:lnSpc>
              <a:buSzPct val="89000"/>
            </a:pPr>
            <a:r>
              <a:rPr lang="en-US" altLang="ja-JP" sz="1400" b="1" spc="100" dirty="0" smtClean="0">
                <a:solidFill>
                  <a:schemeClr val="tx1">
                    <a:lumMod val="75000"/>
                    <a:lumOff val="25000"/>
                  </a:schemeClr>
                </a:solidFill>
                <a:latin typeface="Arial" pitchFamily="34" charset="0"/>
                <a:ea typeface="メイリオ" pitchFamily="50" charset="-128"/>
              </a:rPr>
              <a:t>-</a:t>
            </a:r>
            <a:r>
              <a:rPr lang="ja-JP" altLang="en-US" sz="1400" b="1" spc="100" dirty="0" smtClean="0">
                <a:solidFill>
                  <a:schemeClr val="tx1">
                    <a:lumMod val="75000"/>
                    <a:lumOff val="25000"/>
                  </a:schemeClr>
                </a:solidFill>
                <a:latin typeface="Arial" pitchFamily="34" charset="0"/>
                <a:ea typeface="メイリオ" pitchFamily="50" charset="-128"/>
              </a:rPr>
              <a:t>主な活動内容</a:t>
            </a:r>
            <a:r>
              <a:rPr lang="en-US" altLang="ja-JP" sz="1400" b="1" spc="100" dirty="0" smtClean="0">
                <a:solidFill>
                  <a:schemeClr val="tx1">
                    <a:lumMod val="75000"/>
                    <a:lumOff val="25000"/>
                  </a:schemeClr>
                </a:solidFill>
                <a:latin typeface="Arial" pitchFamily="34" charset="0"/>
                <a:ea typeface="メイリオ" pitchFamily="50" charset="-128"/>
              </a:rPr>
              <a:t>-</a:t>
            </a:r>
          </a:p>
          <a:p>
            <a:pPr marL="342900" indent="-342900">
              <a:lnSpc>
                <a:spcPct val="150000"/>
              </a:lnSpc>
              <a:buSzPct val="89000"/>
            </a:pPr>
            <a:r>
              <a:rPr lang="ja-JP" altLang="en-US" sz="1400" b="1" spc="100" dirty="0" smtClean="0">
                <a:solidFill>
                  <a:schemeClr val="tx1">
                    <a:lumMod val="75000"/>
                    <a:lumOff val="25000"/>
                  </a:schemeClr>
                </a:solidFill>
                <a:latin typeface="Arial" pitchFamily="34" charset="0"/>
                <a:ea typeface="メイリオ" pitchFamily="50" charset="-128"/>
              </a:rPr>
              <a:t>　</a:t>
            </a:r>
            <a:r>
              <a:rPr lang="en-US" altLang="ja-JP" sz="1400" b="1" spc="100" dirty="0" smtClean="0">
                <a:solidFill>
                  <a:schemeClr val="tx1">
                    <a:lumMod val="75000"/>
                    <a:lumOff val="25000"/>
                  </a:schemeClr>
                </a:solidFill>
                <a:latin typeface="Arial" pitchFamily="34" charset="0"/>
                <a:ea typeface="メイリオ" pitchFamily="50" charset="-128"/>
              </a:rPr>
              <a:t>(1) </a:t>
            </a:r>
            <a:r>
              <a:rPr lang="ja-JP" altLang="en-US" sz="1400" b="1" spc="100" dirty="0" smtClean="0">
                <a:solidFill>
                  <a:schemeClr val="tx1">
                    <a:lumMod val="75000"/>
                    <a:lumOff val="25000"/>
                  </a:schemeClr>
                </a:solidFill>
                <a:latin typeface="Arial" pitchFamily="34" charset="0"/>
                <a:ea typeface="メイリオ" pitchFamily="50" charset="-128"/>
              </a:rPr>
              <a:t>バグレポートの共有</a:t>
            </a:r>
          </a:p>
          <a:p>
            <a:pPr marL="342900" indent="-342900">
              <a:lnSpc>
                <a:spcPct val="150000"/>
              </a:lnSpc>
              <a:buSzPct val="89000"/>
            </a:pPr>
            <a:r>
              <a:rPr lang="ja-JP" altLang="en-US" sz="1400" b="1" spc="100" dirty="0" smtClean="0">
                <a:solidFill>
                  <a:schemeClr val="tx1">
                    <a:lumMod val="75000"/>
                    <a:lumOff val="25000"/>
                  </a:schemeClr>
                </a:solidFill>
                <a:latin typeface="Arial" pitchFamily="34" charset="0"/>
                <a:ea typeface="メイリオ" pitchFamily="50" charset="-128"/>
              </a:rPr>
              <a:t>　</a:t>
            </a:r>
            <a:r>
              <a:rPr lang="en-US" altLang="ja-JP" sz="1400" b="1" spc="100" dirty="0" smtClean="0">
                <a:solidFill>
                  <a:schemeClr val="tx1">
                    <a:lumMod val="75000"/>
                    <a:lumOff val="25000"/>
                  </a:schemeClr>
                </a:solidFill>
                <a:latin typeface="Arial" pitchFamily="34" charset="0"/>
                <a:ea typeface="メイリオ" pitchFamily="50" charset="-128"/>
              </a:rPr>
              <a:t>(2) </a:t>
            </a:r>
            <a:r>
              <a:rPr lang="ja-JP" altLang="en-US" sz="1400" b="1" spc="100" dirty="0" smtClean="0">
                <a:solidFill>
                  <a:schemeClr val="tx1">
                    <a:lumMod val="75000"/>
                    <a:lumOff val="25000"/>
                  </a:schemeClr>
                </a:solidFill>
                <a:latin typeface="Arial" pitchFamily="34" charset="0"/>
                <a:ea typeface="メイリオ" pitchFamily="50" charset="-128"/>
              </a:rPr>
              <a:t>セミナー、カンファレンスを開催し、</a:t>
            </a: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の普及促進</a:t>
            </a:r>
          </a:p>
          <a:p>
            <a:pPr marL="342900" indent="-342900">
              <a:lnSpc>
                <a:spcPct val="150000"/>
              </a:lnSpc>
              <a:buSzPct val="89000"/>
            </a:pPr>
            <a:r>
              <a:rPr lang="ja-JP" altLang="en-US" sz="1400" b="1" spc="100" dirty="0" smtClean="0">
                <a:solidFill>
                  <a:schemeClr val="tx1">
                    <a:lumMod val="75000"/>
                    <a:lumOff val="25000"/>
                  </a:schemeClr>
                </a:solidFill>
                <a:latin typeface="Arial" pitchFamily="34" charset="0"/>
                <a:ea typeface="メイリオ" pitchFamily="50" charset="-128"/>
              </a:rPr>
              <a:t>　</a:t>
            </a:r>
            <a:r>
              <a:rPr lang="en-US" altLang="ja-JP" sz="1400" b="1" spc="100" dirty="0" smtClean="0">
                <a:solidFill>
                  <a:schemeClr val="tx1">
                    <a:lumMod val="75000"/>
                    <a:lumOff val="25000"/>
                  </a:schemeClr>
                </a:solidFill>
                <a:latin typeface="Arial" pitchFamily="34" charset="0"/>
                <a:ea typeface="メイリオ" pitchFamily="50" charset="-128"/>
              </a:rPr>
              <a:t>(3) OSS</a:t>
            </a:r>
            <a:r>
              <a:rPr lang="ja-JP" altLang="en-US" sz="1400" b="1" spc="100" dirty="0" smtClean="0">
                <a:solidFill>
                  <a:schemeClr val="tx1">
                    <a:lumMod val="75000"/>
                    <a:lumOff val="25000"/>
                  </a:schemeClr>
                </a:solidFill>
                <a:latin typeface="Arial" pitchFamily="34" charset="0"/>
                <a:ea typeface="メイリオ" pitchFamily="50" charset="-128"/>
              </a:rPr>
              <a:t>に関するドキュメントを多言語に翻訳</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13" name="正方形/長方形 12"/>
          <p:cNvSpPr/>
          <p:nvPr/>
        </p:nvSpPr>
        <p:spPr bwMode="auto">
          <a:xfrm>
            <a:off x="9532434" y="1701800"/>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smtClean="0">
                <a:solidFill>
                  <a:schemeClr val="bg1"/>
                </a:solidFill>
                <a:latin typeface="Arial" pitchFamily="34" charset="0"/>
                <a:ea typeface="メイリオ" pitchFamily="50" charset="-128"/>
              </a:rPr>
              <a:t>1</a:t>
            </a:r>
            <a:r>
              <a:rPr kumimoji="1" lang="en-US" altLang="ja-JP" sz="1400" b="1" spc="100" dirty="0" smtClean="0">
                <a:solidFill>
                  <a:schemeClr val="bg1"/>
                </a:solidFill>
                <a:latin typeface="Arial" pitchFamily="34" charset="0"/>
                <a:ea typeface="メイリオ" pitchFamily="50" charset="-128"/>
              </a:rPr>
              <a:t>-3</a:t>
            </a:r>
            <a:r>
              <a:rPr kumimoji="1" lang="ja-JP" altLang="en-US" sz="1400" b="1" spc="100" dirty="0" smtClean="0">
                <a:solidFill>
                  <a:schemeClr val="bg1"/>
                </a:solidFill>
                <a:latin typeface="Arial" pitchFamily="34" charset="0"/>
                <a:ea typeface="メイリオ" pitchFamily="50" charset="-128"/>
              </a:rPr>
              <a:t>（</a:t>
            </a:r>
            <a:r>
              <a:rPr lang="en-US" altLang="ja-JP" sz="1400" b="1" spc="100" dirty="0" smtClean="0">
                <a:solidFill>
                  <a:schemeClr val="bg1"/>
                </a:solidFill>
                <a:latin typeface="Arial" pitchFamily="34" charset="0"/>
                <a:ea typeface="メイリオ" pitchFamily="50" charset="-128"/>
              </a:rPr>
              <a:t>5</a:t>
            </a:r>
            <a:r>
              <a:rPr kumimoji="1" lang="ja-JP" altLang="en-US" sz="1400" b="1" spc="100" dirty="0" smtClean="0">
                <a:solidFill>
                  <a:schemeClr val="bg1"/>
                </a:solidFill>
                <a:latin typeface="Arial" pitchFamily="34" charset="0"/>
                <a:ea typeface="メイリオ" pitchFamily="50" charset="-128"/>
              </a:rPr>
              <a:t>ページ）に</a:t>
            </a:r>
            <a:endParaRPr kumimoji="1" lang="en-US" altLang="ja-JP" sz="1400" b="1" spc="100" dirty="0" smtClean="0">
              <a:solidFill>
                <a:schemeClr val="bg1"/>
              </a:solidFill>
              <a:latin typeface="Arial" pitchFamily="34" charset="0"/>
              <a:ea typeface="メイリオ" pitchFamily="50" charset="-128"/>
            </a:endParaRPr>
          </a:p>
          <a:p>
            <a:pPr algn="ctr">
              <a:lnSpc>
                <a:spcPct val="150000"/>
              </a:lnSpc>
            </a:pPr>
            <a:r>
              <a:rPr kumimoji="1" lang="ja-JP" altLang="en-US" sz="1400" b="1" spc="100" dirty="0" smtClean="0">
                <a:solidFill>
                  <a:schemeClr val="bg1"/>
                </a:solidFill>
                <a:latin typeface="Arial" pitchFamily="34" charset="0"/>
                <a:ea typeface="メイリオ" pitchFamily="50" charset="-128"/>
              </a:rPr>
              <a:t>リンク</a:t>
            </a:r>
          </a:p>
        </p:txBody>
      </p:sp>
    </p:spTree>
    <p:extLst>
      <p:ext uri="{BB962C8B-B14F-4D97-AF65-F5344CB8AC3E}">
        <p14:creationId xmlns:p14="http://schemas.microsoft.com/office/powerpoint/2010/main" val="7342276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smtClean="0"/>
              <a:t>OSS</a:t>
            </a:r>
            <a:r>
              <a:rPr lang="ja-JP" altLang="en-US" dirty="0" smtClean="0"/>
              <a:t>の歴史　～</a:t>
            </a:r>
            <a:r>
              <a:rPr lang="en-US" altLang="ja-JP" dirty="0" smtClean="0"/>
              <a:t>UNIX</a:t>
            </a:r>
            <a:r>
              <a:rPr lang="ja-JP" altLang="en-US" dirty="0" smtClean="0"/>
              <a:t>の誕生と</a:t>
            </a:r>
            <a:r>
              <a:rPr lang="en-US" altLang="ja-JP" dirty="0" smtClean="0"/>
              <a:t>GNU</a:t>
            </a:r>
            <a:r>
              <a:rPr lang="ja-JP" altLang="en-US" dirty="0" smtClean="0"/>
              <a:t>プロジェクト～</a:t>
            </a:r>
            <a:endParaRPr lang="ja-JP" altLang="en-US" dirty="0"/>
          </a:p>
        </p:txBody>
      </p:sp>
      <p:grpSp>
        <p:nvGrpSpPr>
          <p:cNvPr id="2" name="Group 7"/>
          <p:cNvGrpSpPr>
            <a:grpSpLocks/>
          </p:cNvGrpSpPr>
          <p:nvPr/>
        </p:nvGrpSpPr>
        <p:grpSpPr bwMode="auto">
          <a:xfrm>
            <a:off x="654488" y="2897829"/>
            <a:ext cx="3418791" cy="644889"/>
            <a:chOff x="416" y="2120"/>
            <a:chExt cx="2079" cy="504"/>
          </a:xfrm>
        </p:grpSpPr>
        <p:sp>
          <p:nvSpPr>
            <p:cNvPr id="71" name="Oval 8"/>
            <p:cNvSpPr>
              <a:spLocks noChangeArrowheads="1"/>
            </p:cNvSpPr>
            <p:nvPr/>
          </p:nvSpPr>
          <p:spPr bwMode="auto">
            <a:xfrm rot="1861484">
              <a:off x="416" y="2120"/>
              <a:ext cx="2072" cy="504"/>
            </a:xfrm>
            <a:prstGeom prst="ellipse">
              <a:avLst/>
            </a:prstGeom>
            <a:solidFill>
              <a:srgbClr val="EBBB9B"/>
            </a:solidFill>
            <a:ln w="9525">
              <a:noFill/>
              <a:round/>
              <a:headEnd/>
              <a:tailEnd/>
            </a:ln>
          </p:spPr>
          <p:txBody>
            <a:bodyPr wrap="none" lIns="0" rIns="0" anchor="ctr"/>
            <a:lstStyle/>
            <a:p>
              <a:endParaRPr lang="ja-JP" altLang="en-US">
                <a:latin typeface="Arial" pitchFamily="34" charset="0"/>
                <a:ea typeface="メイリオ" pitchFamily="50" charset="-128"/>
              </a:endParaRPr>
            </a:p>
          </p:txBody>
        </p:sp>
        <p:sp>
          <p:nvSpPr>
            <p:cNvPr id="72" name="Text Box 9"/>
            <p:cNvSpPr txBox="1">
              <a:spLocks noChangeArrowheads="1"/>
            </p:cNvSpPr>
            <p:nvPr/>
          </p:nvSpPr>
          <p:spPr bwMode="auto">
            <a:xfrm>
              <a:off x="1504" y="2199"/>
              <a:ext cx="991" cy="245"/>
            </a:xfrm>
            <a:prstGeom prst="rect">
              <a:avLst/>
            </a:prstGeom>
            <a:noFill/>
            <a:ln w="9525">
              <a:noFill/>
              <a:miter lim="800000"/>
              <a:headEnd/>
              <a:tailEnd/>
            </a:ln>
          </p:spPr>
          <p:txBody>
            <a:bodyPr wrap="none" lIns="0" rIns="0">
              <a:spAutoFit/>
            </a:bodyPr>
            <a:lstStyle/>
            <a:p>
              <a:r>
                <a:rPr lang="en-US" altLang="ja-JP" sz="1600" i="1">
                  <a:solidFill>
                    <a:srgbClr val="FF3399"/>
                  </a:solidFill>
                  <a:latin typeface="Arial" pitchFamily="34" charset="0"/>
                  <a:ea typeface="メイリオ" pitchFamily="50" charset="-128"/>
                </a:rPr>
                <a:t> UNIX</a:t>
              </a:r>
              <a:r>
                <a:rPr lang="ja-JP" altLang="en-US" sz="1600" i="1">
                  <a:solidFill>
                    <a:srgbClr val="FF3399"/>
                  </a:solidFill>
                  <a:latin typeface="Arial" pitchFamily="34" charset="0"/>
                  <a:ea typeface="メイリオ" pitchFamily="50" charset="-128"/>
                </a:rPr>
                <a:t>の共同開発 </a:t>
              </a:r>
            </a:p>
          </p:txBody>
        </p:sp>
      </p:grpSp>
      <p:grpSp>
        <p:nvGrpSpPr>
          <p:cNvPr id="3" name="Group 10"/>
          <p:cNvGrpSpPr>
            <a:grpSpLocks/>
          </p:cNvGrpSpPr>
          <p:nvPr/>
        </p:nvGrpSpPr>
        <p:grpSpPr bwMode="auto">
          <a:xfrm>
            <a:off x="3384258" y="1320155"/>
            <a:ext cx="5701274" cy="1696671"/>
            <a:chOff x="2076" y="887"/>
            <a:chExt cx="3467" cy="1326"/>
          </a:xfrm>
        </p:grpSpPr>
        <p:sp>
          <p:nvSpPr>
            <p:cNvPr id="69" name="Oval 11"/>
            <p:cNvSpPr>
              <a:spLocks noChangeArrowheads="1"/>
            </p:cNvSpPr>
            <p:nvPr/>
          </p:nvSpPr>
          <p:spPr bwMode="auto">
            <a:xfrm rot="-1946039">
              <a:off x="2076" y="1662"/>
              <a:ext cx="3089" cy="551"/>
            </a:xfrm>
            <a:prstGeom prst="ellipse">
              <a:avLst/>
            </a:prstGeom>
            <a:solidFill>
              <a:srgbClr val="EBBB9B"/>
            </a:solidFill>
            <a:ln w="9525">
              <a:noFill/>
              <a:round/>
              <a:headEnd/>
              <a:tailEnd/>
            </a:ln>
          </p:spPr>
          <p:txBody>
            <a:bodyPr wrap="none" lIns="0" rIns="0" anchor="ctr"/>
            <a:lstStyle/>
            <a:p>
              <a:endParaRPr lang="ja-JP" altLang="en-US">
                <a:latin typeface="Arial" pitchFamily="34" charset="0"/>
                <a:ea typeface="メイリオ" pitchFamily="50" charset="-128"/>
              </a:endParaRPr>
            </a:p>
          </p:txBody>
        </p:sp>
        <p:sp>
          <p:nvSpPr>
            <p:cNvPr id="70" name="Text Box 12"/>
            <p:cNvSpPr txBox="1">
              <a:spLocks noChangeArrowheads="1"/>
            </p:cNvSpPr>
            <p:nvPr/>
          </p:nvSpPr>
          <p:spPr bwMode="auto">
            <a:xfrm>
              <a:off x="4225" y="887"/>
              <a:ext cx="1318" cy="245"/>
            </a:xfrm>
            <a:prstGeom prst="rect">
              <a:avLst/>
            </a:prstGeom>
            <a:noFill/>
            <a:ln w="9525">
              <a:noFill/>
              <a:miter lim="800000"/>
              <a:headEnd/>
              <a:tailEnd/>
            </a:ln>
          </p:spPr>
          <p:txBody>
            <a:bodyPr wrap="none" lIns="0" rIns="0">
              <a:spAutoFit/>
            </a:bodyPr>
            <a:lstStyle/>
            <a:p>
              <a:pPr algn="ctr"/>
              <a:r>
                <a:rPr lang="en-US" altLang="ja-JP" sz="1600" dirty="0">
                  <a:solidFill>
                    <a:srgbClr val="FF3399"/>
                  </a:solidFill>
                  <a:latin typeface="Arial" pitchFamily="34" charset="0"/>
                  <a:ea typeface="メイリオ" pitchFamily="50" charset="-128"/>
                </a:rPr>
                <a:t> </a:t>
              </a:r>
              <a:r>
                <a:rPr lang="ja-JP" altLang="en-US" sz="1600" i="1" dirty="0">
                  <a:solidFill>
                    <a:srgbClr val="FF3399"/>
                  </a:solidFill>
                  <a:latin typeface="Arial" pitchFamily="34" charset="0"/>
                  <a:ea typeface="メイリオ" pitchFamily="50" charset="-128"/>
                </a:rPr>
                <a:t>ＯＳＳ関連団体の設立</a:t>
              </a:r>
              <a:r>
                <a:rPr lang="ja-JP" altLang="en-US" sz="1600" dirty="0">
                  <a:solidFill>
                    <a:srgbClr val="FF3399"/>
                  </a:solidFill>
                  <a:latin typeface="Arial" pitchFamily="34" charset="0"/>
                  <a:ea typeface="メイリオ" pitchFamily="50" charset="-128"/>
                </a:rPr>
                <a:t> </a:t>
              </a:r>
            </a:p>
          </p:txBody>
        </p:sp>
      </p:grpSp>
      <p:sp>
        <p:nvSpPr>
          <p:cNvPr id="14" name="Freeform 16"/>
          <p:cNvSpPr>
            <a:spLocks/>
          </p:cNvSpPr>
          <p:nvPr/>
        </p:nvSpPr>
        <p:spPr bwMode="auto">
          <a:xfrm>
            <a:off x="430842" y="2545953"/>
            <a:ext cx="8624331" cy="2409379"/>
          </a:xfrm>
          <a:custGeom>
            <a:avLst/>
            <a:gdLst>
              <a:gd name="T0" fmla="*/ 0 w 4144"/>
              <a:gd name="T1" fmla="*/ 0 h 2320"/>
              <a:gd name="T2" fmla="*/ 0 w 4144"/>
              <a:gd name="T3" fmla="*/ 2147483647 h 2320"/>
              <a:gd name="T4" fmla="*/ 2147483647 w 4144"/>
              <a:gd name="T5" fmla="*/ 2147483647 h 2320"/>
              <a:gd name="T6" fmla="*/ 0 60000 65536"/>
              <a:gd name="T7" fmla="*/ 0 60000 65536"/>
              <a:gd name="T8" fmla="*/ 0 60000 65536"/>
              <a:gd name="T9" fmla="*/ 0 w 4144"/>
              <a:gd name="T10" fmla="*/ 0 h 2320"/>
              <a:gd name="T11" fmla="*/ 4144 w 4144"/>
              <a:gd name="T12" fmla="*/ 2320 h 2320"/>
            </a:gdLst>
            <a:ahLst/>
            <a:cxnLst>
              <a:cxn ang="T6">
                <a:pos x="T0" y="T1"/>
              </a:cxn>
              <a:cxn ang="T7">
                <a:pos x="T2" y="T3"/>
              </a:cxn>
              <a:cxn ang="T8">
                <a:pos x="T4" y="T5"/>
              </a:cxn>
            </a:cxnLst>
            <a:rect l="T9" t="T10" r="T11" b="T12"/>
            <a:pathLst>
              <a:path w="4144" h="2320">
                <a:moveTo>
                  <a:pt x="0" y="0"/>
                </a:moveTo>
                <a:lnTo>
                  <a:pt x="0" y="2320"/>
                </a:lnTo>
                <a:lnTo>
                  <a:pt x="4144" y="2320"/>
                </a:lnTo>
              </a:path>
            </a:pathLst>
          </a:custGeom>
          <a:noFill/>
          <a:ln w="22225" cmpd="sng">
            <a:solidFill>
              <a:schemeClr val="tx1"/>
            </a:solidFill>
            <a:round/>
            <a:headEnd type="arrow" w="med" len="med"/>
            <a:tailEnd type="none" w="med" len="med"/>
          </a:ln>
        </p:spPr>
        <p:txBody>
          <a:bodyPr/>
          <a:lstStyle/>
          <a:p>
            <a:endParaRPr lang="ja-JP" altLang="en-US">
              <a:latin typeface="Arial" pitchFamily="34" charset="0"/>
              <a:ea typeface="メイリオ" pitchFamily="50" charset="-128"/>
            </a:endParaRPr>
          </a:p>
        </p:txBody>
      </p:sp>
      <p:sp>
        <p:nvSpPr>
          <p:cNvPr id="15" name="Text Box 17"/>
          <p:cNvSpPr txBox="1">
            <a:spLocks noChangeArrowheads="1"/>
          </p:cNvSpPr>
          <p:nvPr/>
        </p:nvSpPr>
        <p:spPr bwMode="auto">
          <a:xfrm>
            <a:off x="1548322" y="4983481"/>
            <a:ext cx="1268296" cy="369332"/>
          </a:xfrm>
          <a:prstGeom prst="rect">
            <a:avLst/>
          </a:prstGeom>
          <a:noFill/>
          <a:ln w="9525">
            <a:noFill/>
            <a:miter lim="800000"/>
            <a:headEnd/>
            <a:tailEnd/>
          </a:ln>
        </p:spPr>
        <p:txBody>
          <a:bodyPr wrap="none">
            <a:spAutoFit/>
          </a:bodyPr>
          <a:lstStyle/>
          <a:p>
            <a:pPr algn="ctr"/>
            <a:r>
              <a:rPr lang="en-US" altLang="ja-JP" sz="2000" dirty="0">
                <a:solidFill>
                  <a:schemeClr val="tx1"/>
                </a:solidFill>
                <a:latin typeface="Arial" pitchFamily="34" charset="0"/>
                <a:ea typeface="メイリオ" pitchFamily="50" charset="-128"/>
              </a:rPr>
              <a:t>1970</a:t>
            </a:r>
            <a:r>
              <a:rPr lang="ja-JP" altLang="en-US" sz="2000" dirty="0">
                <a:solidFill>
                  <a:schemeClr val="tx1"/>
                </a:solidFill>
                <a:latin typeface="Arial" pitchFamily="34" charset="0"/>
                <a:ea typeface="メイリオ" pitchFamily="50" charset="-128"/>
              </a:rPr>
              <a:t>年代</a:t>
            </a:r>
          </a:p>
        </p:txBody>
      </p:sp>
      <p:sp>
        <p:nvSpPr>
          <p:cNvPr id="16" name="Oval 18"/>
          <p:cNvSpPr>
            <a:spLocks noChangeArrowheads="1"/>
          </p:cNvSpPr>
          <p:nvPr/>
        </p:nvSpPr>
        <p:spPr bwMode="auto">
          <a:xfrm>
            <a:off x="2075284" y="4904149"/>
            <a:ext cx="131555" cy="102364"/>
          </a:xfrm>
          <a:prstGeom prst="ellipse">
            <a:avLst/>
          </a:prstGeom>
          <a:solidFill>
            <a:srgbClr val="4D4D4D"/>
          </a:solidFill>
          <a:ln w="9525">
            <a:solidFill>
              <a:schemeClr val="tx1"/>
            </a:solidFill>
            <a:round/>
            <a:headEnd/>
            <a:tailEnd/>
          </a:ln>
        </p:spPr>
        <p:txBody>
          <a:bodyPr wrap="none" anchor="ctr"/>
          <a:lstStyle/>
          <a:p>
            <a:endParaRPr lang="ja-JP" altLang="en-US">
              <a:latin typeface="Arial" pitchFamily="34" charset="0"/>
              <a:ea typeface="メイリオ" pitchFamily="50" charset="-128"/>
            </a:endParaRPr>
          </a:p>
        </p:txBody>
      </p:sp>
      <p:sp>
        <p:nvSpPr>
          <p:cNvPr id="17" name="Text Box 19"/>
          <p:cNvSpPr txBox="1">
            <a:spLocks noChangeArrowheads="1"/>
          </p:cNvSpPr>
          <p:nvPr/>
        </p:nvSpPr>
        <p:spPr bwMode="auto">
          <a:xfrm>
            <a:off x="3297770" y="4983481"/>
            <a:ext cx="976549" cy="369332"/>
          </a:xfrm>
          <a:prstGeom prst="rect">
            <a:avLst/>
          </a:prstGeom>
          <a:noFill/>
          <a:ln w="9525">
            <a:noFill/>
            <a:miter lim="800000"/>
            <a:headEnd/>
            <a:tailEnd/>
          </a:ln>
        </p:spPr>
        <p:txBody>
          <a:bodyPr wrap="none">
            <a:spAutoFit/>
          </a:bodyPr>
          <a:lstStyle/>
          <a:p>
            <a:pPr algn="ctr"/>
            <a:r>
              <a:rPr lang="en-US" altLang="ja-JP" sz="2000">
                <a:solidFill>
                  <a:schemeClr val="tx1"/>
                </a:solidFill>
                <a:latin typeface="Arial" pitchFamily="34" charset="0"/>
                <a:ea typeface="メイリオ" pitchFamily="50" charset="-128"/>
              </a:rPr>
              <a:t>80</a:t>
            </a:r>
            <a:r>
              <a:rPr lang="ja-JP" altLang="en-US" sz="2000">
                <a:solidFill>
                  <a:schemeClr val="tx1"/>
                </a:solidFill>
                <a:latin typeface="Arial" pitchFamily="34" charset="0"/>
                <a:ea typeface="メイリオ" pitchFamily="50" charset="-128"/>
              </a:rPr>
              <a:t>年代</a:t>
            </a:r>
          </a:p>
        </p:txBody>
      </p:sp>
      <p:sp>
        <p:nvSpPr>
          <p:cNvPr id="18" name="Oval 20"/>
          <p:cNvSpPr>
            <a:spLocks noChangeArrowheads="1"/>
          </p:cNvSpPr>
          <p:nvPr/>
        </p:nvSpPr>
        <p:spPr bwMode="auto">
          <a:xfrm>
            <a:off x="3706568" y="4904149"/>
            <a:ext cx="131555" cy="102364"/>
          </a:xfrm>
          <a:prstGeom prst="ellipse">
            <a:avLst/>
          </a:prstGeom>
          <a:solidFill>
            <a:srgbClr val="4D4D4D"/>
          </a:solidFill>
          <a:ln w="9525">
            <a:solidFill>
              <a:schemeClr val="tx1"/>
            </a:solidFill>
            <a:round/>
            <a:headEnd/>
            <a:tailEnd/>
          </a:ln>
        </p:spPr>
        <p:txBody>
          <a:bodyPr wrap="none" anchor="ctr"/>
          <a:lstStyle/>
          <a:p>
            <a:endParaRPr lang="ja-JP" altLang="en-US">
              <a:latin typeface="Arial" pitchFamily="34" charset="0"/>
              <a:ea typeface="メイリオ" pitchFamily="50" charset="-128"/>
            </a:endParaRPr>
          </a:p>
        </p:txBody>
      </p:sp>
      <p:sp>
        <p:nvSpPr>
          <p:cNvPr id="19" name="Text Box 21"/>
          <p:cNvSpPr txBox="1">
            <a:spLocks noChangeArrowheads="1"/>
          </p:cNvSpPr>
          <p:nvPr/>
        </p:nvSpPr>
        <p:spPr bwMode="auto">
          <a:xfrm>
            <a:off x="4942210" y="4983481"/>
            <a:ext cx="976549" cy="369332"/>
          </a:xfrm>
          <a:prstGeom prst="rect">
            <a:avLst/>
          </a:prstGeom>
          <a:noFill/>
          <a:ln w="9525">
            <a:noFill/>
            <a:miter lim="800000"/>
            <a:headEnd/>
            <a:tailEnd/>
          </a:ln>
        </p:spPr>
        <p:txBody>
          <a:bodyPr wrap="none">
            <a:spAutoFit/>
          </a:bodyPr>
          <a:lstStyle/>
          <a:p>
            <a:pPr algn="ctr"/>
            <a:r>
              <a:rPr lang="en-US" altLang="ja-JP" sz="2000">
                <a:solidFill>
                  <a:schemeClr val="tx1"/>
                </a:solidFill>
                <a:latin typeface="Arial" pitchFamily="34" charset="0"/>
                <a:ea typeface="メイリオ" pitchFamily="50" charset="-128"/>
              </a:rPr>
              <a:t>90</a:t>
            </a:r>
            <a:r>
              <a:rPr lang="ja-JP" altLang="en-US" sz="2000">
                <a:solidFill>
                  <a:schemeClr val="tx1"/>
                </a:solidFill>
                <a:latin typeface="Arial" pitchFamily="34" charset="0"/>
                <a:ea typeface="メイリオ" pitchFamily="50" charset="-128"/>
              </a:rPr>
              <a:t>年代</a:t>
            </a:r>
          </a:p>
        </p:txBody>
      </p:sp>
      <p:sp>
        <p:nvSpPr>
          <p:cNvPr id="20" name="Oval 22"/>
          <p:cNvSpPr>
            <a:spLocks noChangeArrowheads="1"/>
          </p:cNvSpPr>
          <p:nvPr/>
        </p:nvSpPr>
        <p:spPr bwMode="auto">
          <a:xfrm>
            <a:off x="5351008" y="4904149"/>
            <a:ext cx="131555" cy="102364"/>
          </a:xfrm>
          <a:prstGeom prst="ellipse">
            <a:avLst/>
          </a:prstGeom>
          <a:solidFill>
            <a:srgbClr val="4D4D4D"/>
          </a:solidFill>
          <a:ln w="9525">
            <a:solidFill>
              <a:schemeClr val="tx1"/>
            </a:solidFill>
            <a:round/>
            <a:headEnd/>
            <a:tailEnd/>
          </a:ln>
        </p:spPr>
        <p:txBody>
          <a:bodyPr wrap="none" anchor="ctr"/>
          <a:lstStyle/>
          <a:p>
            <a:endParaRPr lang="ja-JP" altLang="en-US">
              <a:latin typeface="Arial" pitchFamily="34" charset="0"/>
              <a:ea typeface="メイリオ" pitchFamily="50" charset="-128"/>
            </a:endParaRPr>
          </a:p>
        </p:txBody>
      </p:sp>
      <p:sp>
        <p:nvSpPr>
          <p:cNvPr id="21" name="Text Box 23"/>
          <p:cNvSpPr txBox="1">
            <a:spLocks noChangeArrowheads="1"/>
          </p:cNvSpPr>
          <p:nvPr/>
        </p:nvSpPr>
        <p:spPr bwMode="auto">
          <a:xfrm>
            <a:off x="6443820" y="4983481"/>
            <a:ext cx="1268296" cy="369332"/>
          </a:xfrm>
          <a:prstGeom prst="rect">
            <a:avLst/>
          </a:prstGeom>
          <a:noFill/>
          <a:ln w="9525">
            <a:noFill/>
            <a:miter lim="800000"/>
            <a:headEnd/>
            <a:tailEnd/>
          </a:ln>
        </p:spPr>
        <p:txBody>
          <a:bodyPr wrap="none">
            <a:spAutoFit/>
          </a:bodyPr>
          <a:lstStyle/>
          <a:p>
            <a:pPr algn="ctr"/>
            <a:r>
              <a:rPr lang="en-US" altLang="ja-JP" sz="2000">
                <a:solidFill>
                  <a:schemeClr val="tx1"/>
                </a:solidFill>
                <a:latin typeface="Arial" pitchFamily="34" charset="0"/>
                <a:ea typeface="メイリオ" pitchFamily="50" charset="-128"/>
              </a:rPr>
              <a:t>2000</a:t>
            </a:r>
            <a:r>
              <a:rPr lang="ja-JP" altLang="en-US" sz="2000">
                <a:solidFill>
                  <a:schemeClr val="tx1"/>
                </a:solidFill>
                <a:latin typeface="Arial" pitchFamily="34" charset="0"/>
                <a:ea typeface="メイリオ" pitchFamily="50" charset="-128"/>
              </a:rPr>
              <a:t>年代</a:t>
            </a:r>
          </a:p>
        </p:txBody>
      </p:sp>
      <p:sp>
        <p:nvSpPr>
          <p:cNvPr id="22" name="Oval 24"/>
          <p:cNvSpPr>
            <a:spLocks noChangeArrowheads="1"/>
          </p:cNvSpPr>
          <p:nvPr/>
        </p:nvSpPr>
        <p:spPr bwMode="auto">
          <a:xfrm>
            <a:off x="6969138" y="4904149"/>
            <a:ext cx="131555" cy="102364"/>
          </a:xfrm>
          <a:prstGeom prst="ellipse">
            <a:avLst/>
          </a:prstGeom>
          <a:solidFill>
            <a:srgbClr val="4D4D4D"/>
          </a:solidFill>
          <a:ln w="9525">
            <a:solidFill>
              <a:schemeClr val="tx1"/>
            </a:solidFill>
            <a:round/>
            <a:headEnd/>
            <a:tailEnd/>
          </a:ln>
        </p:spPr>
        <p:txBody>
          <a:bodyPr wrap="none" anchor="ctr"/>
          <a:lstStyle/>
          <a:p>
            <a:endParaRPr lang="ja-JP" altLang="en-US">
              <a:latin typeface="Arial" pitchFamily="34" charset="0"/>
              <a:ea typeface="メイリオ" pitchFamily="50" charset="-128"/>
            </a:endParaRPr>
          </a:p>
        </p:txBody>
      </p:sp>
      <p:sp>
        <p:nvSpPr>
          <p:cNvPr id="23" name="Text Box 25"/>
          <p:cNvSpPr txBox="1">
            <a:spLocks noChangeArrowheads="1"/>
          </p:cNvSpPr>
          <p:nvPr/>
        </p:nvSpPr>
        <p:spPr bwMode="auto">
          <a:xfrm>
            <a:off x="52699" y="2857823"/>
            <a:ext cx="406265" cy="1938992"/>
          </a:xfrm>
          <a:prstGeom prst="rect">
            <a:avLst/>
          </a:prstGeom>
          <a:noFill/>
          <a:ln w="9525">
            <a:noFill/>
            <a:miter lim="800000"/>
            <a:headEnd/>
            <a:tailEnd/>
          </a:ln>
        </p:spPr>
        <p:txBody>
          <a:bodyPr vert="eaVert" wrap="none">
            <a:spAutoFit/>
          </a:bodyPr>
          <a:lstStyle/>
          <a:p>
            <a:r>
              <a:rPr lang="ja-JP" altLang="en-US" sz="1600" dirty="0">
                <a:solidFill>
                  <a:schemeClr val="tx1"/>
                </a:solidFill>
                <a:latin typeface="Arial" pitchFamily="34" charset="0"/>
                <a:ea typeface="メイリオ" pitchFamily="50" charset="-128"/>
              </a:rPr>
              <a:t>「コピーの自由度」</a:t>
            </a:r>
          </a:p>
        </p:txBody>
      </p:sp>
      <p:grpSp>
        <p:nvGrpSpPr>
          <p:cNvPr id="4" name="Group 27"/>
          <p:cNvGrpSpPr>
            <a:grpSpLocks/>
          </p:cNvGrpSpPr>
          <p:nvPr/>
        </p:nvGrpSpPr>
        <p:grpSpPr bwMode="auto">
          <a:xfrm>
            <a:off x="6487317" y="2940054"/>
            <a:ext cx="1899328" cy="886722"/>
            <a:chOff x="3963" y="2153"/>
            <a:chExt cx="1155" cy="693"/>
          </a:xfrm>
        </p:grpSpPr>
        <p:sp>
          <p:nvSpPr>
            <p:cNvPr id="65" name="Oval 28"/>
            <p:cNvSpPr>
              <a:spLocks noChangeArrowheads="1"/>
            </p:cNvSpPr>
            <p:nvPr/>
          </p:nvSpPr>
          <p:spPr bwMode="auto">
            <a:xfrm>
              <a:off x="3969" y="2153"/>
              <a:ext cx="1128" cy="693"/>
            </a:xfrm>
            <a:prstGeom prst="ellipse">
              <a:avLst/>
            </a:prstGeom>
            <a:solidFill>
              <a:srgbClr val="F5FAB6"/>
            </a:solidFill>
            <a:ln w="15875">
              <a:solidFill>
                <a:srgbClr val="969696"/>
              </a:solidFill>
              <a:round/>
              <a:headEnd/>
              <a:tailEnd/>
            </a:ln>
          </p:spPr>
          <p:txBody>
            <a:bodyPr wrap="none" anchor="ctr"/>
            <a:lstStyle/>
            <a:p>
              <a:endParaRPr lang="ja-JP" altLang="en-US">
                <a:latin typeface="Arial" pitchFamily="34" charset="0"/>
                <a:ea typeface="メイリオ" pitchFamily="50" charset="-128"/>
              </a:endParaRPr>
            </a:p>
          </p:txBody>
        </p:sp>
        <p:sp>
          <p:nvSpPr>
            <p:cNvPr id="66" name="Text Box 29"/>
            <p:cNvSpPr txBox="1">
              <a:spLocks noChangeArrowheads="1"/>
            </p:cNvSpPr>
            <p:nvPr/>
          </p:nvSpPr>
          <p:spPr bwMode="auto">
            <a:xfrm>
              <a:off x="3963" y="2261"/>
              <a:ext cx="1155" cy="552"/>
            </a:xfrm>
            <a:prstGeom prst="rect">
              <a:avLst/>
            </a:prstGeom>
            <a:noFill/>
            <a:ln w="9525">
              <a:noFill/>
              <a:miter lim="800000"/>
              <a:headEnd/>
              <a:tailEnd/>
            </a:ln>
          </p:spPr>
          <p:txBody>
            <a:bodyPr>
              <a:spAutoFit/>
            </a:bodyPr>
            <a:lstStyle/>
            <a:p>
              <a:pPr algn="ctr">
                <a:lnSpc>
                  <a:spcPct val="95000"/>
                </a:lnSpc>
              </a:pPr>
              <a:r>
                <a:rPr lang="ja-JP" altLang="en-US" sz="1400" dirty="0">
                  <a:solidFill>
                    <a:schemeClr val="tx1"/>
                  </a:solidFill>
                  <a:latin typeface="Arial" pitchFamily="34" charset="0"/>
                  <a:ea typeface="メイリオ" pitchFamily="50" charset="-128"/>
                </a:rPr>
                <a:t>オープンソース</a:t>
              </a:r>
            </a:p>
            <a:p>
              <a:pPr algn="ctr">
                <a:lnSpc>
                  <a:spcPct val="95000"/>
                </a:lnSpc>
              </a:pPr>
              <a:r>
                <a:rPr lang="ja-JP" altLang="en-US" sz="1400" dirty="0">
                  <a:solidFill>
                    <a:schemeClr val="tx1"/>
                  </a:solidFill>
                  <a:latin typeface="Arial" pitchFamily="34" charset="0"/>
                  <a:ea typeface="メイリオ" pitchFamily="50" charset="-128"/>
                </a:rPr>
                <a:t>ソフトウェア</a:t>
              </a:r>
            </a:p>
            <a:p>
              <a:pPr algn="ctr">
                <a:lnSpc>
                  <a:spcPct val="95000"/>
                </a:lnSpc>
              </a:pPr>
              <a:r>
                <a:rPr lang="ja-JP" altLang="en-US" sz="1400" dirty="0">
                  <a:solidFill>
                    <a:schemeClr val="tx1"/>
                  </a:solidFill>
                  <a:latin typeface="Arial" pitchFamily="34" charset="0"/>
                  <a:ea typeface="メイリオ" pitchFamily="50" charset="-128"/>
                </a:rPr>
                <a:t>文化</a:t>
              </a:r>
            </a:p>
          </p:txBody>
        </p:sp>
      </p:grpSp>
      <p:grpSp>
        <p:nvGrpSpPr>
          <p:cNvPr id="5" name="Group 30"/>
          <p:cNvGrpSpPr>
            <a:grpSpLocks/>
          </p:cNvGrpSpPr>
          <p:nvPr/>
        </p:nvGrpSpPr>
        <p:grpSpPr bwMode="auto">
          <a:xfrm>
            <a:off x="1575375" y="3922742"/>
            <a:ext cx="1330352" cy="697350"/>
            <a:chOff x="976" y="2921"/>
            <a:chExt cx="809" cy="545"/>
          </a:xfrm>
        </p:grpSpPr>
        <p:sp>
          <p:nvSpPr>
            <p:cNvPr id="63" name="Oval 31"/>
            <p:cNvSpPr>
              <a:spLocks noChangeArrowheads="1"/>
            </p:cNvSpPr>
            <p:nvPr/>
          </p:nvSpPr>
          <p:spPr bwMode="auto">
            <a:xfrm>
              <a:off x="1032" y="2921"/>
              <a:ext cx="708" cy="545"/>
            </a:xfrm>
            <a:prstGeom prst="ellipse">
              <a:avLst/>
            </a:prstGeom>
            <a:solidFill>
              <a:srgbClr val="F5FAB6"/>
            </a:solidFill>
            <a:ln w="15875">
              <a:solidFill>
                <a:srgbClr val="969696"/>
              </a:solidFill>
              <a:round/>
              <a:headEnd/>
              <a:tailEnd/>
            </a:ln>
          </p:spPr>
          <p:txBody>
            <a:bodyPr wrap="none" anchor="ctr"/>
            <a:lstStyle/>
            <a:p>
              <a:endParaRPr lang="ja-JP" altLang="en-US">
                <a:latin typeface="Arial" pitchFamily="34" charset="0"/>
                <a:ea typeface="メイリオ" pitchFamily="50" charset="-128"/>
              </a:endParaRPr>
            </a:p>
          </p:txBody>
        </p:sp>
        <p:sp>
          <p:nvSpPr>
            <p:cNvPr id="64" name="Text Box 32"/>
            <p:cNvSpPr txBox="1">
              <a:spLocks noChangeArrowheads="1"/>
            </p:cNvSpPr>
            <p:nvPr/>
          </p:nvSpPr>
          <p:spPr bwMode="auto">
            <a:xfrm>
              <a:off x="976" y="2990"/>
              <a:ext cx="809" cy="375"/>
            </a:xfrm>
            <a:prstGeom prst="rect">
              <a:avLst/>
            </a:prstGeom>
            <a:noFill/>
            <a:ln w="9525">
              <a:noFill/>
              <a:miter lim="800000"/>
              <a:headEnd/>
              <a:tailEnd/>
            </a:ln>
          </p:spPr>
          <p:txBody>
            <a:bodyPr>
              <a:spAutoFit/>
            </a:bodyPr>
            <a:lstStyle/>
            <a:p>
              <a:pPr algn="ctr"/>
              <a:r>
                <a:rPr lang="ja-JP" altLang="en-US" sz="1400" dirty="0">
                  <a:solidFill>
                    <a:schemeClr val="tx1"/>
                  </a:solidFill>
                  <a:latin typeface="Arial" pitchFamily="34" charset="0"/>
                  <a:ea typeface="メイリオ" pitchFamily="50" charset="-128"/>
                </a:rPr>
                <a:t>ＵＮＩＸ</a:t>
              </a:r>
            </a:p>
            <a:p>
              <a:pPr algn="ctr"/>
              <a:r>
                <a:rPr lang="ja-JP" altLang="en-US" sz="1400" dirty="0">
                  <a:solidFill>
                    <a:schemeClr val="tx1"/>
                  </a:solidFill>
                  <a:latin typeface="Arial" pitchFamily="34" charset="0"/>
                  <a:ea typeface="メイリオ" pitchFamily="50" charset="-128"/>
                </a:rPr>
                <a:t>文化</a:t>
              </a:r>
            </a:p>
          </p:txBody>
        </p:sp>
      </p:grpSp>
      <p:grpSp>
        <p:nvGrpSpPr>
          <p:cNvPr id="6" name="Group 34"/>
          <p:cNvGrpSpPr>
            <a:grpSpLocks/>
          </p:cNvGrpSpPr>
          <p:nvPr/>
        </p:nvGrpSpPr>
        <p:grpSpPr bwMode="auto">
          <a:xfrm>
            <a:off x="1304043" y="3163973"/>
            <a:ext cx="2573550" cy="1062019"/>
            <a:chOff x="811" y="2328"/>
            <a:chExt cx="1565" cy="830"/>
          </a:xfrm>
        </p:grpSpPr>
        <p:sp>
          <p:nvSpPr>
            <p:cNvPr id="59" name="Arc 35"/>
            <p:cNvSpPr>
              <a:spLocks/>
            </p:cNvSpPr>
            <p:nvPr/>
          </p:nvSpPr>
          <p:spPr bwMode="auto">
            <a:xfrm flipH="1" flipV="1">
              <a:off x="1962" y="2996"/>
              <a:ext cx="414" cy="162"/>
            </a:xfrm>
            <a:custGeom>
              <a:avLst/>
              <a:gdLst>
                <a:gd name="T0" fmla="*/ 0 w 17705"/>
                <a:gd name="T1" fmla="*/ 0 h 21600"/>
                <a:gd name="T2" fmla="*/ 0 w 17705"/>
                <a:gd name="T3" fmla="*/ 0 h 21600"/>
                <a:gd name="T4" fmla="*/ 0 w 17705"/>
                <a:gd name="T5" fmla="*/ 0 h 21600"/>
                <a:gd name="T6" fmla="*/ 0 60000 65536"/>
                <a:gd name="T7" fmla="*/ 0 60000 65536"/>
                <a:gd name="T8" fmla="*/ 0 60000 65536"/>
                <a:gd name="T9" fmla="*/ 0 w 17705"/>
                <a:gd name="T10" fmla="*/ 0 h 21600"/>
                <a:gd name="T11" fmla="*/ 17705 w 17705"/>
                <a:gd name="T12" fmla="*/ 21600 h 21600"/>
              </a:gdLst>
              <a:ahLst/>
              <a:cxnLst>
                <a:cxn ang="T6">
                  <a:pos x="T0" y="T1"/>
                </a:cxn>
                <a:cxn ang="T7">
                  <a:pos x="T2" y="T3"/>
                </a:cxn>
                <a:cxn ang="T8">
                  <a:pos x="T4" y="T5"/>
                </a:cxn>
              </a:cxnLst>
              <a:rect l="T9" t="T10" r="T11" b="T12"/>
              <a:pathLst>
                <a:path w="17705" h="21600" fill="none" extrusionOk="0">
                  <a:moveTo>
                    <a:pt x="-1" y="0"/>
                  </a:moveTo>
                  <a:cubicBezTo>
                    <a:pt x="7054" y="0"/>
                    <a:pt x="13664" y="3444"/>
                    <a:pt x="17705" y="9226"/>
                  </a:cubicBezTo>
                </a:path>
                <a:path w="17705" h="21600" stroke="0" extrusionOk="0">
                  <a:moveTo>
                    <a:pt x="-1" y="0"/>
                  </a:moveTo>
                  <a:cubicBezTo>
                    <a:pt x="7054" y="0"/>
                    <a:pt x="13664" y="3444"/>
                    <a:pt x="17705" y="9226"/>
                  </a:cubicBezTo>
                  <a:lnTo>
                    <a:pt x="0" y="21600"/>
                  </a:lnTo>
                  <a:close/>
                </a:path>
              </a:pathLst>
            </a:custGeom>
            <a:noFill/>
            <a:ln w="28575">
              <a:solidFill>
                <a:srgbClr val="969696"/>
              </a:solidFill>
              <a:round/>
              <a:headEnd/>
              <a:tailEnd/>
            </a:ln>
          </p:spPr>
          <p:txBody>
            <a:bodyPr wrap="none" anchor="ctr"/>
            <a:lstStyle/>
            <a:p>
              <a:endParaRPr lang="ja-JP" altLang="en-US">
                <a:latin typeface="Arial" pitchFamily="34" charset="0"/>
                <a:ea typeface="メイリオ" pitchFamily="50" charset="-128"/>
              </a:endParaRPr>
            </a:p>
          </p:txBody>
        </p:sp>
        <p:sp>
          <p:nvSpPr>
            <p:cNvPr id="60" name="Line 36"/>
            <p:cNvSpPr>
              <a:spLocks noChangeShapeType="1"/>
            </p:cNvSpPr>
            <p:nvPr/>
          </p:nvSpPr>
          <p:spPr bwMode="auto">
            <a:xfrm flipH="1" flipV="1">
              <a:off x="1896" y="3058"/>
              <a:ext cx="67" cy="30"/>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61" name="Line 37"/>
            <p:cNvSpPr>
              <a:spLocks noChangeShapeType="1"/>
            </p:cNvSpPr>
            <p:nvPr/>
          </p:nvSpPr>
          <p:spPr bwMode="auto">
            <a:xfrm flipH="1" flipV="1">
              <a:off x="811" y="2328"/>
              <a:ext cx="1041" cy="700"/>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62" name="Line 38"/>
            <p:cNvSpPr>
              <a:spLocks noChangeShapeType="1"/>
            </p:cNvSpPr>
            <p:nvPr/>
          </p:nvSpPr>
          <p:spPr bwMode="auto">
            <a:xfrm flipH="1" flipV="1">
              <a:off x="1843" y="3022"/>
              <a:ext cx="59" cy="38"/>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grpSp>
      <p:grpSp>
        <p:nvGrpSpPr>
          <p:cNvPr id="7" name="Group 39"/>
          <p:cNvGrpSpPr>
            <a:grpSpLocks/>
          </p:cNvGrpSpPr>
          <p:nvPr/>
        </p:nvGrpSpPr>
        <p:grpSpPr bwMode="auto">
          <a:xfrm>
            <a:off x="3871013" y="2009827"/>
            <a:ext cx="4129189" cy="2216165"/>
            <a:chOff x="2372" y="1426"/>
            <a:chExt cx="2511" cy="1732"/>
          </a:xfrm>
        </p:grpSpPr>
        <p:sp>
          <p:nvSpPr>
            <p:cNvPr id="48" name="Arc 40"/>
            <p:cNvSpPr>
              <a:spLocks/>
            </p:cNvSpPr>
            <p:nvPr/>
          </p:nvSpPr>
          <p:spPr bwMode="auto">
            <a:xfrm flipV="1">
              <a:off x="2372" y="2889"/>
              <a:ext cx="251" cy="269"/>
            </a:xfrm>
            <a:custGeom>
              <a:avLst/>
              <a:gdLst>
                <a:gd name="T0" fmla="*/ 0 w 13841"/>
                <a:gd name="T1" fmla="*/ 0 h 21600"/>
                <a:gd name="T2" fmla="*/ 0 w 13841"/>
                <a:gd name="T3" fmla="*/ 0 h 21600"/>
                <a:gd name="T4" fmla="*/ 0 w 13841"/>
                <a:gd name="T5" fmla="*/ 0 h 21600"/>
                <a:gd name="T6" fmla="*/ 0 60000 65536"/>
                <a:gd name="T7" fmla="*/ 0 60000 65536"/>
                <a:gd name="T8" fmla="*/ 0 60000 65536"/>
                <a:gd name="T9" fmla="*/ 0 w 13841"/>
                <a:gd name="T10" fmla="*/ 0 h 21600"/>
                <a:gd name="T11" fmla="*/ 13841 w 13841"/>
                <a:gd name="T12" fmla="*/ 21600 h 21600"/>
              </a:gdLst>
              <a:ahLst/>
              <a:cxnLst>
                <a:cxn ang="T6">
                  <a:pos x="T0" y="T1"/>
                </a:cxn>
                <a:cxn ang="T7">
                  <a:pos x="T2" y="T3"/>
                </a:cxn>
                <a:cxn ang="T8">
                  <a:pos x="T4" y="T5"/>
                </a:cxn>
              </a:cxnLst>
              <a:rect l="T9" t="T10" r="T11" b="T12"/>
              <a:pathLst>
                <a:path w="13841" h="21600" fill="none" extrusionOk="0">
                  <a:moveTo>
                    <a:pt x="-1" y="0"/>
                  </a:moveTo>
                  <a:cubicBezTo>
                    <a:pt x="5058" y="0"/>
                    <a:pt x="9957" y="1775"/>
                    <a:pt x="13840" y="5017"/>
                  </a:cubicBezTo>
                </a:path>
                <a:path w="13841" h="21600" stroke="0" extrusionOk="0">
                  <a:moveTo>
                    <a:pt x="-1" y="0"/>
                  </a:moveTo>
                  <a:cubicBezTo>
                    <a:pt x="5058" y="0"/>
                    <a:pt x="9957" y="1775"/>
                    <a:pt x="13840" y="5017"/>
                  </a:cubicBezTo>
                  <a:lnTo>
                    <a:pt x="0" y="21600"/>
                  </a:lnTo>
                  <a:close/>
                </a:path>
              </a:pathLst>
            </a:custGeom>
            <a:noFill/>
            <a:ln w="28575">
              <a:solidFill>
                <a:srgbClr val="969696"/>
              </a:solidFill>
              <a:round/>
              <a:headEnd/>
              <a:tailEnd/>
            </a:ln>
          </p:spPr>
          <p:txBody>
            <a:bodyPr wrap="none" anchor="ctr"/>
            <a:lstStyle/>
            <a:p>
              <a:endParaRPr lang="ja-JP" altLang="en-US">
                <a:latin typeface="Arial" pitchFamily="34" charset="0"/>
                <a:ea typeface="メイリオ" pitchFamily="50" charset="-128"/>
              </a:endParaRPr>
            </a:p>
          </p:txBody>
        </p:sp>
        <p:sp>
          <p:nvSpPr>
            <p:cNvPr id="49" name="Line 41"/>
            <p:cNvSpPr>
              <a:spLocks noChangeShapeType="1"/>
            </p:cNvSpPr>
            <p:nvPr/>
          </p:nvSpPr>
          <p:spPr bwMode="auto">
            <a:xfrm flipV="1">
              <a:off x="2615" y="3028"/>
              <a:ext cx="121" cy="7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0" name="Line 42"/>
            <p:cNvSpPr>
              <a:spLocks noChangeShapeType="1"/>
            </p:cNvSpPr>
            <p:nvPr/>
          </p:nvSpPr>
          <p:spPr bwMode="auto">
            <a:xfrm flipV="1">
              <a:off x="2715" y="2961"/>
              <a:ext cx="132" cy="81"/>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1" name="Line 43"/>
            <p:cNvSpPr>
              <a:spLocks noChangeShapeType="1"/>
            </p:cNvSpPr>
            <p:nvPr/>
          </p:nvSpPr>
          <p:spPr bwMode="auto">
            <a:xfrm flipV="1">
              <a:off x="2826" y="2860"/>
              <a:ext cx="161" cy="115"/>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2" name="Line 44"/>
            <p:cNvSpPr>
              <a:spLocks noChangeShapeType="1"/>
            </p:cNvSpPr>
            <p:nvPr/>
          </p:nvSpPr>
          <p:spPr bwMode="auto">
            <a:xfrm flipV="1">
              <a:off x="2971" y="2658"/>
              <a:ext cx="296" cy="21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3" name="Line 45"/>
            <p:cNvSpPr>
              <a:spLocks noChangeShapeType="1"/>
            </p:cNvSpPr>
            <p:nvPr/>
          </p:nvSpPr>
          <p:spPr bwMode="auto">
            <a:xfrm flipV="1">
              <a:off x="3256" y="2453"/>
              <a:ext cx="295" cy="21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4" name="Line 46"/>
            <p:cNvSpPr>
              <a:spLocks noChangeShapeType="1"/>
            </p:cNvSpPr>
            <p:nvPr/>
          </p:nvSpPr>
          <p:spPr bwMode="auto">
            <a:xfrm flipV="1">
              <a:off x="3542" y="2248"/>
              <a:ext cx="296" cy="21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5" name="Line 47"/>
            <p:cNvSpPr>
              <a:spLocks noChangeShapeType="1"/>
            </p:cNvSpPr>
            <p:nvPr/>
          </p:nvSpPr>
          <p:spPr bwMode="auto">
            <a:xfrm flipV="1">
              <a:off x="3834" y="2040"/>
              <a:ext cx="295" cy="211"/>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6" name="Line 48"/>
            <p:cNvSpPr>
              <a:spLocks noChangeShapeType="1"/>
            </p:cNvSpPr>
            <p:nvPr/>
          </p:nvSpPr>
          <p:spPr bwMode="auto">
            <a:xfrm flipV="1">
              <a:off x="4121" y="1833"/>
              <a:ext cx="296" cy="21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7" name="Line 49"/>
            <p:cNvSpPr>
              <a:spLocks noChangeShapeType="1"/>
            </p:cNvSpPr>
            <p:nvPr/>
          </p:nvSpPr>
          <p:spPr bwMode="auto">
            <a:xfrm flipV="1">
              <a:off x="4406" y="1586"/>
              <a:ext cx="293" cy="255"/>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sp>
          <p:nvSpPr>
            <p:cNvPr id="58" name="Line 50"/>
            <p:cNvSpPr>
              <a:spLocks noChangeShapeType="1"/>
            </p:cNvSpPr>
            <p:nvPr/>
          </p:nvSpPr>
          <p:spPr bwMode="auto">
            <a:xfrm flipV="1">
              <a:off x="4675" y="1426"/>
              <a:ext cx="208" cy="182"/>
            </a:xfrm>
            <a:prstGeom prst="line">
              <a:avLst/>
            </a:prstGeom>
            <a:noFill/>
            <a:ln w="28575">
              <a:solidFill>
                <a:srgbClr val="969696"/>
              </a:solidFill>
              <a:round/>
              <a:headEnd/>
              <a:tailEnd/>
            </a:ln>
          </p:spPr>
          <p:txBody>
            <a:bodyPr/>
            <a:lstStyle/>
            <a:p>
              <a:endParaRPr lang="ja-JP" altLang="en-US">
                <a:latin typeface="Arial" pitchFamily="34" charset="0"/>
                <a:ea typeface="メイリオ" pitchFamily="50" charset="-128"/>
              </a:endParaRPr>
            </a:p>
          </p:txBody>
        </p:sp>
      </p:grpSp>
      <p:grpSp>
        <p:nvGrpSpPr>
          <p:cNvPr id="8" name="Group 51"/>
          <p:cNvGrpSpPr>
            <a:grpSpLocks/>
          </p:cNvGrpSpPr>
          <p:nvPr/>
        </p:nvGrpSpPr>
        <p:grpSpPr bwMode="auto">
          <a:xfrm>
            <a:off x="744933" y="3303366"/>
            <a:ext cx="1728307" cy="314767"/>
            <a:chOff x="522" y="2111"/>
            <a:chExt cx="862" cy="246"/>
          </a:xfrm>
        </p:grpSpPr>
        <p:sp>
          <p:nvSpPr>
            <p:cNvPr id="46" name="AutoShape 52"/>
            <p:cNvSpPr>
              <a:spLocks noChangeArrowheads="1"/>
            </p:cNvSpPr>
            <p:nvPr/>
          </p:nvSpPr>
          <p:spPr bwMode="auto">
            <a:xfrm>
              <a:off x="522" y="2111"/>
              <a:ext cx="862" cy="246"/>
            </a:xfrm>
            <a:prstGeom prst="roundRect">
              <a:avLst>
                <a:gd name="adj" fmla="val 23579"/>
              </a:avLst>
            </a:prstGeom>
            <a:solidFill>
              <a:srgbClr val="FF9799"/>
            </a:solidFill>
            <a:ln w="9525">
              <a:solidFill>
                <a:srgbClr val="FF5050"/>
              </a:solidFill>
              <a:round/>
              <a:headEnd/>
              <a:tailEnd/>
            </a:ln>
          </p:spPr>
          <p:txBody>
            <a:bodyPr wrap="none" anchor="ctr"/>
            <a:lstStyle/>
            <a:p>
              <a:endParaRPr lang="ja-JP" altLang="en-US">
                <a:latin typeface="Arial" pitchFamily="34" charset="0"/>
                <a:ea typeface="メイリオ" pitchFamily="50" charset="-128"/>
              </a:endParaRPr>
            </a:p>
          </p:txBody>
        </p:sp>
        <p:sp>
          <p:nvSpPr>
            <p:cNvPr id="47" name="Text Box 53"/>
            <p:cNvSpPr txBox="1">
              <a:spLocks noChangeArrowheads="1"/>
            </p:cNvSpPr>
            <p:nvPr/>
          </p:nvSpPr>
          <p:spPr bwMode="auto">
            <a:xfrm>
              <a:off x="526" y="2111"/>
              <a:ext cx="854" cy="245"/>
            </a:xfrm>
            <a:prstGeom prst="rect">
              <a:avLst/>
            </a:prstGeom>
            <a:noFill/>
            <a:ln w="9525">
              <a:noFill/>
              <a:miter lim="800000"/>
              <a:headEnd/>
              <a:tailEnd/>
            </a:ln>
          </p:spPr>
          <p:txBody>
            <a:bodyPr>
              <a:spAutoFit/>
            </a:bodyPr>
            <a:lstStyle/>
            <a:p>
              <a:pPr algn="ctr"/>
              <a:r>
                <a:rPr lang="ja-JP" altLang="en-US" sz="1600" dirty="0">
                  <a:solidFill>
                    <a:schemeClr val="tx1"/>
                  </a:solidFill>
                  <a:latin typeface="Arial" pitchFamily="34" charset="0"/>
                  <a:ea typeface="メイリオ" pitchFamily="50" charset="-128"/>
                </a:rPr>
                <a:t>コピーは自由</a:t>
              </a:r>
            </a:p>
          </p:txBody>
        </p:sp>
      </p:grpSp>
      <p:sp>
        <p:nvSpPr>
          <p:cNvPr id="30" name="Text Box 57"/>
          <p:cNvSpPr txBox="1">
            <a:spLocks noChangeArrowheads="1"/>
          </p:cNvSpPr>
          <p:nvPr/>
        </p:nvSpPr>
        <p:spPr bwMode="auto">
          <a:xfrm>
            <a:off x="4081501" y="3121750"/>
            <a:ext cx="1531188" cy="535531"/>
          </a:xfrm>
          <a:prstGeom prst="rect">
            <a:avLst/>
          </a:prstGeom>
          <a:noFill/>
          <a:ln w="9525">
            <a:noFill/>
            <a:miter lim="800000"/>
            <a:headEnd/>
            <a:tailEnd/>
          </a:ln>
        </p:spPr>
        <p:txBody>
          <a:bodyPr wrap="none">
            <a:spAutoFit/>
          </a:bodyPr>
          <a:lstStyle/>
          <a:p>
            <a:pPr>
              <a:lnSpc>
                <a:spcPct val="90000"/>
              </a:lnSpc>
            </a:pPr>
            <a:r>
              <a:rPr lang="en-US" altLang="ja-JP" sz="1600">
                <a:solidFill>
                  <a:schemeClr val="tx1"/>
                </a:solidFill>
                <a:latin typeface="Arial" pitchFamily="34" charset="0"/>
                <a:ea typeface="メイリオ" pitchFamily="50" charset="-128"/>
              </a:rPr>
              <a:t>1983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・ＧＮＵ宣言 </a:t>
            </a:r>
          </a:p>
        </p:txBody>
      </p:sp>
      <p:sp>
        <p:nvSpPr>
          <p:cNvPr id="31" name="Text Box 58"/>
          <p:cNvSpPr txBox="1">
            <a:spLocks noChangeArrowheads="1"/>
          </p:cNvSpPr>
          <p:nvPr/>
        </p:nvSpPr>
        <p:spPr bwMode="auto">
          <a:xfrm>
            <a:off x="6510340" y="1542796"/>
            <a:ext cx="2013693" cy="695575"/>
          </a:xfrm>
          <a:prstGeom prst="rect">
            <a:avLst/>
          </a:prstGeom>
          <a:noFill/>
          <a:ln w="9525">
            <a:noFill/>
            <a:miter lim="800000"/>
            <a:headEnd/>
            <a:tailEnd/>
          </a:ln>
        </p:spPr>
        <p:txBody>
          <a:bodyPr wrap="none">
            <a:spAutoFit/>
          </a:bodyPr>
          <a:lstStyle/>
          <a:p>
            <a:pPr>
              <a:lnSpc>
                <a:spcPct val="90000"/>
              </a:lnSpc>
            </a:pPr>
            <a:r>
              <a:rPr lang="en-US" altLang="ja-JP" sz="1600">
                <a:solidFill>
                  <a:schemeClr val="tx1"/>
                </a:solidFill>
                <a:latin typeface="Arial" pitchFamily="34" charset="0"/>
                <a:ea typeface="メイリオ" pitchFamily="50" charset="-128"/>
              </a:rPr>
              <a:t>1998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・ＯＳＩ 設立</a:t>
            </a:r>
          </a:p>
          <a:p>
            <a:pPr>
              <a:lnSpc>
                <a:spcPct val="65000"/>
              </a:lnSpc>
            </a:pPr>
            <a:r>
              <a:rPr lang="ja-JP" altLang="en-US" sz="1600">
                <a:solidFill>
                  <a:schemeClr val="tx1"/>
                </a:solidFill>
                <a:latin typeface="Arial" pitchFamily="34" charset="0"/>
                <a:ea typeface="メイリオ" pitchFamily="50" charset="-128"/>
              </a:rPr>
              <a:t>   </a:t>
            </a:r>
            <a:r>
              <a:rPr lang="en-US" altLang="ja-JP" sz="1200">
                <a:solidFill>
                  <a:schemeClr val="tx1"/>
                </a:solidFill>
                <a:latin typeface="Arial" pitchFamily="34" charset="0"/>
                <a:ea typeface="メイリオ" pitchFamily="50" charset="-128"/>
              </a:rPr>
              <a:t>(Open Source Initiative) </a:t>
            </a:r>
          </a:p>
        </p:txBody>
      </p:sp>
      <p:grpSp>
        <p:nvGrpSpPr>
          <p:cNvPr id="9" name="Group 60"/>
          <p:cNvGrpSpPr>
            <a:grpSpLocks/>
          </p:cNvGrpSpPr>
          <p:nvPr/>
        </p:nvGrpSpPr>
        <p:grpSpPr bwMode="auto">
          <a:xfrm>
            <a:off x="6790522" y="2226070"/>
            <a:ext cx="2534082" cy="546365"/>
            <a:chOff x="4520" y="1595"/>
            <a:chExt cx="1014" cy="427"/>
          </a:xfrm>
        </p:grpSpPr>
        <p:sp>
          <p:nvSpPr>
            <p:cNvPr id="44" name="AutoShape 61"/>
            <p:cNvSpPr>
              <a:spLocks noChangeArrowheads="1"/>
            </p:cNvSpPr>
            <p:nvPr/>
          </p:nvSpPr>
          <p:spPr bwMode="auto">
            <a:xfrm>
              <a:off x="4520" y="1595"/>
              <a:ext cx="1014" cy="409"/>
            </a:xfrm>
            <a:prstGeom prst="roundRect">
              <a:avLst>
                <a:gd name="adj" fmla="val 12773"/>
              </a:avLst>
            </a:prstGeom>
            <a:solidFill>
              <a:srgbClr val="FF9799"/>
            </a:solidFill>
            <a:ln w="9525">
              <a:solidFill>
                <a:srgbClr val="FF5050"/>
              </a:solidFill>
              <a:round/>
              <a:headEnd/>
              <a:tailEnd/>
            </a:ln>
          </p:spPr>
          <p:txBody>
            <a:bodyPr wrap="none" anchor="ctr"/>
            <a:lstStyle/>
            <a:p>
              <a:endParaRPr lang="ja-JP" altLang="en-US" sz="1400" dirty="0">
                <a:latin typeface="Arial" pitchFamily="34" charset="0"/>
                <a:ea typeface="メイリオ" pitchFamily="50" charset="-128"/>
              </a:endParaRPr>
            </a:p>
          </p:txBody>
        </p:sp>
        <p:sp>
          <p:nvSpPr>
            <p:cNvPr id="45" name="Text Box 62"/>
            <p:cNvSpPr txBox="1">
              <a:spLocks noChangeArrowheads="1"/>
            </p:cNvSpPr>
            <p:nvPr/>
          </p:nvSpPr>
          <p:spPr bwMode="auto">
            <a:xfrm>
              <a:off x="4530" y="1599"/>
              <a:ext cx="1004" cy="423"/>
            </a:xfrm>
            <a:prstGeom prst="rect">
              <a:avLst/>
            </a:prstGeom>
            <a:noFill/>
            <a:ln w="9525">
              <a:noFill/>
              <a:miter lim="800000"/>
              <a:headEnd/>
              <a:tailEnd/>
            </a:ln>
          </p:spPr>
          <p:txBody>
            <a:bodyPr>
              <a:spAutoFit/>
            </a:bodyPr>
            <a:lstStyle/>
            <a:p>
              <a:pPr algn="ctr"/>
              <a:r>
                <a:rPr lang="ja-JP" altLang="en-US" sz="1600" dirty="0">
                  <a:solidFill>
                    <a:schemeClr val="tx1"/>
                  </a:solidFill>
                  <a:latin typeface="Arial" pitchFamily="34" charset="0"/>
                  <a:ea typeface="メイリオ" pitchFamily="50" charset="-128"/>
                </a:rPr>
                <a:t>コピーは（条件付）自由</a:t>
              </a:r>
            </a:p>
            <a:p>
              <a:pPr algn="ctr"/>
              <a:r>
                <a:rPr lang="ja-JP" altLang="en-US" sz="1600" dirty="0">
                  <a:solidFill>
                    <a:schemeClr val="tx1"/>
                  </a:solidFill>
                  <a:latin typeface="Arial" pitchFamily="34" charset="0"/>
                  <a:ea typeface="メイリオ" pitchFamily="50" charset="-128"/>
                </a:rPr>
                <a:t>（Ｃｏｐｙｌｅｆｔ）</a:t>
              </a:r>
            </a:p>
          </p:txBody>
        </p:sp>
      </p:grpSp>
      <p:sp>
        <p:nvSpPr>
          <p:cNvPr id="34" name="Text Box 63"/>
          <p:cNvSpPr txBox="1">
            <a:spLocks noChangeArrowheads="1"/>
          </p:cNvSpPr>
          <p:nvPr/>
        </p:nvSpPr>
        <p:spPr bwMode="auto">
          <a:xfrm>
            <a:off x="4405456" y="2464065"/>
            <a:ext cx="2570261" cy="695575"/>
          </a:xfrm>
          <a:prstGeom prst="rect">
            <a:avLst/>
          </a:prstGeom>
          <a:noFill/>
          <a:ln w="9525">
            <a:noFill/>
            <a:miter lim="800000"/>
            <a:headEnd/>
            <a:tailEnd/>
          </a:ln>
        </p:spPr>
        <p:txBody>
          <a:bodyPr>
            <a:spAutoFit/>
          </a:bodyPr>
          <a:lstStyle/>
          <a:p>
            <a:pPr>
              <a:lnSpc>
                <a:spcPct val="90000"/>
              </a:lnSpc>
            </a:pPr>
            <a:r>
              <a:rPr lang="en-US" altLang="ja-JP" sz="1600">
                <a:solidFill>
                  <a:schemeClr val="tx1"/>
                </a:solidFill>
                <a:latin typeface="Arial" pitchFamily="34" charset="0"/>
                <a:ea typeface="メイリオ" pitchFamily="50" charset="-128"/>
              </a:rPr>
              <a:t>1985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・ＦＳＦ設立</a:t>
            </a:r>
          </a:p>
          <a:p>
            <a:pPr>
              <a:lnSpc>
                <a:spcPct val="65000"/>
              </a:lnSpc>
            </a:pPr>
            <a:r>
              <a:rPr lang="ja-JP" altLang="en-US" sz="1600">
                <a:solidFill>
                  <a:schemeClr val="tx1"/>
                </a:solidFill>
                <a:latin typeface="Arial" pitchFamily="34" charset="0"/>
                <a:ea typeface="メイリオ" pitchFamily="50" charset="-128"/>
              </a:rPr>
              <a:t>  </a:t>
            </a:r>
            <a:r>
              <a:rPr lang="en-US" altLang="ja-JP" sz="1200">
                <a:solidFill>
                  <a:schemeClr val="tx1"/>
                </a:solidFill>
                <a:latin typeface="Arial" pitchFamily="34" charset="0"/>
                <a:ea typeface="メイリオ" pitchFamily="50" charset="-128"/>
              </a:rPr>
              <a:t>(Free Software Foundation, Inc.)</a:t>
            </a:r>
          </a:p>
        </p:txBody>
      </p:sp>
      <p:sp>
        <p:nvSpPr>
          <p:cNvPr id="35" name="Text Box 64"/>
          <p:cNvSpPr txBox="1">
            <a:spLocks noChangeArrowheads="1"/>
          </p:cNvSpPr>
          <p:nvPr/>
        </p:nvSpPr>
        <p:spPr bwMode="auto">
          <a:xfrm>
            <a:off x="5693078" y="3802166"/>
            <a:ext cx="3838042" cy="1110304"/>
          </a:xfrm>
          <a:prstGeom prst="rect">
            <a:avLst/>
          </a:prstGeom>
          <a:noFill/>
          <a:ln w="9525">
            <a:noFill/>
            <a:miter lim="800000"/>
            <a:headEnd/>
            <a:tailEnd/>
          </a:ln>
        </p:spPr>
        <p:txBody>
          <a:bodyPr wrap="square" lIns="0" rIns="0">
            <a:spAutoFit/>
          </a:bodyPr>
          <a:lstStyle/>
          <a:p>
            <a:r>
              <a:rPr lang="ja-JP" altLang="en-US" sz="1050" dirty="0">
                <a:solidFill>
                  <a:schemeClr val="tx1"/>
                </a:solidFill>
                <a:latin typeface="Arial" pitchFamily="34" charset="0"/>
                <a:ea typeface="メイリオ" pitchFamily="50" charset="-128"/>
              </a:rPr>
              <a:t>Ｃｏｐｙｌｅｆｔ：</a:t>
            </a:r>
          </a:p>
          <a:p>
            <a:r>
              <a:rPr lang="ja-JP" altLang="en-US" sz="1050" dirty="0">
                <a:solidFill>
                  <a:schemeClr val="tx1"/>
                </a:solidFill>
                <a:latin typeface="Arial" pitchFamily="34" charset="0"/>
                <a:ea typeface="メイリオ" pitchFamily="50" charset="-128"/>
              </a:rPr>
              <a:t> 　Ｃｏｐｙｒｉｇｈｔの反語として作られた造</a:t>
            </a:r>
            <a:r>
              <a:rPr lang="ja-JP" altLang="en-US" sz="1050" dirty="0" smtClean="0">
                <a:solidFill>
                  <a:schemeClr val="tx1"/>
                </a:solidFill>
                <a:latin typeface="Arial" pitchFamily="34" charset="0"/>
                <a:ea typeface="メイリオ" pitchFamily="50" charset="-128"/>
              </a:rPr>
              <a:t>語</a:t>
            </a:r>
            <a:endParaRPr lang="en-US" altLang="ja-JP" sz="1050" dirty="0" smtClean="0">
              <a:solidFill>
                <a:schemeClr val="tx1"/>
              </a:solidFill>
              <a:latin typeface="Arial" pitchFamily="34" charset="0"/>
              <a:ea typeface="メイリオ" pitchFamily="50" charset="-128"/>
            </a:endParaRPr>
          </a:p>
          <a:p>
            <a:pPr>
              <a:buClr>
                <a:srgbClr val="C00000"/>
              </a:buClr>
              <a:defRPr/>
            </a:pPr>
            <a:r>
              <a:rPr lang="ja-JP" altLang="en-US" sz="1050" dirty="0">
                <a:solidFill>
                  <a:schemeClr val="tx1"/>
                </a:solidFill>
                <a:latin typeface="Arial" pitchFamily="34" charset="0"/>
                <a:ea typeface="メイリオ" pitchFamily="50" charset="-128"/>
              </a:rPr>
              <a:t>　　</a:t>
            </a:r>
            <a:r>
              <a:rPr lang="ja-JP" altLang="en-US" sz="1050" dirty="0" smtClean="0">
                <a:solidFill>
                  <a:schemeClr val="tx1"/>
                </a:solidFill>
                <a:latin typeface="Arial" pitchFamily="34" charset="0"/>
                <a:ea typeface="メイリオ" pitchFamily="50" charset="-128"/>
              </a:rPr>
              <a:t>著</a:t>
            </a:r>
            <a:r>
              <a:rPr lang="ja-JP" altLang="en-US" sz="1050" dirty="0">
                <a:solidFill>
                  <a:schemeClr val="tx1"/>
                </a:solidFill>
                <a:latin typeface="Arial" pitchFamily="34" charset="0"/>
                <a:ea typeface="メイリオ" pitchFamily="50" charset="-128"/>
              </a:rPr>
              <a:t>作物の権利に関する考え方の一つで、</a:t>
            </a:r>
            <a:r>
              <a:rPr lang="en-US" altLang="ja-JP" sz="1050" dirty="0">
                <a:solidFill>
                  <a:schemeClr val="tx1"/>
                </a:solidFill>
                <a:latin typeface="Arial" pitchFamily="34" charset="0"/>
                <a:ea typeface="メイリオ" pitchFamily="50" charset="-128"/>
              </a:rPr>
              <a:t/>
            </a:r>
            <a:br>
              <a:rPr lang="en-US" altLang="ja-JP" sz="1050" dirty="0">
                <a:solidFill>
                  <a:schemeClr val="tx1"/>
                </a:solidFill>
                <a:latin typeface="Arial" pitchFamily="34" charset="0"/>
                <a:ea typeface="メイリオ" pitchFamily="50" charset="-128"/>
              </a:rPr>
            </a:br>
            <a:r>
              <a:rPr lang="ja-JP" altLang="en-US" sz="1050" dirty="0">
                <a:solidFill>
                  <a:schemeClr val="tx1"/>
                </a:solidFill>
                <a:latin typeface="Arial" pitchFamily="34" charset="0"/>
                <a:ea typeface="メイリオ" pitchFamily="50" charset="-128"/>
              </a:rPr>
              <a:t>　　</a:t>
            </a:r>
            <a:r>
              <a:rPr lang="ja-JP" altLang="en-US" sz="1050" dirty="0" smtClean="0">
                <a:solidFill>
                  <a:schemeClr val="tx1"/>
                </a:solidFill>
                <a:latin typeface="Arial" pitchFamily="34" charset="0"/>
                <a:ea typeface="メイリオ" pitchFamily="50" charset="-128"/>
              </a:rPr>
              <a:t>著</a:t>
            </a:r>
            <a:r>
              <a:rPr lang="ja-JP" altLang="en-US" sz="1050" dirty="0">
                <a:solidFill>
                  <a:schemeClr val="tx1"/>
                </a:solidFill>
                <a:latin typeface="Arial" pitchFamily="34" charset="0"/>
                <a:ea typeface="メイリオ" pitchFamily="50" charset="-128"/>
              </a:rPr>
              <a:t>作物の自由な利用・改変・再配布</a:t>
            </a:r>
            <a:r>
              <a:rPr lang="ja-JP" altLang="en-US" sz="1050" dirty="0" smtClean="0">
                <a:solidFill>
                  <a:schemeClr val="tx1"/>
                </a:solidFill>
                <a:latin typeface="Arial" pitchFamily="34" charset="0"/>
                <a:ea typeface="メイリオ" pitchFamily="50" charset="-128"/>
              </a:rPr>
              <a:t>を</a:t>
            </a:r>
            <a:endParaRPr lang="en-US" altLang="ja-JP" sz="1050" dirty="0" smtClean="0">
              <a:solidFill>
                <a:schemeClr val="tx1"/>
              </a:solidFill>
              <a:latin typeface="Arial" pitchFamily="34" charset="0"/>
              <a:ea typeface="メイリオ" pitchFamily="50" charset="-128"/>
            </a:endParaRPr>
          </a:p>
          <a:p>
            <a:pPr>
              <a:buClr>
                <a:srgbClr val="C00000"/>
              </a:buClr>
              <a:defRPr/>
            </a:pPr>
            <a:r>
              <a:rPr lang="ja-JP" altLang="en-US" sz="1050" dirty="0">
                <a:solidFill>
                  <a:schemeClr val="tx1"/>
                </a:solidFill>
                <a:latin typeface="Arial" pitchFamily="34" charset="0"/>
                <a:ea typeface="メイリオ" pitchFamily="50" charset="-128"/>
              </a:rPr>
              <a:t>　</a:t>
            </a:r>
            <a:r>
              <a:rPr lang="ja-JP" altLang="en-US" sz="1050" dirty="0" smtClean="0">
                <a:solidFill>
                  <a:schemeClr val="tx1"/>
                </a:solidFill>
                <a:latin typeface="Arial" pitchFamily="34" charset="0"/>
                <a:ea typeface="メイリオ" pitchFamily="50" charset="-128"/>
              </a:rPr>
              <a:t>　認</a:t>
            </a:r>
            <a:r>
              <a:rPr lang="ja-JP" altLang="en-US" sz="1050" dirty="0">
                <a:solidFill>
                  <a:schemeClr val="tx1"/>
                </a:solidFill>
                <a:latin typeface="Arial" pitchFamily="34" charset="0"/>
                <a:ea typeface="メイリオ" pitchFamily="50" charset="-128"/>
              </a:rPr>
              <a:t>め</a:t>
            </a:r>
            <a:r>
              <a:rPr lang="ja-JP" altLang="en-US" sz="1050" dirty="0" smtClean="0">
                <a:solidFill>
                  <a:schemeClr val="tx1"/>
                </a:solidFill>
                <a:latin typeface="Arial" pitchFamily="34" charset="0"/>
                <a:ea typeface="メイリオ" pitchFamily="50" charset="-128"/>
              </a:rPr>
              <a:t>、ま</a:t>
            </a:r>
            <a:r>
              <a:rPr lang="ja-JP" altLang="en-US" sz="1050" dirty="0">
                <a:solidFill>
                  <a:schemeClr val="tx1"/>
                </a:solidFill>
                <a:latin typeface="Arial" pitchFamily="34" charset="0"/>
                <a:ea typeface="メイリオ" pitchFamily="50" charset="-128"/>
              </a:rPr>
              <a:t>た、そこから派生した著作物についてこれら</a:t>
            </a:r>
            <a:r>
              <a:rPr lang="ja-JP" altLang="en-US" sz="1050" dirty="0" smtClean="0">
                <a:solidFill>
                  <a:schemeClr val="tx1"/>
                </a:solidFill>
                <a:latin typeface="Arial" pitchFamily="34" charset="0"/>
                <a:ea typeface="メイリオ" pitchFamily="50" charset="-128"/>
              </a:rPr>
              <a:t>の</a:t>
            </a:r>
            <a:r>
              <a:rPr lang="en-US" altLang="ja-JP" sz="1050" dirty="0" smtClean="0">
                <a:solidFill>
                  <a:schemeClr val="tx1"/>
                </a:solidFill>
                <a:latin typeface="Arial" pitchFamily="34" charset="0"/>
                <a:ea typeface="メイリオ" pitchFamily="50" charset="-128"/>
              </a:rPr>
              <a:t/>
            </a:r>
            <a:br>
              <a:rPr lang="en-US" altLang="ja-JP" sz="1050" dirty="0" smtClean="0">
                <a:solidFill>
                  <a:schemeClr val="tx1"/>
                </a:solidFill>
                <a:latin typeface="Arial" pitchFamily="34" charset="0"/>
                <a:ea typeface="メイリオ" pitchFamily="50" charset="-128"/>
              </a:rPr>
            </a:br>
            <a:r>
              <a:rPr lang="ja-JP" altLang="en-US" sz="1050" dirty="0" smtClean="0">
                <a:solidFill>
                  <a:schemeClr val="tx1"/>
                </a:solidFill>
                <a:latin typeface="Arial" pitchFamily="34" charset="0"/>
                <a:ea typeface="メイリオ" pitchFamily="50" charset="-128"/>
              </a:rPr>
              <a:t>　　行</a:t>
            </a:r>
            <a:r>
              <a:rPr lang="ja-JP" altLang="en-US" sz="1050" dirty="0">
                <a:solidFill>
                  <a:schemeClr val="tx1"/>
                </a:solidFill>
                <a:latin typeface="Arial" pitchFamily="34" charset="0"/>
                <a:ea typeface="メイリオ" pitchFamily="50" charset="-128"/>
              </a:rPr>
              <a:t>為</a:t>
            </a:r>
            <a:r>
              <a:rPr lang="ja-JP" altLang="en-US" sz="1050" dirty="0" smtClean="0">
                <a:solidFill>
                  <a:schemeClr val="tx1"/>
                </a:solidFill>
                <a:latin typeface="Arial" pitchFamily="34" charset="0"/>
                <a:ea typeface="メイリオ" pitchFamily="50" charset="-128"/>
              </a:rPr>
              <a:t>を制</a:t>
            </a:r>
            <a:r>
              <a:rPr lang="ja-JP" altLang="en-US" sz="1050" dirty="0">
                <a:solidFill>
                  <a:schemeClr val="tx1"/>
                </a:solidFill>
                <a:latin typeface="Arial" pitchFamily="34" charset="0"/>
                <a:ea typeface="メイリオ" pitchFamily="50" charset="-128"/>
              </a:rPr>
              <a:t>限してはならないとするもの。</a:t>
            </a:r>
          </a:p>
          <a:p>
            <a:r>
              <a:rPr lang="ja-JP" altLang="en-US" sz="1050" dirty="0" smtClean="0">
                <a:solidFill>
                  <a:schemeClr val="tx1"/>
                </a:solidFill>
                <a:latin typeface="Arial" pitchFamily="34" charset="0"/>
                <a:ea typeface="メイリオ" pitchFamily="50" charset="-128"/>
              </a:rPr>
              <a:t>Ｇ</a:t>
            </a:r>
            <a:r>
              <a:rPr lang="ja-JP" altLang="en-US" sz="1050" dirty="0">
                <a:solidFill>
                  <a:schemeClr val="tx1"/>
                </a:solidFill>
                <a:latin typeface="Arial" pitchFamily="34" charset="0"/>
                <a:ea typeface="メイリオ" pitchFamily="50" charset="-128"/>
              </a:rPr>
              <a:t>ＮＵ：　</a:t>
            </a:r>
            <a:r>
              <a:rPr lang="en-US" altLang="ja-JP" sz="1050" dirty="0">
                <a:solidFill>
                  <a:schemeClr val="tx1"/>
                </a:solidFill>
                <a:latin typeface="Arial" pitchFamily="34" charset="0"/>
                <a:ea typeface="メイリオ" pitchFamily="50" charset="-128"/>
              </a:rPr>
              <a:t>GNU's</a:t>
            </a:r>
            <a:r>
              <a:rPr lang="ja-JP" altLang="en-US" sz="1050" dirty="0">
                <a:solidFill>
                  <a:schemeClr val="tx1"/>
                </a:solidFill>
                <a:latin typeface="Arial" pitchFamily="34" charset="0"/>
                <a:ea typeface="メイリオ" pitchFamily="50" charset="-128"/>
              </a:rPr>
              <a:t> </a:t>
            </a:r>
            <a:r>
              <a:rPr lang="en-US" altLang="ja-JP" sz="1050" dirty="0">
                <a:solidFill>
                  <a:schemeClr val="tx1"/>
                </a:solidFill>
                <a:latin typeface="Arial" pitchFamily="34" charset="0"/>
                <a:ea typeface="メイリオ" pitchFamily="50" charset="-128"/>
              </a:rPr>
              <a:t>Not</a:t>
            </a:r>
            <a:r>
              <a:rPr lang="ja-JP" altLang="en-US" sz="1050" dirty="0">
                <a:solidFill>
                  <a:schemeClr val="tx1"/>
                </a:solidFill>
                <a:latin typeface="Arial" pitchFamily="34" charset="0"/>
                <a:ea typeface="メイリオ" pitchFamily="50" charset="-128"/>
              </a:rPr>
              <a:t> </a:t>
            </a:r>
            <a:r>
              <a:rPr lang="en-US" altLang="ja-JP" sz="1050" dirty="0">
                <a:solidFill>
                  <a:schemeClr val="tx1"/>
                </a:solidFill>
                <a:latin typeface="Arial" pitchFamily="34" charset="0"/>
                <a:ea typeface="メイリオ" pitchFamily="50" charset="-128"/>
              </a:rPr>
              <a:t>Unix</a:t>
            </a:r>
            <a:r>
              <a:rPr lang="ja-JP" altLang="en-US" sz="1050" dirty="0">
                <a:solidFill>
                  <a:schemeClr val="tx1"/>
                </a:solidFill>
                <a:latin typeface="Arial" pitchFamily="34" charset="0"/>
                <a:ea typeface="メイリオ" pitchFamily="50" charset="-128"/>
              </a:rPr>
              <a:t>  </a:t>
            </a:r>
          </a:p>
        </p:txBody>
      </p:sp>
      <p:grpSp>
        <p:nvGrpSpPr>
          <p:cNvPr id="10" name="Group 65"/>
          <p:cNvGrpSpPr>
            <a:grpSpLocks/>
          </p:cNvGrpSpPr>
          <p:nvPr/>
        </p:nvGrpSpPr>
        <p:grpSpPr bwMode="auto">
          <a:xfrm>
            <a:off x="2959996" y="4270782"/>
            <a:ext cx="2589993" cy="536129"/>
            <a:chOff x="1898" y="3193"/>
            <a:chExt cx="1575" cy="419"/>
          </a:xfrm>
        </p:grpSpPr>
        <p:sp>
          <p:nvSpPr>
            <p:cNvPr id="42" name="AutoShape 66"/>
            <p:cNvSpPr>
              <a:spLocks noChangeArrowheads="1"/>
            </p:cNvSpPr>
            <p:nvPr/>
          </p:nvSpPr>
          <p:spPr bwMode="auto">
            <a:xfrm>
              <a:off x="1898" y="3195"/>
              <a:ext cx="1575" cy="385"/>
            </a:xfrm>
            <a:prstGeom prst="roundRect">
              <a:avLst>
                <a:gd name="adj" fmla="val 12773"/>
              </a:avLst>
            </a:prstGeom>
            <a:solidFill>
              <a:srgbClr val="A2B2F4"/>
            </a:solidFill>
            <a:ln w="9525">
              <a:solidFill>
                <a:schemeClr val="accent2"/>
              </a:solidFill>
              <a:round/>
              <a:headEnd/>
              <a:tailEnd/>
            </a:ln>
          </p:spPr>
          <p:txBody>
            <a:bodyPr wrap="none" anchor="ctr"/>
            <a:lstStyle/>
            <a:p>
              <a:endParaRPr lang="ja-JP" altLang="en-US">
                <a:latin typeface="Arial" pitchFamily="34" charset="0"/>
                <a:ea typeface="メイリオ" pitchFamily="50" charset="-128"/>
              </a:endParaRPr>
            </a:p>
          </p:txBody>
        </p:sp>
        <p:sp>
          <p:nvSpPr>
            <p:cNvPr id="43" name="Text Box 67"/>
            <p:cNvSpPr txBox="1">
              <a:spLocks noChangeArrowheads="1"/>
            </p:cNvSpPr>
            <p:nvPr/>
          </p:nvSpPr>
          <p:spPr bwMode="auto">
            <a:xfrm>
              <a:off x="1898" y="3193"/>
              <a:ext cx="1536" cy="419"/>
            </a:xfrm>
            <a:prstGeom prst="rect">
              <a:avLst/>
            </a:prstGeom>
            <a:noFill/>
            <a:ln w="9525">
              <a:noFill/>
              <a:miter lim="800000"/>
              <a:headEnd/>
              <a:tailEnd/>
            </a:ln>
          </p:spPr>
          <p:txBody>
            <a:bodyPr>
              <a:spAutoFit/>
            </a:bodyPr>
            <a:lstStyle/>
            <a:p>
              <a:pPr algn="ctr"/>
              <a:r>
                <a:rPr lang="ja-JP" altLang="en-US" sz="1600" dirty="0">
                  <a:solidFill>
                    <a:schemeClr val="tx1"/>
                  </a:solidFill>
                  <a:latin typeface="Arial" pitchFamily="34" charset="0"/>
                  <a:ea typeface="メイリオ" pitchFamily="50" charset="-128"/>
                </a:rPr>
                <a:t>コピーには権利が必要</a:t>
              </a:r>
            </a:p>
            <a:p>
              <a:pPr algn="ctr"/>
              <a:r>
                <a:rPr lang="ja-JP" altLang="en-US" sz="1600" dirty="0">
                  <a:solidFill>
                    <a:schemeClr val="tx1"/>
                  </a:solidFill>
                  <a:latin typeface="Arial" pitchFamily="34" charset="0"/>
                  <a:ea typeface="メイリオ" pitchFamily="50" charset="-128"/>
                </a:rPr>
                <a:t>（Ｃｏｐｙｒｉｇｈｔ）</a:t>
              </a:r>
            </a:p>
          </p:txBody>
        </p:sp>
      </p:grpSp>
      <p:sp>
        <p:nvSpPr>
          <p:cNvPr id="37" name="Text Box 68"/>
          <p:cNvSpPr txBox="1">
            <a:spLocks noChangeArrowheads="1"/>
          </p:cNvSpPr>
          <p:nvPr/>
        </p:nvSpPr>
        <p:spPr bwMode="auto">
          <a:xfrm>
            <a:off x="756443" y="2539557"/>
            <a:ext cx="2243691" cy="757130"/>
          </a:xfrm>
          <a:prstGeom prst="rect">
            <a:avLst/>
          </a:prstGeom>
          <a:noFill/>
          <a:ln w="9525">
            <a:noFill/>
            <a:miter lim="800000"/>
            <a:headEnd/>
            <a:tailEnd/>
          </a:ln>
        </p:spPr>
        <p:txBody>
          <a:bodyPr wrap="none">
            <a:spAutoFit/>
          </a:bodyPr>
          <a:lstStyle/>
          <a:p>
            <a:pPr>
              <a:lnSpc>
                <a:spcPct val="90000"/>
              </a:lnSpc>
            </a:pPr>
            <a:r>
              <a:rPr lang="en-US" altLang="ja-JP" sz="1600">
                <a:solidFill>
                  <a:schemeClr val="tx1"/>
                </a:solidFill>
                <a:latin typeface="Arial" pitchFamily="34" charset="0"/>
                <a:ea typeface="メイリオ" pitchFamily="50" charset="-128"/>
              </a:rPr>
              <a:t>1969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・米</a:t>
            </a:r>
            <a:r>
              <a:rPr lang="en-US" altLang="ja-JP" sz="1600">
                <a:solidFill>
                  <a:schemeClr val="tx1"/>
                </a:solidFill>
                <a:latin typeface="Arial" pitchFamily="34" charset="0"/>
                <a:ea typeface="メイリオ" pitchFamily="50" charset="-128"/>
              </a:rPr>
              <a:t>AT&amp;T</a:t>
            </a:r>
            <a:r>
              <a:rPr lang="ja-JP" altLang="en-US" sz="1600">
                <a:solidFill>
                  <a:schemeClr val="tx1"/>
                </a:solidFill>
                <a:latin typeface="Arial" pitchFamily="34" charset="0"/>
                <a:ea typeface="メイリオ" pitchFamily="50" charset="-128"/>
              </a:rPr>
              <a:t>ベル研究所 </a:t>
            </a:r>
          </a:p>
          <a:p>
            <a:pPr>
              <a:lnSpc>
                <a:spcPct val="90000"/>
              </a:lnSpc>
            </a:pPr>
            <a:r>
              <a:rPr lang="ja-JP" altLang="en-US" sz="1600">
                <a:solidFill>
                  <a:schemeClr val="tx1"/>
                </a:solidFill>
                <a:latin typeface="Arial" pitchFamily="34" charset="0"/>
                <a:ea typeface="メイリオ" pitchFamily="50" charset="-128"/>
              </a:rPr>
              <a:t>　</a:t>
            </a:r>
            <a:r>
              <a:rPr lang="en-US" altLang="ja-JP" sz="1600">
                <a:solidFill>
                  <a:schemeClr val="tx1"/>
                </a:solidFill>
                <a:latin typeface="Arial" pitchFamily="34" charset="0"/>
                <a:ea typeface="メイリオ" pitchFamily="50" charset="-128"/>
              </a:rPr>
              <a:t>UNIX</a:t>
            </a:r>
            <a:r>
              <a:rPr lang="ja-JP" altLang="en-US" sz="1600">
                <a:solidFill>
                  <a:schemeClr val="tx1"/>
                </a:solidFill>
                <a:latin typeface="Arial" pitchFamily="34" charset="0"/>
                <a:ea typeface="メイリオ" pitchFamily="50" charset="-128"/>
              </a:rPr>
              <a:t>開発</a:t>
            </a:r>
          </a:p>
        </p:txBody>
      </p:sp>
      <p:sp>
        <p:nvSpPr>
          <p:cNvPr id="38" name="Text Box 58"/>
          <p:cNvSpPr txBox="1">
            <a:spLocks noChangeArrowheads="1"/>
          </p:cNvSpPr>
          <p:nvPr/>
        </p:nvSpPr>
        <p:spPr bwMode="auto">
          <a:xfrm>
            <a:off x="5291412" y="2050857"/>
            <a:ext cx="1346844" cy="757130"/>
          </a:xfrm>
          <a:prstGeom prst="rect">
            <a:avLst/>
          </a:prstGeom>
          <a:noFill/>
          <a:ln w="9525">
            <a:noFill/>
            <a:miter lim="800000"/>
            <a:headEnd/>
            <a:tailEnd/>
          </a:ln>
        </p:spPr>
        <p:txBody>
          <a:bodyPr wrap="none">
            <a:spAutoFit/>
          </a:bodyPr>
          <a:lstStyle/>
          <a:p>
            <a:pPr>
              <a:lnSpc>
                <a:spcPct val="90000"/>
              </a:lnSpc>
            </a:pPr>
            <a:r>
              <a:rPr lang="en-US" altLang="ja-JP" sz="1600">
                <a:solidFill>
                  <a:schemeClr val="tx1"/>
                </a:solidFill>
                <a:latin typeface="Arial" pitchFamily="34" charset="0"/>
                <a:ea typeface="メイリオ" pitchFamily="50" charset="-128"/>
              </a:rPr>
              <a:t>1991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a:t>
            </a:r>
            <a:r>
              <a:rPr lang="en-US" altLang="ja-JP" sz="1600">
                <a:solidFill>
                  <a:schemeClr val="tx1"/>
                </a:solidFill>
                <a:latin typeface="Arial" pitchFamily="34" charset="0"/>
                <a:ea typeface="メイリオ" pitchFamily="50" charset="-128"/>
              </a:rPr>
              <a:t>Linux</a:t>
            </a:r>
            <a:r>
              <a:rPr lang="ja-JP" altLang="en-US" sz="1600">
                <a:solidFill>
                  <a:schemeClr val="tx1"/>
                </a:solidFill>
                <a:latin typeface="Arial" pitchFamily="34" charset="0"/>
                <a:ea typeface="メイリオ" pitchFamily="50" charset="-128"/>
              </a:rPr>
              <a:t>開発</a:t>
            </a:r>
          </a:p>
          <a:p>
            <a:pPr>
              <a:lnSpc>
                <a:spcPct val="90000"/>
              </a:lnSpc>
            </a:pPr>
            <a:r>
              <a:rPr lang="ja-JP" altLang="en-US" sz="1600">
                <a:solidFill>
                  <a:schemeClr val="tx1"/>
                </a:solidFill>
                <a:latin typeface="Arial" pitchFamily="34" charset="0"/>
                <a:ea typeface="メイリオ" pitchFamily="50" charset="-128"/>
              </a:rPr>
              <a:t>　 スタート</a:t>
            </a:r>
            <a:r>
              <a:rPr lang="en-US" altLang="ja-JP" sz="1200">
                <a:solidFill>
                  <a:schemeClr val="tx1"/>
                </a:solidFill>
                <a:latin typeface="Arial" pitchFamily="34" charset="0"/>
                <a:ea typeface="メイリオ" pitchFamily="50" charset="-128"/>
              </a:rPr>
              <a:t> </a:t>
            </a:r>
          </a:p>
        </p:txBody>
      </p:sp>
      <p:sp>
        <p:nvSpPr>
          <p:cNvPr id="39" name="Text Box 68"/>
          <p:cNvSpPr txBox="1">
            <a:spLocks noChangeArrowheads="1"/>
          </p:cNvSpPr>
          <p:nvPr/>
        </p:nvSpPr>
        <p:spPr bwMode="auto">
          <a:xfrm>
            <a:off x="3551983" y="3553802"/>
            <a:ext cx="1552028" cy="535531"/>
          </a:xfrm>
          <a:prstGeom prst="rect">
            <a:avLst/>
          </a:prstGeom>
          <a:noFill/>
          <a:ln w="9525">
            <a:noFill/>
            <a:miter lim="800000"/>
            <a:headEnd/>
            <a:tailEnd/>
          </a:ln>
        </p:spPr>
        <p:txBody>
          <a:bodyPr wrap="none">
            <a:spAutoFit/>
          </a:bodyPr>
          <a:lstStyle/>
          <a:p>
            <a:pPr>
              <a:lnSpc>
                <a:spcPct val="90000"/>
              </a:lnSpc>
            </a:pPr>
            <a:r>
              <a:rPr lang="en-US" altLang="ja-JP" sz="1600">
                <a:solidFill>
                  <a:schemeClr val="tx1"/>
                </a:solidFill>
                <a:latin typeface="Arial" pitchFamily="34" charset="0"/>
                <a:ea typeface="メイリオ" pitchFamily="50" charset="-128"/>
              </a:rPr>
              <a:t>1980</a:t>
            </a:r>
            <a:r>
              <a:rPr lang="ja-JP" altLang="en-US" sz="1600">
                <a:solidFill>
                  <a:schemeClr val="tx1"/>
                </a:solidFill>
                <a:latin typeface="Arial" pitchFamily="34" charset="0"/>
                <a:ea typeface="メイリオ" pitchFamily="50" charset="-128"/>
              </a:rPr>
              <a:t>年代</a:t>
            </a:r>
            <a:r>
              <a:rPr lang="en-US" altLang="ja-JP" sz="1600">
                <a:solidFill>
                  <a:schemeClr val="tx1"/>
                </a:solidFill>
                <a:latin typeface="Arial" pitchFamily="34" charset="0"/>
                <a:ea typeface="メイリオ" pitchFamily="50" charset="-128"/>
              </a:rPr>
              <a:t> </a:t>
            </a:r>
          </a:p>
          <a:p>
            <a:pPr>
              <a:lnSpc>
                <a:spcPct val="90000"/>
              </a:lnSpc>
            </a:pPr>
            <a:r>
              <a:rPr lang="en-US" altLang="ja-JP" sz="1600">
                <a:solidFill>
                  <a:schemeClr val="tx1"/>
                </a:solidFill>
                <a:latin typeface="Arial" pitchFamily="34" charset="0"/>
                <a:ea typeface="メイリオ" pitchFamily="50" charset="-128"/>
              </a:rPr>
              <a:t> </a:t>
            </a:r>
            <a:r>
              <a:rPr lang="ja-JP" altLang="en-US" sz="1600">
                <a:solidFill>
                  <a:schemeClr val="tx1"/>
                </a:solidFill>
                <a:latin typeface="Arial" pitchFamily="34" charset="0"/>
                <a:ea typeface="メイリオ" pitchFamily="50" charset="-128"/>
              </a:rPr>
              <a:t>・</a:t>
            </a:r>
            <a:r>
              <a:rPr lang="en-US" altLang="ja-JP" sz="1600">
                <a:solidFill>
                  <a:schemeClr val="tx1"/>
                </a:solidFill>
                <a:latin typeface="Arial" pitchFamily="34" charset="0"/>
                <a:ea typeface="メイリオ" pitchFamily="50" charset="-128"/>
              </a:rPr>
              <a:t>UNIX</a:t>
            </a:r>
            <a:r>
              <a:rPr lang="ja-JP" altLang="en-US" sz="1600">
                <a:solidFill>
                  <a:schemeClr val="tx1"/>
                </a:solidFill>
                <a:latin typeface="Arial" pitchFamily="34" charset="0"/>
                <a:ea typeface="メイリオ" pitchFamily="50" charset="-128"/>
              </a:rPr>
              <a:t>有償化</a:t>
            </a:r>
          </a:p>
        </p:txBody>
      </p:sp>
      <p:sp>
        <p:nvSpPr>
          <p:cNvPr id="40" name="Text Box 23"/>
          <p:cNvSpPr txBox="1">
            <a:spLocks noChangeArrowheads="1"/>
          </p:cNvSpPr>
          <p:nvPr/>
        </p:nvSpPr>
        <p:spPr bwMode="auto">
          <a:xfrm>
            <a:off x="8139231" y="4983481"/>
            <a:ext cx="976549" cy="369332"/>
          </a:xfrm>
          <a:prstGeom prst="rect">
            <a:avLst/>
          </a:prstGeom>
          <a:noFill/>
          <a:ln w="9525">
            <a:noFill/>
            <a:miter lim="800000"/>
            <a:headEnd/>
            <a:tailEnd/>
          </a:ln>
        </p:spPr>
        <p:txBody>
          <a:bodyPr wrap="none">
            <a:spAutoFit/>
          </a:bodyPr>
          <a:lstStyle/>
          <a:p>
            <a:pPr algn="ctr"/>
            <a:r>
              <a:rPr lang="en-US" altLang="ja-JP" sz="2000">
                <a:solidFill>
                  <a:schemeClr val="tx1"/>
                </a:solidFill>
                <a:latin typeface="Arial" pitchFamily="34" charset="0"/>
                <a:ea typeface="メイリオ" pitchFamily="50" charset="-128"/>
              </a:rPr>
              <a:t>10</a:t>
            </a:r>
            <a:r>
              <a:rPr lang="ja-JP" altLang="en-US" sz="2000">
                <a:solidFill>
                  <a:schemeClr val="tx1"/>
                </a:solidFill>
                <a:latin typeface="Arial" pitchFamily="34" charset="0"/>
                <a:ea typeface="メイリオ" pitchFamily="50" charset="-128"/>
              </a:rPr>
              <a:t>年代</a:t>
            </a:r>
          </a:p>
        </p:txBody>
      </p:sp>
      <p:sp>
        <p:nvSpPr>
          <p:cNvPr id="41" name="Oval 24"/>
          <p:cNvSpPr>
            <a:spLocks noChangeArrowheads="1"/>
          </p:cNvSpPr>
          <p:nvPr/>
        </p:nvSpPr>
        <p:spPr bwMode="auto">
          <a:xfrm>
            <a:off x="8520075" y="4904149"/>
            <a:ext cx="131555" cy="102364"/>
          </a:xfrm>
          <a:prstGeom prst="ellipse">
            <a:avLst/>
          </a:prstGeom>
          <a:solidFill>
            <a:srgbClr val="4D4D4D"/>
          </a:solidFill>
          <a:ln w="9525">
            <a:solidFill>
              <a:schemeClr val="tx1"/>
            </a:solidFill>
            <a:round/>
            <a:headEnd/>
            <a:tailEnd/>
          </a:ln>
        </p:spPr>
        <p:txBody>
          <a:bodyPr wrap="none" anchor="ctr"/>
          <a:lstStyle/>
          <a:p>
            <a:endParaRPr lang="ja-JP" altLang="en-US">
              <a:latin typeface="Arial" pitchFamily="34" charset="0"/>
              <a:ea typeface="メイリオ" pitchFamily="50" charset="-128"/>
            </a:endParaRPr>
          </a:p>
        </p:txBody>
      </p:sp>
      <p:sp>
        <p:nvSpPr>
          <p:cNvPr id="74" name="Text Box 25"/>
          <p:cNvSpPr txBox="1">
            <a:spLocks noChangeArrowheads="1"/>
          </p:cNvSpPr>
          <p:nvPr/>
        </p:nvSpPr>
        <p:spPr bwMode="auto">
          <a:xfrm>
            <a:off x="148010" y="2108368"/>
            <a:ext cx="2072134" cy="369332"/>
          </a:xfrm>
          <a:prstGeom prst="rect">
            <a:avLst/>
          </a:prstGeom>
          <a:solidFill>
            <a:schemeClr val="bg1"/>
          </a:solidFill>
          <a:ln w="9525">
            <a:solidFill>
              <a:schemeClr val="tx1"/>
            </a:solidFill>
            <a:miter lim="800000"/>
            <a:headEnd/>
            <a:tailEnd/>
          </a:ln>
        </p:spPr>
        <p:txBody>
          <a:bodyPr>
            <a:spAutoFit/>
          </a:bodyPr>
          <a:lstStyle/>
          <a:p>
            <a:pPr algn="ctr"/>
            <a:r>
              <a:rPr lang="ja-JP" altLang="en-US" sz="2000" dirty="0" smtClean="0">
                <a:solidFill>
                  <a:schemeClr val="tx1"/>
                </a:solidFill>
                <a:latin typeface="Arial" pitchFamily="34" charset="0"/>
                <a:ea typeface="メイリオ" pitchFamily="50" charset="-128"/>
              </a:rPr>
              <a:t>ＵＮＩＸ</a:t>
            </a:r>
            <a:r>
              <a:rPr lang="ja-JP" altLang="en-US" sz="2000" dirty="0">
                <a:solidFill>
                  <a:schemeClr val="tx1"/>
                </a:solidFill>
                <a:latin typeface="Arial" pitchFamily="34" charset="0"/>
                <a:ea typeface="メイリオ" pitchFamily="50" charset="-128"/>
              </a:rPr>
              <a:t>系</a:t>
            </a:r>
          </a:p>
        </p:txBody>
      </p:sp>
      <p:sp>
        <p:nvSpPr>
          <p:cNvPr id="77" name="テキスト ボックス 76"/>
          <p:cNvSpPr txBox="1"/>
          <p:nvPr/>
        </p:nvSpPr>
        <p:spPr>
          <a:xfrm>
            <a:off x="231740" y="492369"/>
            <a:ext cx="9095140" cy="1061829"/>
          </a:xfrm>
          <a:prstGeom prst="rect">
            <a:avLst/>
          </a:prstGeom>
          <a:noFill/>
        </p:spPr>
        <p:txBody>
          <a:bodyPr wrap="square" rtlCol="0">
            <a:spAutoFit/>
          </a:bodyPr>
          <a:lstStyle/>
          <a:p>
            <a:pPr>
              <a:lnSpc>
                <a:spcPct val="150000"/>
              </a:lnSpc>
              <a:buSzPct val="89000"/>
            </a:pPr>
            <a:r>
              <a:rPr lang="ja-JP" altLang="en-US" sz="1050" b="1" spc="100" dirty="0" smtClean="0">
                <a:solidFill>
                  <a:schemeClr val="tx1">
                    <a:lumMod val="75000"/>
                    <a:lumOff val="25000"/>
                  </a:schemeClr>
                </a:solidFill>
                <a:latin typeface="Arial" pitchFamily="34" charset="0"/>
                <a:ea typeface="メイリオ" pitchFamily="50" charset="-128"/>
              </a:rPr>
              <a:t>これは、</a:t>
            </a:r>
            <a:r>
              <a:rPr lang="en-US" altLang="ja-JP" sz="1050" b="1" spc="100" dirty="0" smtClean="0">
                <a:solidFill>
                  <a:schemeClr val="tx1">
                    <a:lumMod val="75000"/>
                    <a:lumOff val="25000"/>
                  </a:schemeClr>
                </a:solidFill>
                <a:latin typeface="Arial" pitchFamily="34" charset="0"/>
                <a:ea typeface="メイリオ" pitchFamily="50" charset="-128"/>
              </a:rPr>
              <a:t>OSS</a:t>
            </a:r>
            <a:r>
              <a:rPr lang="ja-JP" altLang="en-US" sz="1050" b="1" spc="100" dirty="0" smtClean="0">
                <a:solidFill>
                  <a:schemeClr val="tx1">
                    <a:lumMod val="75000"/>
                    <a:lumOff val="25000"/>
                  </a:schemeClr>
                </a:solidFill>
                <a:latin typeface="Arial" pitchFamily="34" charset="0"/>
                <a:ea typeface="メイリオ" pitchFamily="50" charset="-128"/>
              </a:rPr>
              <a:t>の発達の歴史をまとめた図となります。</a:t>
            </a:r>
            <a:r>
              <a:rPr lang="en-US" altLang="ja-JP" sz="1050" b="1" spc="100" dirty="0" smtClean="0">
                <a:solidFill>
                  <a:schemeClr val="tx1">
                    <a:lumMod val="75000"/>
                    <a:lumOff val="25000"/>
                  </a:schemeClr>
                </a:solidFill>
                <a:latin typeface="Arial" pitchFamily="34" charset="0"/>
                <a:ea typeface="メイリオ" pitchFamily="50" charset="-128"/>
              </a:rPr>
              <a:t>1969</a:t>
            </a:r>
            <a:r>
              <a:rPr lang="ja-JP" altLang="en-US" sz="1050" b="1" spc="100" dirty="0" smtClean="0">
                <a:solidFill>
                  <a:schemeClr val="tx1">
                    <a:lumMod val="75000"/>
                    <a:lumOff val="25000"/>
                  </a:schemeClr>
                </a:solidFill>
                <a:latin typeface="Arial" pitchFamily="34" charset="0"/>
                <a:ea typeface="メイリオ" pitchFamily="50" charset="-128"/>
              </a:rPr>
              <a:t>年、</a:t>
            </a:r>
            <a:r>
              <a:rPr lang="en-US" altLang="ja-JP" sz="1050" b="1" spc="100" dirty="0" smtClean="0">
                <a:solidFill>
                  <a:schemeClr val="tx1">
                    <a:lumMod val="75000"/>
                    <a:lumOff val="25000"/>
                  </a:schemeClr>
                </a:solidFill>
                <a:latin typeface="Arial" pitchFamily="34" charset="0"/>
                <a:ea typeface="メイリオ" pitchFamily="50" charset="-128"/>
              </a:rPr>
              <a:t>UNIX</a:t>
            </a:r>
            <a:r>
              <a:rPr lang="ja-JP" altLang="en-US" sz="1050" b="1" spc="100" dirty="0" smtClean="0">
                <a:solidFill>
                  <a:schemeClr val="tx1">
                    <a:lumMod val="75000"/>
                    <a:lumOff val="25000"/>
                  </a:schemeClr>
                </a:solidFill>
                <a:latin typeface="Arial" pitchFamily="34" charset="0"/>
                <a:ea typeface="メイリオ" pitchFamily="50" charset="-128"/>
              </a:rPr>
              <a:t>という</a:t>
            </a:r>
            <a:r>
              <a:rPr lang="en-US" altLang="ja-JP" sz="1050" b="1" spc="100" dirty="0" smtClean="0">
                <a:solidFill>
                  <a:schemeClr val="tx1">
                    <a:lumMod val="75000"/>
                    <a:lumOff val="25000"/>
                  </a:schemeClr>
                </a:solidFill>
                <a:latin typeface="Arial" pitchFamily="34" charset="0"/>
                <a:ea typeface="メイリオ" pitchFamily="50" charset="-128"/>
              </a:rPr>
              <a:t>OS</a:t>
            </a:r>
            <a:r>
              <a:rPr lang="ja-JP" altLang="en-US" sz="1050" b="1" spc="100" dirty="0" smtClean="0">
                <a:solidFill>
                  <a:schemeClr val="tx1">
                    <a:lumMod val="75000"/>
                    <a:lumOff val="25000"/>
                  </a:schemeClr>
                </a:solidFill>
                <a:latin typeface="Arial" pitchFamily="34" charset="0"/>
                <a:ea typeface="メイリオ" pitchFamily="50" charset="-128"/>
              </a:rPr>
              <a:t>の誕生に伴い、ソフトウェアの自由な交換が制限され</a:t>
            </a:r>
            <a:r>
              <a:rPr lang="en-US" altLang="ja-JP" sz="1050" b="1" spc="100" dirty="0" smtClean="0">
                <a:solidFill>
                  <a:schemeClr val="tx1">
                    <a:lumMod val="75000"/>
                    <a:lumOff val="25000"/>
                  </a:schemeClr>
                </a:solidFill>
                <a:latin typeface="Arial" pitchFamily="34" charset="0"/>
                <a:ea typeface="メイリオ" pitchFamily="50" charset="-128"/>
              </a:rPr>
              <a:t/>
            </a:r>
            <a:br>
              <a:rPr lang="en-US" altLang="ja-JP" sz="1050" b="1" spc="100" dirty="0" smtClean="0">
                <a:solidFill>
                  <a:schemeClr val="tx1">
                    <a:lumMod val="75000"/>
                    <a:lumOff val="25000"/>
                  </a:schemeClr>
                </a:solidFill>
                <a:latin typeface="Arial" pitchFamily="34" charset="0"/>
                <a:ea typeface="メイリオ" pitchFamily="50" charset="-128"/>
              </a:rPr>
            </a:br>
            <a:r>
              <a:rPr lang="ja-JP" altLang="en-US" sz="1050" b="1" spc="100" dirty="0" smtClean="0">
                <a:solidFill>
                  <a:schemeClr val="tx1">
                    <a:lumMod val="75000"/>
                    <a:lumOff val="25000"/>
                  </a:schemeClr>
                </a:solidFill>
                <a:latin typeface="Arial" pitchFamily="34" charset="0"/>
                <a:ea typeface="メイリオ" pitchFamily="50" charset="-128"/>
              </a:rPr>
              <a:t>始めました</a:t>
            </a:r>
            <a:r>
              <a:rPr lang="en-US" altLang="ja-JP" sz="1050" b="1" spc="100" dirty="0" smtClean="0">
                <a:solidFill>
                  <a:schemeClr val="tx1">
                    <a:lumMod val="75000"/>
                    <a:lumOff val="25000"/>
                  </a:schemeClr>
                </a:solidFill>
                <a:latin typeface="Arial" pitchFamily="34" charset="0"/>
                <a:ea typeface="メイリオ" pitchFamily="50" charset="-128"/>
              </a:rPr>
              <a:t>｡ </a:t>
            </a:r>
            <a:r>
              <a:rPr lang="ja-JP" altLang="en-US" sz="1050" b="1" spc="100" dirty="0" smtClean="0">
                <a:solidFill>
                  <a:schemeClr val="tx1">
                    <a:lumMod val="75000"/>
                    <a:lumOff val="25000"/>
                  </a:schemeClr>
                </a:solidFill>
                <a:latin typeface="Arial" pitchFamily="34" charset="0"/>
                <a:ea typeface="メイリオ" pitchFamily="50" charset="-128"/>
              </a:rPr>
              <a:t>ソフトウェアを複製するためには権利者から利用許諾を受ける必要がありました</a:t>
            </a:r>
            <a:r>
              <a:rPr lang="en-US" altLang="ja-JP" sz="1050" b="1" spc="100" dirty="0" smtClean="0">
                <a:solidFill>
                  <a:schemeClr val="tx1">
                    <a:lumMod val="75000"/>
                    <a:lumOff val="25000"/>
                  </a:schemeClr>
                </a:solidFill>
                <a:latin typeface="Arial" pitchFamily="34" charset="0"/>
                <a:ea typeface="メイリオ" pitchFamily="50" charset="-128"/>
              </a:rPr>
              <a:t>｡</a:t>
            </a:r>
            <a:r>
              <a:rPr lang="ja-JP" altLang="en-US" sz="1050" b="1" spc="100" dirty="0" smtClean="0">
                <a:solidFill>
                  <a:schemeClr val="tx1">
                    <a:lumMod val="75000"/>
                    <a:lumOff val="25000"/>
                  </a:schemeClr>
                </a:solidFill>
                <a:latin typeface="Arial" pitchFamily="34" charset="0"/>
                <a:ea typeface="メイリオ" pitchFamily="50" charset="-128"/>
              </a:rPr>
              <a:t> </a:t>
            </a:r>
            <a:r>
              <a:rPr lang="en-US" altLang="ja-JP" sz="1050" b="1" spc="100" dirty="0" smtClean="0">
                <a:solidFill>
                  <a:schemeClr val="tx1">
                    <a:lumMod val="75000"/>
                    <a:lumOff val="25000"/>
                  </a:schemeClr>
                </a:solidFill>
                <a:latin typeface="Arial" pitchFamily="34" charset="0"/>
                <a:ea typeface="メイリオ" pitchFamily="50" charset="-128"/>
              </a:rPr>
              <a:t>1983</a:t>
            </a:r>
            <a:r>
              <a:rPr lang="ja-JP" altLang="en-US" sz="1050" b="1" spc="100" dirty="0" smtClean="0">
                <a:solidFill>
                  <a:schemeClr val="tx1">
                    <a:lumMod val="75000"/>
                    <a:lumOff val="25000"/>
                  </a:schemeClr>
                </a:solidFill>
                <a:latin typeface="Arial" pitchFamily="34" charset="0"/>
                <a:ea typeface="メイリオ" pitchFamily="50" charset="-128"/>
              </a:rPr>
              <a:t>年</a:t>
            </a:r>
            <a:r>
              <a:rPr lang="en-US" altLang="ja-JP" sz="1050" b="1" spc="100" dirty="0" smtClean="0">
                <a:solidFill>
                  <a:schemeClr val="tx1">
                    <a:lumMod val="75000"/>
                    <a:lumOff val="25000"/>
                  </a:schemeClr>
                </a:solidFill>
                <a:latin typeface="Arial" pitchFamily="34" charset="0"/>
                <a:ea typeface="メイリオ" pitchFamily="50" charset="-128"/>
              </a:rPr>
              <a:t>､</a:t>
            </a:r>
            <a:r>
              <a:rPr lang="ja-JP" altLang="en-US" sz="1050" b="1" spc="100" dirty="0" smtClean="0">
                <a:solidFill>
                  <a:schemeClr val="tx1">
                    <a:lumMod val="75000"/>
                    <a:lumOff val="25000"/>
                  </a:schemeClr>
                </a:solidFill>
                <a:latin typeface="Arial" pitchFamily="34" charset="0"/>
                <a:ea typeface="メイリオ" pitchFamily="50" charset="-128"/>
              </a:rPr>
              <a:t>リチャード･ストールマン氏は</a:t>
            </a:r>
            <a:r>
              <a:rPr lang="en-US" altLang="ja-JP" sz="1050" b="1" spc="100" dirty="0" smtClean="0">
                <a:solidFill>
                  <a:schemeClr val="tx1">
                    <a:lumMod val="75000"/>
                    <a:lumOff val="25000"/>
                  </a:schemeClr>
                </a:solidFill>
                <a:latin typeface="Arial" pitchFamily="34" charset="0"/>
                <a:ea typeface="メイリオ" pitchFamily="50" charset="-128"/>
              </a:rPr>
              <a:t>GNU</a:t>
            </a:r>
            <a:r>
              <a:rPr lang="ja-JP" altLang="en-US" sz="1050" b="1" spc="100" dirty="0" smtClean="0">
                <a:solidFill>
                  <a:schemeClr val="tx1">
                    <a:lumMod val="75000"/>
                    <a:lumOff val="25000"/>
                  </a:schemeClr>
                </a:solidFill>
                <a:latin typeface="Arial" pitchFamily="34" charset="0"/>
                <a:ea typeface="メイリオ" pitchFamily="50" charset="-128"/>
              </a:rPr>
              <a:t>プロジェクトを立ち上げ、</a:t>
            </a:r>
            <a:r>
              <a:rPr lang="en-US" altLang="ja-JP" sz="1050" b="1" spc="100" dirty="0" smtClean="0">
                <a:solidFill>
                  <a:schemeClr val="tx1">
                    <a:lumMod val="75000"/>
                    <a:lumOff val="25000"/>
                  </a:schemeClr>
                </a:solidFill>
                <a:latin typeface="Arial" pitchFamily="34" charset="0"/>
                <a:ea typeface="メイリオ" pitchFamily="50" charset="-128"/>
              </a:rPr>
              <a:t>UNIX</a:t>
            </a:r>
            <a:r>
              <a:rPr lang="ja-JP" altLang="en-US" sz="1050" b="1" spc="100" dirty="0" smtClean="0">
                <a:solidFill>
                  <a:schemeClr val="tx1">
                    <a:lumMod val="75000"/>
                    <a:lumOff val="25000"/>
                  </a:schemeClr>
                </a:solidFill>
                <a:latin typeface="Arial" pitchFamily="34" charset="0"/>
                <a:ea typeface="メイリオ" pitchFamily="50" charset="-128"/>
              </a:rPr>
              <a:t>の互換</a:t>
            </a:r>
            <a:r>
              <a:rPr lang="en-US" altLang="ja-JP" sz="1050" b="1" spc="100" dirty="0" smtClean="0">
                <a:solidFill>
                  <a:schemeClr val="tx1">
                    <a:lumMod val="75000"/>
                    <a:lumOff val="25000"/>
                  </a:schemeClr>
                </a:solidFill>
                <a:latin typeface="Arial" pitchFamily="34" charset="0"/>
                <a:ea typeface="メイリオ" pitchFamily="50" charset="-128"/>
              </a:rPr>
              <a:t>OS</a:t>
            </a:r>
            <a:r>
              <a:rPr lang="ja-JP" altLang="en-US" sz="1050" b="1" spc="100" dirty="0" smtClean="0">
                <a:solidFill>
                  <a:schemeClr val="tx1">
                    <a:lumMod val="75000"/>
                    <a:lumOff val="25000"/>
                  </a:schemeClr>
                </a:solidFill>
                <a:latin typeface="Arial" pitchFamily="34" charset="0"/>
                <a:ea typeface="メイリオ" pitchFamily="50" charset="-128"/>
              </a:rPr>
              <a:t>を開発して、そのソースコードを自由に利用できるように公開することとしました。</a:t>
            </a:r>
            <a:r>
              <a:rPr lang="en-US" altLang="ja-JP" sz="1050" b="1" spc="100" dirty="0" smtClean="0">
                <a:solidFill>
                  <a:schemeClr val="tx1">
                    <a:lumMod val="75000"/>
                    <a:lumOff val="25000"/>
                  </a:schemeClr>
                </a:solidFill>
                <a:latin typeface="Arial" pitchFamily="34" charset="0"/>
                <a:ea typeface="メイリオ" pitchFamily="50" charset="-128"/>
              </a:rPr>
              <a:t/>
            </a:r>
            <a:br>
              <a:rPr lang="en-US" altLang="ja-JP" sz="1050" b="1" spc="100" dirty="0" smtClean="0">
                <a:solidFill>
                  <a:schemeClr val="tx1">
                    <a:lumMod val="75000"/>
                    <a:lumOff val="25000"/>
                  </a:schemeClr>
                </a:solidFill>
                <a:latin typeface="Arial" pitchFamily="34" charset="0"/>
                <a:ea typeface="メイリオ" pitchFamily="50" charset="-128"/>
              </a:rPr>
            </a:br>
            <a:r>
              <a:rPr lang="ja-JP" altLang="en-US" sz="1050" b="1" spc="100" dirty="0" smtClean="0">
                <a:solidFill>
                  <a:schemeClr val="tx1">
                    <a:lumMod val="75000"/>
                    <a:lumOff val="25000"/>
                  </a:schemeClr>
                </a:solidFill>
                <a:latin typeface="Arial" pitchFamily="34" charset="0"/>
                <a:ea typeface="メイリオ" pitchFamily="50" charset="-128"/>
              </a:rPr>
              <a:t>この考え方をコピーレフト（コピーは（条件付）自由）といいます。</a:t>
            </a:r>
          </a:p>
        </p:txBody>
      </p:sp>
      <p:sp>
        <p:nvSpPr>
          <p:cNvPr id="67" name="正方形/長方形 66"/>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68" name="正方形/長方形 67"/>
          <p:cNvSpPr/>
          <p:nvPr/>
        </p:nvSpPr>
        <p:spPr bwMode="auto">
          <a:xfrm>
            <a:off x="9532434" y="1701800"/>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smtClean="0">
                <a:solidFill>
                  <a:schemeClr val="bg1"/>
                </a:solidFill>
                <a:latin typeface="Arial" pitchFamily="34" charset="0"/>
                <a:ea typeface="メイリオ" pitchFamily="50" charset="-128"/>
              </a:rPr>
              <a:t>1</a:t>
            </a:r>
            <a:r>
              <a:rPr kumimoji="1" lang="en-US" altLang="ja-JP" sz="1400" b="1" spc="100" dirty="0" smtClean="0">
                <a:solidFill>
                  <a:schemeClr val="bg1"/>
                </a:solidFill>
                <a:latin typeface="Arial" pitchFamily="34" charset="0"/>
                <a:ea typeface="メイリオ" pitchFamily="50" charset="-128"/>
              </a:rPr>
              <a:t>-3</a:t>
            </a:r>
            <a:r>
              <a:rPr kumimoji="1" lang="ja-JP" altLang="en-US" sz="1400" b="1" spc="100" dirty="0" smtClean="0">
                <a:solidFill>
                  <a:schemeClr val="bg1"/>
                </a:solidFill>
                <a:latin typeface="Arial" pitchFamily="34" charset="0"/>
                <a:ea typeface="メイリオ" pitchFamily="50" charset="-128"/>
              </a:rPr>
              <a:t>（</a:t>
            </a:r>
            <a:r>
              <a:rPr lang="en-US" altLang="ja-JP" sz="1400" b="1" spc="100" dirty="0" smtClean="0">
                <a:solidFill>
                  <a:schemeClr val="bg1"/>
                </a:solidFill>
                <a:latin typeface="Arial" pitchFamily="34" charset="0"/>
                <a:ea typeface="メイリオ" pitchFamily="50" charset="-128"/>
              </a:rPr>
              <a:t>5</a:t>
            </a:r>
            <a:r>
              <a:rPr kumimoji="1" lang="ja-JP" altLang="en-US" sz="1400" b="1" spc="100" smtClean="0">
                <a:solidFill>
                  <a:schemeClr val="bg1"/>
                </a:solidFill>
                <a:latin typeface="Arial" pitchFamily="34" charset="0"/>
                <a:ea typeface="メイリオ" pitchFamily="50" charset="-128"/>
              </a:rPr>
              <a:t>ページ</a:t>
            </a:r>
            <a:r>
              <a:rPr kumimoji="1" lang="ja-JP" altLang="en-US" sz="1400" b="1" spc="100" dirty="0" smtClean="0">
                <a:solidFill>
                  <a:schemeClr val="bg1"/>
                </a:solidFill>
                <a:latin typeface="Arial" pitchFamily="34" charset="0"/>
                <a:ea typeface="メイリオ" pitchFamily="50" charset="-128"/>
              </a:rPr>
              <a:t>）に</a:t>
            </a:r>
            <a:endParaRPr kumimoji="1" lang="en-US" altLang="ja-JP" sz="1400" b="1" spc="100" dirty="0" smtClean="0">
              <a:solidFill>
                <a:schemeClr val="bg1"/>
              </a:solidFill>
              <a:latin typeface="Arial" pitchFamily="34" charset="0"/>
              <a:ea typeface="メイリオ" pitchFamily="50" charset="-128"/>
            </a:endParaRPr>
          </a:p>
          <a:p>
            <a:pPr algn="ctr">
              <a:lnSpc>
                <a:spcPct val="150000"/>
              </a:lnSpc>
            </a:pPr>
            <a:r>
              <a:rPr kumimoji="1" lang="ja-JP" altLang="en-US" sz="1400" b="1" spc="100" dirty="0" smtClean="0">
                <a:solidFill>
                  <a:schemeClr val="bg1"/>
                </a:solidFill>
                <a:latin typeface="Arial" pitchFamily="34" charset="0"/>
                <a:ea typeface="メイリオ" pitchFamily="50" charset="-128"/>
              </a:rPr>
              <a:t>リンク</a:t>
            </a:r>
          </a:p>
        </p:txBody>
      </p:sp>
    </p:spTree>
    <p:extLst>
      <p:ext uri="{BB962C8B-B14F-4D97-AF65-F5344CB8AC3E}">
        <p14:creationId xmlns:p14="http://schemas.microsoft.com/office/powerpoint/2010/main" val="4233324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322753" y="1673678"/>
            <a:ext cx="4283114" cy="3584121"/>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2" name="タイトル 1"/>
          <p:cNvSpPr>
            <a:spLocks noGrp="1"/>
          </p:cNvSpPr>
          <p:nvPr>
            <p:ph type="title"/>
          </p:nvPr>
        </p:nvSpPr>
        <p:spPr>
          <a:xfrm>
            <a:off x="346370" y="242455"/>
            <a:ext cx="7786257" cy="348557"/>
          </a:xfrm>
        </p:spPr>
        <p:txBody>
          <a:bodyPr/>
          <a:lstStyle/>
          <a:p>
            <a:r>
              <a:rPr lang="en-US" altLang="ja-JP" dirty="0" smtClean="0"/>
              <a:t>1-4 </a:t>
            </a:r>
            <a:r>
              <a:rPr lang="ja-JP" altLang="en-US" dirty="0" smtClean="0"/>
              <a:t>一般的な</a:t>
            </a:r>
            <a:r>
              <a:rPr lang="en-US" altLang="ja-JP" dirty="0" smtClean="0"/>
              <a:t>OSS</a:t>
            </a:r>
            <a:r>
              <a:rPr lang="ja-JP" altLang="en-US" dirty="0" smtClean="0"/>
              <a:t>活用のメリット・リスク</a:t>
            </a:r>
            <a:endParaRPr kumimoji="1" lang="ja-JP" altLang="en-US" dirty="0"/>
          </a:p>
        </p:txBody>
      </p:sp>
      <p:sp>
        <p:nvSpPr>
          <p:cNvPr id="6" name="正方形/長方形 5"/>
          <p:cNvSpPr/>
          <p:nvPr/>
        </p:nvSpPr>
        <p:spPr bwMode="auto">
          <a:xfrm>
            <a:off x="257440" y="575734"/>
            <a:ext cx="8957732" cy="104895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7" name="Text Box 31"/>
          <p:cNvSpPr txBox="1">
            <a:spLocks noChangeArrowheads="1"/>
          </p:cNvSpPr>
          <p:nvPr/>
        </p:nvSpPr>
        <p:spPr bwMode="gray">
          <a:xfrm>
            <a:off x="376422" y="74333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Arial" pitchFamily="34" charset="0"/>
                <a:ea typeface="メイリオ" pitchFamily="50" charset="-128"/>
              </a:rPr>
              <a:t>OSS</a:t>
            </a:r>
            <a:r>
              <a:rPr lang="ja-JP" altLang="en-US" sz="1400" b="1" spc="100" dirty="0" smtClean="0">
                <a:solidFill>
                  <a:schemeClr val="tx1">
                    <a:lumMod val="75000"/>
                    <a:lumOff val="25000"/>
                  </a:schemeClr>
                </a:solidFill>
                <a:latin typeface="Arial" pitchFamily="34" charset="0"/>
                <a:ea typeface="メイリオ" pitchFamily="50" charset="-128"/>
              </a:rPr>
              <a:t>は基本的に</a:t>
            </a:r>
            <a:r>
              <a:rPr lang="ja-JP" altLang="en-US" sz="1600" b="1" spc="100" dirty="0" smtClean="0">
                <a:solidFill>
                  <a:srgbClr val="005674"/>
                </a:solidFill>
                <a:latin typeface="Arial" pitchFamily="34" charset="0"/>
                <a:ea typeface="メイリオ" pitchFamily="50" charset="-128"/>
              </a:rPr>
              <a:t>自己責任</a:t>
            </a:r>
            <a:r>
              <a:rPr lang="ja-JP" altLang="en-US" sz="1400" b="1" spc="100" dirty="0" smtClean="0">
                <a:solidFill>
                  <a:schemeClr val="tx1">
                    <a:lumMod val="75000"/>
                    <a:lumOff val="25000"/>
                  </a:schemeClr>
                </a:solidFill>
                <a:latin typeface="Arial" pitchFamily="34" charset="0"/>
                <a:ea typeface="メイリオ" pitchFamily="50" charset="-128"/>
              </a:rPr>
              <a:t>での活用が前提となっており、活用の際には職場でそのメリットとリスクを確認する必要があります。</a:t>
            </a:r>
            <a:endParaRPr lang="ja-JP" altLang="en-US" sz="1200" b="1" spc="100" dirty="0" smtClean="0">
              <a:solidFill>
                <a:schemeClr val="tx1">
                  <a:lumMod val="75000"/>
                  <a:lumOff val="25000"/>
                </a:schemeClr>
              </a:solidFill>
              <a:latin typeface="Arial" pitchFamily="34" charset="0"/>
              <a:ea typeface="メイリオ" pitchFamily="50" charset="-128"/>
            </a:endParaRPr>
          </a:p>
        </p:txBody>
      </p:sp>
      <p:cxnSp>
        <p:nvCxnSpPr>
          <p:cNvPr id="8" name="直線コネクタ 7"/>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9" name="直線コネクタ 8"/>
          <p:cNvCxnSpPr/>
          <p:nvPr/>
        </p:nvCxnSpPr>
        <p:spPr bwMode="auto">
          <a:xfrm>
            <a:off x="350573" y="1552452"/>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6" name="Text Box 31"/>
          <p:cNvSpPr txBox="1">
            <a:spLocks noChangeArrowheads="1"/>
          </p:cNvSpPr>
          <p:nvPr/>
        </p:nvSpPr>
        <p:spPr bwMode="gray">
          <a:xfrm>
            <a:off x="458380" y="1975459"/>
            <a:ext cx="3982991"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ソースコードが無償で手に入るため、</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開発コストが低減できる</a:t>
            </a:r>
          </a:p>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デファクト化したものもあり、開発期間が</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短縮できる</a:t>
            </a:r>
          </a:p>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不具合発生時に、ソースコードの修正により</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対応できる</a:t>
            </a:r>
          </a:p>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世界中の多くの優秀な技術者による開発に</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より、商用ソフトウェアに匹敵する性能を</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有するプログラムもある</a:t>
            </a:r>
          </a:p>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製造元の倒産や吸収合併などの都合による</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プログラムの消滅がない</a:t>
            </a:r>
          </a:p>
        </p:txBody>
      </p:sp>
      <p:sp>
        <p:nvSpPr>
          <p:cNvPr id="18" name="Text Box 31"/>
          <p:cNvSpPr txBox="1">
            <a:spLocks noChangeArrowheads="1"/>
          </p:cNvSpPr>
          <p:nvPr/>
        </p:nvSpPr>
        <p:spPr bwMode="gray">
          <a:xfrm>
            <a:off x="4908817" y="1865388"/>
            <a:ext cx="3960000"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00000"/>
              </a:lnSpc>
              <a:spcBef>
                <a:spcPts val="600"/>
              </a:spcBef>
              <a:buClr>
                <a:srgbClr val="C00000"/>
              </a:buClr>
              <a:buFont typeface="+mj-lt"/>
              <a:buAutoNum type="arabicPeriod"/>
              <a:defRPr/>
            </a:pPr>
            <a:endParaRPr lang="en-US" altLang="ja-JP" sz="1400" b="1" spc="100" dirty="0" smtClean="0">
              <a:solidFill>
                <a:schemeClr val="tx1">
                  <a:lumMod val="75000"/>
                  <a:lumOff val="25000"/>
                </a:schemeClr>
              </a:solidFill>
              <a:latin typeface="Arial" pitchFamily="34" charset="0"/>
              <a:ea typeface="メイリオ" pitchFamily="50" charset="-128"/>
            </a:endParaRPr>
          </a:p>
        </p:txBody>
      </p:sp>
      <p:grpSp>
        <p:nvGrpSpPr>
          <p:cNvPr id="21" name="グループ化 20"/>
          <p:cNvGrpSpPr/>
          <p:nvPr/>
        </p:nvGrpSpPr>
        <p:grpSpPr>
          <a:xfrm>
            <a:off x="4807983" y="1673679"/>
            <a:ext cx="4283114" cy="3585600"/>
            <a:chOff x="7331056" y="3070679"/>
            <a:chExt cx="4283114" cy="3585600"/>
          </a:xfrm>
        </p:grpSpPr>
        <p:sp>
          <p:nvSpPr>
            <p:cNvPr id="19" name="正方形/長方形 18"/>
            <p:cNvSpPr/>
            <p:nvPr/>
          </p:nvSpPr>
          <p:spPr bwMode="auto">
            <a:xfrm>
              <a:off x="7331056" y="3070679"/>
              <a:ext cx="4283114" cy="35856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smtClean="0">
                <a:solidFill>
                  <a:schemeClr val="tx1">
                    <a:lumMod val="75000"/>
                    <a:lumOff val="25000"/>
                  </a:schemeClr>
                </a:solidFill>
                <a:latin typeface="Arial" pitchFamily="34" charset="0"/>
                <a:ea typeface="メイリオ" pitchFamily="50" charset="-128"/>
              </a:endParaRPr>
            </a:p>
          </p:txBody>
        </p:sp>
        <p:sp>
          <p:nvSpPr>
            <p:cNvPr id="20" name="Text Box 31"/>
            <p:cNvSpPr txBox="1">
              <a:spLocks noChangeArrowheads="1"/>
            </p:cNvSpPr>
            <p:nvPr/>
          </p:nvSpPr>
          <p:spPr bwMode="gray">
            <a:xfrm>
              <a:off x="7466683" y="3372459"/>
              <a:ext cx="4094253"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品質や第三者の権利不侵害に対する保証がない</a:t>
              </a:r>
            </a:p>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活用に伴い発生した損害に対する補償がない</a:t>
              </a:r>
            </a:p>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サポート体制が完備されているとはいえない</a:t>
              </a:r>
            </a:p>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日本語のドキュメントが不足しがち</a:t>
              </a:r>
              <a:endParaRPr lang="en-US" altLang="ja-JP" sz="1200" b="1" spc="100" dirty="0" smtClean="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コミュニティの消滅などによる開発停止（</a:t>
              </a:r>
              <a:r>
                <a:rPr lang="en-US" altLang="ja-JP" sz="1200" b="1" spc="100" dirty="0" smtClean="0">
                  <a:solidFill>
                    <a:schemeClr val="tx1">
                      <a:lumMod val="75000"/>
                      <a:lumOff val="25000"/>
                    </a:schemeClr>
                  </a:solidFill>
                  <a:latin typeface="Arial" pitchFamily="34" charset="0"/>
                  <a:ea typeface="メイリオ" pitchFamily="50" charset="-128"/>
                </a:rPr>
                <a:t>EOL</a:t>
              </a:r>
              <a:r>
                <a:rPr lang="ja-JP" altLang="en-US" sz="1200" b="1" spc="100" dirty="0" smtClean="0">
                  <a:solidFill>
                    <a:schemeClr val="tx1">
                      <a:lumMod val="75000"/>
                      <a:lumOff val="25000"/>
                    </a:schemeClr>
                  </a:solidFill>
                  <a:latin typeface="Arial" pitchFamily="34" charset="0"/>
                  <a:ea typeface="メイリオ" pitchFamily="50" charset="-128"/>
                </a:rPr>
                <a:t>）がある</a:t>
              </a:r>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ソースコードの開示義務を課してい</a:t>
              </a:r>
              <a:r>
                <a:rPr lang="ja-JP" altLang="en-US" sz="1200" b="1" spc="100" dirty="0" smtClean="0">
                  <a:solidFill>
                    <a:schemeClr val="tx1">
                      <a:lumMod val="75000"/>
                      <a:lumOff val="25000"/>
                    </a:schemeClr>
                  </a:solidFill>
                  <a:latin typeface="Arial" pitchFamily="34" charset="0"/>
                  <a:ea typeface="メイリオ" pitchFamily="50" charset="-128"/>
                </a:rPr>
                <a:t>る</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ラ</a:t>
              </a:r>
              <a:r>
                <a:rPr lang="ja-JP" altLang="en-US" sz="1200" b="1" spc="100" dirty="0">
                  <a:solidFill>
                    <a:schemeClr val="tx1">
                      <a:lumMod val="75000"/>
                      <a:lumOff val="25000"/>
                    </a:schemeClr>
                  </a:solidFill>
                  <a:latin typeface="Arial" pitchFamily="34" charset="0"/>
                  <a:ea typeface="メイリオ" pitchFamily="50" charset="-128"/>
                </a:rPr>
                <a:t>イセンスがある</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コピーレフト型</a:t>
              </a:r>
              <a:r>
                <a:rPr lang="en-US" altLang="ja-JP" sz="1200" b="1" spc="100" dirty="0">
                  <a:solidFill>
                    <a:schemeClr val="tx1">
                      <a:lumMod val="75000"/>
                      <a:lumOff val="25000"/>
                    </a:schemeClr>
                  </a:solidFill>
                  <a:latin typeface="Arial" pitchFamily="34" charset="0"/>
                  <a:ea typeface="メイリオ" pitchFamily="50" charset="-128"/>
                </a:rPr>
                <a:t>)</a:t>
              </a:r>
            </a:p>
            <a:p>
              <a:pPr marL="342900" indent="-342900">
                <a:lnSpc>
                  <a:spcPct val="150000"/>
                </a:lnSpc>
                <a:spcBef>
                  <a:spcPts val="300"/>
                </a:spcBef>
                <a:buClr>
                  <a:srgbClr val="C00000"/>
                </a:buClr>
                <a:buFont typeface="+mj-lt"/>
                <a:buAutoNum type="arabicPeriod"/>
                <a:defRPr/>
              </a:pPr>
              <a:endParaRPr lang="en-US" altLang="ja-JP" sz="1200" b="1" spc="1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 name="Text Box 31"/>
          <p:cNvSpPr txBox="1">
            <a:spLocks noChangeArrowheads="1"/>
          </p:cNvSpPr>
          <p:nvPr/>
        </p:nvSpPr>
        <p:spPr bwMode="gray">
          <a:xfrm>
            <a:off x="322753" y="1673679"/>
            <a:ext cx="4284000" cy="272441"/>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smtClean="0">
                <a:solidFill>
                  <a:schemeClr val="bg1"/>
                </a:solidFill>
                <a:latin typeface="Arial" pitchFamily="34" charset="0"/>
                <a:ea typeface="メイリオ" pitchFamily="50" charset="-128"/>
              </a:rPr>
              <a:t>メリット</a:t>
            </a:r>
          </a:p>
        </p:txBody>
      </p:sp>
      <p:sp>
        <p:nvSpPr>
          <p:cNvPr id="23" name="Text Box 31"/>
          <p:cNvSpPr txBox="1">
            <a:spLocks noChangeArrowheads="1"/>
          </p:cNvSpPr>
          <p:nvPr/>
        </p:nvSpPr>
        <p:spPr bwMode="gray">
          <a:xfrm>
            <a:off x="4807983" y="1673679"/>
            <a:ext cx="4284000" cy="272441"/>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smtClean="0">
                <a:solidFill>
                  <a:schemeClr val="bg1"/>
                </a:solidFill>
                <a:latin typeface="Arial" pitchFamily="34" charset="0"/>
                <a:ea typeface="メイリオ" pitchFamily="50" charset="-128"/>
              </a:rPr>
              <a:t>リスク</a:t>
            </a:r>
          </a:p>
        </p:txBody>
      </p:sp>
      <p:grpSp>
        <p:nvGrpSpPr>
          <p:cNvPr id="29" name="グループ化 28"/>
          <p:cNvGrpSpPr/>
          <p:nvPr/>
        </p:nvGrpSpPr>
        <p:grpSpPr>
          <a:xfrm>
            <a:off x="5313582" y="4527626"/>
            <a:ext cx="3017770" cy="627306"/>
            <a:chOff x="3095485" y="4318012"/>
            <a:chExt cx="3017770" cy="627306"/>
          </a:xfrm>
          <a:solidFill>
            <a:srgbClr val="71C9E5"/>
          </a:solidFill>
          <a:effectLst>
            <a:outerShdw blurRad="50800" dist="38100" dir="2700000" algn="tl" rotWithShape="0">
              <a:prstClr val="black">
                <a:alpha val="40000"/>
              </a:prstClr>
            </a:outerShdw>
          </a:effectLst>
        </p:grpSpPr>
        <p:sp>
          <p:nvSpPr>
            <p:cNvPr id="30" name="二等辺三角形 29"/>
            <p:cNvSpPr/>
            <p:nvPr/>
          </p:nvSpPr>
          <p:spPr bwMode="auto">
            <a:xfrm rot="5400000" flipH="1">
              <a:off x="5809736" y="4448841"/>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31" name="角丸四角形 30"/>
            <p:cNvSpPr/>
            <p:nvPr/>
          </p:nvSpPr>
          <p:spPr bwMode="auto">
            <a:xfrm>
              <a:off x="3095485" y="4318012"/>
              <a:ext cx="2853259" cy="627306"/>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リスクとその対応についての</a:t>
              </a:r>
              <a:r>
                <a:rPr lang="en-US" altLang="ja-JP" sz="1200" b="1" spc="100" dirty="0" smtClean="0">
                  <a:solidFill>
                    <a:schemeClr val="tx1">
                      <a:lumMod val="75000"/>
                      <a:lumOff val="25000"/>
                    </a:schemeClr>
                  </a:solidFill>
                  <a:latin typeface="Arial" pitchFamily="34" charset="0"/>
                  <a:ea typeface="メイリオ" pitchFamily="50" charset="-128"/>
                </a:rPr>
                <a:t/>
              </a:r>
              <a:br>
                <a:rPr lang="en-US" altLang="ja-JP" sz="1200" b="1" spc="100" dirty="0" smtClean="0">
                  <a:solidFill>
                    <a:schemeClr val="tx1">
                      <a:lumMod val="75000"/>
                      <a:lumOff val="25000"/>
                    </a:schemeClr>
                  </a:solidFill>
                  <a:latin typeface="Arial" pitchFamily="34" charset="0"/>
                  <a:ea typeface="メイリオ" pitchFamily="50" charset="-128"/>
                </a:rPr>
              </a:br>
              <a:r>
                <a:rPr lang="ja-JP" altLang="en-US" sz="1200" b="1" spc="100" dirty="0" smtClean="0">
                  <a:solidFill>
                    <a:schemeClr val="tx1">
                      <a:lumMod val="75000"/>
                      <a:lumOff val="25000"/>
                    </a:schemeClr>
                  </a:solidFill>
                  <a:latin typeface="Arial" pitchFamily="34" charset="0"/>
                  <a:ea typeface="メイリオ" pitchFamily="50" charset="-128"/>
                </a:rPr>
                <a:t>ポイントは、</a:t>
              </a:r>
              <a:r>
                <a:rPr lang="en-US" altLang="ja-JP" sz="1200" b="1" spc="100" dirty="0" smtClean="0">
                  <a:solidFill>
                    <a:schemeClr val="tx1">
                      <a:lumMod val="75000"/>
                      <a:lumOff val="25000"/>
                    </a:schemeClr>
                  </a:solidFill>
                  <a:latin typeface="Arial" pitchFamily="34" charset="0"/>
                  <a:ea typeface="メイリオ" pitchFamily="50" charset="-128"/>
                </a:rPr>
                <a:t>3</a:t>
              </a:r>
              <a:r>
                <a:rPr lang="ja-JP" altLang="en-US" sz="1200" b="1" spc="100" dirty="0" smtClean="0">
                  <a:solidFill>
                    <a:schemeClr val="tx1">
                      <a:lumMod val="75000"/>
                      <a:lumOff val="25000"/>
                    </a:schemeClr>
                  </a:solidFill>
                  <a:latin typeface="Arial" pitchFamily="34" charset="0"/>
                  <a:ea typeface="メイリオ" pitchFamily="50" charset="-128"/>
                </a:rPr>
                <a:t>章で学習します！</a:t>
              </a:r>
              <a:endParaRPr kumimoji="1" lang="ja-JP" altLang="en-US" sz="1200" b="1" spc="100" dirty="0" smtClean="0">
                <a:solidFill>
                  <a:schemeClr val="bg1"/>
                </a:solidFill>
                <a:latin typeface="Arial" pitchFamily="34" charset="0"/>
                <a:ea typeface="メイリオ" pitchFamily="50" charset="-128"/>
              </a:endParaRPr>
            </a:p>
          </p:txBody>
        </p:sp>
      </p:grpSp>
      <p:pic>
        <p:nvPicPr>
          <p:cNvPr id="32" name="図 31" descr="1.png"/>
          <p:cNvPicPr>
            <a:picLocks noChangeAspect="1"/>
          </p:cNvPicPr>
          <p:nvPr/>
        </p:nvPicPr>
        <p:blipFill>
          <a:blip r:embed="rId2"/>
          <a:srcRect l="21687" t="24387" r="26670" b="28685"/>
          <a:stretch>
            <a:fillRect/>
          </a:stretch>
        </p:blipFill>
        <p:spPr>
          <a:xfrm flipH="1">
            <a:off x="8389231" y="4490357"/>
            <a:ext cx="934382" cy="84908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322753" y="1673678"/>
            <a:ext cx="2098714" cy="1670655"/>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2" name="タイトル 1"/>
          <p:cNvSpPr>
            <a:spLocks noGrp="1"/>
          </p:cNvSpPr>
          <p:nvPr>
            <p:ph type="title"/>
          </p:nvPr>
        </p:nvSpPr>
        <p:spPr>
          <a:xfrm>
            <a:off x="346370" y="242455"/>
            <a:ext cx="7786257" cy="348557"/>
          </a:xfrm>
        </p:spPr>
        <p:txBody>
          <a:bodyPr/>
          <a:lstStyle/>
          <a:p>
            <a:r>
              <a:rPr lang="en-US" altLang="ja-JP" dirty="0" smtClean="0"/>
              <a:t>1-5 OSS</a:t>
            </a:r>
            <a:r>
              <a:rPr lang="ja-JP" altLang="en-US" dirty="0" smtClean="0"/>
              <a:t>に関係する法律</a:t>
            </a:r>
            <a:endParaRPr kumimoji="1" lang="ja-JP" altLang="en-US" dirty="0"/>
          </a:p>
        </p:txBody>
      </p:sp>
      <p:sp>
        <p:nvSpPr>
          <p:cNvPr id="6" name="正方形/長方形 5"/>
          <p:cNvSpPr/>
          <p:nvPr/>
        </p:nvSpPr>
        <p:spPr bwMode="auto">
          <a:xfrm>
            <a:off x="257440" y="575734"/>
            <a:ext cx="8957732" cy="104895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sp>
        <p:nvSpPr>
          <p:cNvPr id="7" name="Text Box 31"/>
          <p:cNvSpPr txBox="1">
            <a:spLocks noChangeArrowheads="1"/>
          </p:cNvSpPr>
          <p:nvPr/>
        </p:nvSpPr>
        <p:spPr bwMode="gray">
          <a:xfrm>
            <a:off x="363304" y="74333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err="1"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sz="1400" b="1" kern="0"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著作権</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によって保護されています。</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も同様です。又</a:t>
            </a:r>
            <a:r>
              <a:rPr lang="en-US" altLang="ja-JP"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は、一般的に第三者の</a:t>
            </a:r>
            <a:r>
              <a:rPr lang="ja-JP" altLang="en-US" sz="1400" b="1" kern="0" spc="100" dirty="0" smtClean="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特許権</a:t>
            </a:r>
            <a:r>
              <a:rPr lang="ja-JP" altLang="en-US" sz="14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に対して、無保証です。</a:t>
            </a:r>
            <a:endParaRPr lang="ja-JP" altLang="en-US" sz="1200" b="1" spc="100" dirty="0" smtClean="0">
              <a:solidFill>
                <a:schemeClr val="tx1">
                  <a:lumMod val="75000"/>
                  <a:lumOff val="25000"/>
                </a:schemeClr>
              </a:solidFill>
              <a:latin typeface="Arial" pitchFamily="34" charset="0"/>
              <a:ea typeface="メイリオ" pitchFamily="50" charset="-128"/>
            </a:endParaRPr>
          </a:p>
        </p:txBody>
      </p:sp>
      <p:cxnSp>
        <p:nvCxnSpPr>
          <p:cNvPr id="8" name="直線コネクタ 7"/>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9" name="直線コネクタ 8"/>
          <p:cNvCxnSpPr/>
          <p:nvPr/>
        </p:nvCxnSpPr>
        <p:spPr bwMode="auto">
          <a:xfrm>
            <a:off x="350573" y="1552452"/>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6" name="Text Box 31"/>
          <p:cNvSpPr txBox="1">
            <a:spLocks noChangeArrowheads="1"/>
          </p:cNvSpPr>
          <p:nvPr/>
        </p:nvSpPr>
        <p:spPr bwMode="gray">
          <a:xfrm>
            <a:off x="458380" y="1975459"/>
            <a:ext cx="1607487"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27A2B3"/>
              </a:buClr>
              <a:buFont typeface="+mj-lt"/>
              <a:buAutoNum type="arabicPeriod"/>
              <a:defRPr/>
            </a:pPr>
            <a:r>
              <a:rPr lang="ja-JP" altLang="en-US" sz="1200" b="1" spc="100" dirty="0">
                <a:solidFill>
                  <a:srgbClr val="F6167B"/>
                </a:solidFill>
                <a:latin typeface="Arial" pitchFamily="34" charset="0"/>
                <a:ea typeface="メイリオ" pitchFamily="50" charset="-128"/>
              </a:rPr>
              <a:t>著作権</a:t>
            </a:r>
            <a:endParaRPr lang="ja-JP" altLang="en-US" sz="1200" b="1" spc="100" dirty="0" smtClean="0">
              <a:solidFill>
                <a:srgbClr val="F6167B"/>
              </a:solidFill>
              <a:latin typeface="Arial" pitchFamily="34" charset="0"/>
              <a:ea typeface="メイリオ" pitchFamily="50" charset="-128"/>
            </a:endParaRPr>
          </a:p>
          <a:p>
            <a:pPr marL="342900" indent="-342900">
              <a:lnSpc>
                <a:spcPct val="150000"/>
              </a:lnSpc>
              <a:spcBef>
                <a:spcPts val="300"/>
              </a:spcBef>
              <a:buClr>
                <a:srgbClr val="27A2B3"/>
              </a:buClr>
              <a:buFont typeface="+mj-lt"/>
              <a:buAutoNum type="arabicPeriod"/>
              <a:defRPr/>
            </a:pPr>
            <a:r>
              <a:rPr lang="ja-JP" altLang="en-US" sz="1200" b="1" spc="100" dirty="0" smtClean="0">
                <a:solidFill>
                  <a:srgbClr val="F6167B"/>
                </a:solidFill>
                <a:latin typeface="Arial" pitchFamily="34" charset="0"/>
                <a:ea typeface="メイリオ" pitchFamily="50" charset="-128"/>
              </a:rPr>
              <a:t>特許権</a:t>
            </a:r>
            <a:endParaRPr lang="en-US" altLang="ja-JP" sz="1200" b="1" spc="100" dirty="0">
              <a:solidFill>
                <a:srgbClr val="F6167B"/>
              </a:solidFill>
              <a:latin typeface="Arial" pitchFamily="34" charset="0"/>
              <a:ea typeface="メイリオ" pitchFamily="50" charset="-128"/>
            </a:endParaRP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商標権</a:t>
            </a:r>
            <a:endParaRPr lang="ja-JP" altLang="en-US" sz="1200" b="1" spc="100" dirty="0" smtClean="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27A2B3"/>
              </a:buClr>
              <a:buFont typeface="+mj-lt"/>
              <a:buAutoNum type="arabicPeriod"/>
              <a:defRPr/>
            </a:pPr>
            <a:r>
              <a:rPr lang="ja-JP" altLang="en-US" sz="1200" b="1" spc="100" dirty="0" smtClean="0">
                <a:solidFill>
                  <a:schemeClr val="tx1">
                    <a:lumMod val="75000"/>
                    <a:lumOff val="25000"/>
                  </a:schemeClr>
                </a:solidFill>
                <a:latin typeface="Arial" pitchFamily="34" charset="0"/>
                <a:ea typeface="メイリオ" pitchFamily="50" charset="-128"/>
              </a:rPr>
              <a:t>営業機密</a:t>
            </a:r>
          </a:p>
        </p:txBody>
      </p:sp>
      <p:sp>
        <p:nvSpPr>
          <p:cNvPr id="18" name="Text Box 31"/>
          <p:cNvSpPr txBox="1">
            <a:spLocks noChangeArrowheads="1"/>
          </p:cNvSpPr>
          <p:nvPr/>
        </p:nvSpPr>
        <p:spPr bwMode="gray">
          <a:xfrm>
            <a:off x="4908817" y="1865388"/>
            <a:ext cx="3960000"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00000"/>
              </a:lnSpc>
              <a:spcBef>
                <a:spcPts val="600"/>
              </a:spcBef>
              <a:buClr>
                <a:srgbClr val="C00000"/>
              </a:buClr>
              <a:buFont typeface="+mj-lt"/>
              <a:buAutoNum type="arabicPeriod"/>
              <a:defRPr/>
            </a:pPr>
            <a:endParaRPr lang="en-US" altLang="ja-JP" sz="1400" b="1" spc="100" dirty="0" smtClean="0">
              <a:solidFill>
                <a:schemeClr val="tx1">
                  <a:lumMod val="75000"/>
                  <a:lumOff val="25000"/>
                </a:schemeClr>
              </a:solidFill>
              <a:latin typeface="Arial" pitchFamily="34" charset="0"/>
              <a:ea typeface="メイリオ" pitchFamily="50" charset="-128"/>
            </a:endParaRPr>
          </a:p>
        </p:txBody>
      </p:sp>
      <p:grpSp>
        <p:nvGrpSpPr>
          <p:cNvPr id="21" name="グループ化 20"/>
          <p:cNvGrpSpPr/>
          <p:nvPr/>
        </p:nvGrpSpPr>
        <p:grpSpPr>
          <a:xfrm>
            <a:off x="2643857" y="1673679"/>
            <a:ext cx="6447240" cy="3585600"/>
            <a:chOff x="7331056" y="3070679"/>
            <a:chExt cx="4283114" cy="3585600"/>
          </a:xfrm>
        </p:grpSpPr>
        <p:sp>
          <p:nvSpPr>
            <p:cNvPr id="19" name="正方形/長方形 18"/>
            <p:cNvSpPr/>
            <p:nvPr/>
          </p:nvSpPr>
          <p:spPr bwMode="auto">
            <a:xfrm>
              <a:off x="7331056" y="3070679"/>
              <a:ext cx="4283114" cy="35856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smtClean="0">
                <a:solidFill>
                  <a:schemeClr val="tx1">
                    <a:lumMod val="75000"/>
                    <a:lumOff val="25000"/>
                  </a:schemeClr>
                </a:solidFill>
                <a:latin typeface="Arial" pitchFamily="34" charset="0"/>
                <a:ea typeface="メイリオ" pitchFamily="50" charset="-128"/>
              </a:endParaRPr>
            </a:p>
          </p:txBody>
        </p:sp>
        <p:sp>
          <p:nvSpPr>
            <p:cNvPr id="20" name="Text Box 31"/>
            <p:cNvSpPr txBox="1">
              <a:spLocks noChangeArrowheads="1"/>
            </p:cNvSpPr>
            <p:nvPr/>
          </p:nvSpPr>
          <p:spPr bwMode="gray">
            <a:xfrm>
              <a:off x="7466683" y="3372459"/>
              <a:ext cx="4094253"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著作権法によって、</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複製</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「改変」</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等の権利が認められている</a:t>
              </a:r>
            </a:p>
            <a:p>
              <a:pPr marL="342900" indent="-342900">
                <a:lnSpc>
                  <a:spcPct val="150000"/>
                </a:lnSpc>
                <a:spcBef>
                  <a:spcPts val="300"/>
                </a:spcBef>
                <a:buClr>
                  <a:srgbClr val="C00000"/>
                </a:buClr>
                <a:buFont typeface="+mj-lt"/>
                <a:buAutoNum type="arabicPeriod"/>
                <a:defRPr/>
              </a:pP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の著作権者は、</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決めて、その条件に基づいて</a:t>
              </a:r>
              <a: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公開</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してい</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る</a:t>
              </a:r>
              <a:endPar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著作権者の許諾があれば、その「許諾に係る利用方法及び</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範囲内において、その許諾に係る著作物を利用</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でき</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る</a:t>
              </a:r>
              <a:endPar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には、</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複製</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「改変」</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等</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利用方法及び</a:t>
              </a:r>
              <a:r>
                <a:rPr lang="ja-JP" altLang="ja-JP"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1200" b="1"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が記載されている</a:t>
              </a:r>
              <a:endParaRPr lang="ja-JP" altLang="en-US" sz="11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は、一般的</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に第三者の特許権に対して、</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無保証</a:t>
              </a:r>
              <a:endPar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あるライセンスは、</a:t>
              </a:r>
              <a:r>
                <a:rPr lang="en-US" altLang="ja-JP"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頒布時に、自社の</a:t>
              </a:r>
              <a:r>
                <a:rPr lang="ja-JP" altLang="en-US" sz="1100" b="1" spc="100" dirty="0" smtClean="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特許権を無償で許諾する</a:t>
              </a:r>
              <a:endParaRPr lang="ja-JP" altLang="en-US" sz="1100" b="1" spc="100" dirty="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endParaRPr lang="en-US" altLang="ja-JP" sz="1200" b="1" spc="100" dirty="0" smtClean="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endParaRPr lang="en-US" altLang="ja-JP" sz="1200" b="1" spc="1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 name="Text Box 31"/>
          <p:cNvSpPr txBox="1">
            <a:spLocks noChangeArrowheads="1"/>
          </p:cNvSpPr>
          <p:nvPr/>
        </p:nvSpPr>
        <p:spPr bwMode="gray">
          <a:xfrm>
            <a:off x="322753" y="1673679"/>
            <a:ext cx="2098714" cy="272441"/>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smtClean="0">
                <a:solidFill>
                  <a:schemeClr val="bg1"/>
                </a:solidFill>
                <a:latin typeface="Arial" pitchFamily="34" charset="0"/>
                <a:ea typeface="メイリオ" pitchFamily="50" charset="-128"/>
              </a:rPr>
              <a:t>知的財産権</a:t>
            </a:r>
          </a:p>
        </p:txBody>
      </p:sp>
      <p:sp>
        <p:nvSpPr>
          <p:cNvPr id="23" name="Text Box 31"/>
          <p:cNvSpPr txBox="1">
            <a:spLocks noChangeArrowheads="1"/>
          </p:cNvSpPr>
          <p:nvPr/>
        </p:nvSpPr>
        <p:spPr bwMode="gray">
          <a:xfrm>
            <a:off x="2643857" y="1673679"/>
            <a:ext cx="6448126" cy="272441"/>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en-US" altLang="ja-JP" sz="1400" b="1" spc="100" dirty="0">
                <a:solidFill>
                  <a:schemeClr val="bg1"/>
                </a:solidFill>
                <a:latin typeface="Arial" pitchFamily="34" charset="0"/>
                <a:ea typeface="メイリオ" pitchFamily="50" charset="-128"/>
              </a:rPr>
              <a:t>OSS</a:t>
            </a:r>
            <a:endParaRPr lang="ja-JP" altLang="en-US" sz="1400" b="1" spc="100" dirty="0" smtClean="0">
              <a:solidFill>
                <a:schemeClr val="bg1"/>
              </a:solidFill>
              <a:latin typeface="Arial" pitchFamily="34" charset="0"/>
              <a:ea typeface="メイリオ" pitchFamily="50" charset="-128"/>
            </a:endParaRPr>
          </a:p>
        </p:txBody>
      </p:sp>
      <p:grpSp>
        <p:nvGrpSpPr>
          <p:cNvPr id="29" name="グループ化 28"/>
          <p:cNvGrpSpPr/>
          <p:nvPr/>
        </p:nvGrpSpPr>
        <p:grpSpPr>
          <a:xfrm>
            <a:off x="3911600" y="4726112"/>
            <a:ext cx="4419752" cy="428820"/>
            <a:chOff x="1693503" y="4516498"/>
            <a:chExt cx="4419752" cy="428820"/>
          </a:xfrm>
          <a:solidFill>
            <a:srgbClr val="71C9E5"/>
          </a:solidFill>
          <a:effectLst>
            <a:outerShdw blurRad="50800" dist="38100" dir="2700000" algn="tl" rotWithShape="0">
              <a:prstClr val="black">
                <a:alpha val="40000"/>
              </a:prstClr>
            </a:outerShdw>
          </a:effectLst>
        </p:grpSpPr>
        <p:sp>
          <p:nvSpPr>
            <p:cNvPr id="30" name="二等辺三角形 29"/>
            <p:cNvSpPr/>
            <p:nvPr/>
          </p:nvSpPr>
          <p:spPr bwMode="auto">
            <a:xfrm rot="5400000" flipH="1">
              <a:off x="5809736" y="4448841"/>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31" name="角丸四角形 30"/>
            <p:cNvSpPr/>
            <p:nvPr/>
          </p:nvSpPr>
          <p:spPr bwMode="auto">
            <a:xfrm>
              <a:off x="1693503" y="4590986"/>
              <a:ext cx="4255241" cy="35433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については、</a:t>
              </a:r>
              <a:r>
                <a:rPr lang="en-US" altLang="ja-JP" sz="1200" b="1" spc="100" dirty="0" smtClean="0">
                  <a:solidFill>
                    <a:schemeClr val="tx1">
                      <a:lumMod val="75000"/>
                      <a:lumOff val="25000"/>
                    </a:schemeClr>
                  </a:solidFill>
                  <a:latin typeface="Arial" pitchFamily="34" charset="0"/>
                  <a:ea typeface="メイリオ" pitchFamily="50" charset="-128"/>
                </a:rPr>
                <a:t>3</a:t>
              </a:r>
              <a:r>
                <a:rPr lang="ja-JP" altLang="en-US" sz="1200" b="1" spc="100" dirty="0" smtClean="0">
                  <a:solidFill>
                    <a:schemeClr val="tx1">
                      <a:lumMod val="75000"/>
                      <a:lumOff val="25000"/>
                    </a:schemeClr>
                  </a:solidFill>
                  <a:latin typeface="Arial" pitchFamily="34" charset="0"/>
                  <a:ea typeface="メイリオ" pitchFamily="50" charset="-128"/>
                </a:rPr>
                <a:t>章で学習します！</a:t>
              </a:r>
              <a:endParaRPr kumimoji="1" lang="ja-JP" altLang="en-US" sz="1200" b="1" spc="100" dirty="0" smtClean="0">
                <a:solidFill>
                  <a:schemeClr val="tx1">
                    <a:lumMod val="75000"/>
                    <a:lumOff val="25000"/>
                  </a:schemeClr>
                </a:solidFill>
                <a:latin typeface="Arial" pitchFamily="34" charset="0"/>
                <a:ea typeface="メイリオ" pitchFamily="50" charset="-128"/>
              </a:endParaRPr>
            </a:p>
          </p:txBody>
        </p:sp>
      </p:grpSp>
      <p:sp>
        <p:nvSpPr>
          <p:cNvPr id="4" name="線吹き出し 1 (枠付き) 3"/>
          <p:cNvSpPr/>
          <p:nvPr/>
        </p:nvSpPr>
        <p:spPr bwMode="auto">
          <a:xfrm>
            <a:off x="2709333" y="1975459"/>
            <a:ext cx="6301632" cy="2029274"/>
          </a:xfrm>
          <a:prstGeom prst="borderCallout1">
            <a:avLst>
              <a:gd name="adj1" fmla="val 47956"/>
              <a:gd name="adj2" fmla="val -1212"/>
              <a:gd name="adj3" fmla="val 7359"/>
              <a:gd name="adj4" fmla="val -20329"/>
            </a:avLst>
          </a:prstGeom>
          <a:noFill/>
          <a:ln w="9525">
            <a:solidFill>
              <a:srgbClr val="008B9E"/>
            </a:solidFill>
            <a:miter lim="800000"/>
            <a:headEnd/>
            <a:tailEnd type="oval"/>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24" name="線吹き出し 1 (枠付き) 23"/>
          <p:cNvSpPr/>
          <p:nvPr/>
        </p:nvSpPr>
        <p:spPr bwMode="auto">
          <a:xfrm>
            <a:off x="2709330" y="4048992"/>
            <a:ext cx="6301632" cy="596955"/>
          </a:xfrm>
          <a:prstGeom prst="borderCallout1">
            <a:avLst>
              <a:gd name="adj1" fmla="val 47956"/>
              <a:gd name="adj2" fmla="val -1212"/>
              <a:gd name="adj3" fmla="val -269509"/>
              <a:gd name="adj4" fmla="val -20329"/>
            </a:avLst>
          </a:prstGeom>
          <a:noFill/>
          <a:ln w="9525">
            <a:solidFill>
              <a:srgbClr val="008B9E"/>
            </a:solidFill>
            <a:miter lim="800000"/>
            <a:headEnd/>
            <a:tailEnd type="oval"/>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pic>
        <p:nvPicPr>
          <p:cNvPr id="32" name="図 31" descr="1.png"/>
          <p:cNvPicPr>
            <a:picLocks noChangeAspect="1"/>
          </p:cNvPicPr>
          <p:nvPr/>
        </p:nvPicPr>
        <p:blipFill>
          <a:blip r:embed="rId2"/>
          <a:srcRect l="21687" t="24387" r="26670" b="28685"/>
          <a:stretch>
            <a:fillRect/>
          </a:stretch>
        </p:blipFill>
        <p:spPr>
          <a:xfrm flipH="1">
            <a:off x="8389231" y="4490357"/>
            <a:ext cx="934382" cy="849086"/>
          </a:xfrm>
          <a:prstGeom prst="rect">
            <a:avLst/>
          </a:prstGeom>
        </p:spPr>
      </p:pic>
    </p:spTree>
    <p:extLst>
      <p:ext uri="{BB962C8B-B14F-4D97-AF65-F5344CB8AC3E}">
        <p14:creationId xmlns:p14="http://schemas.microsoft.com/office/powerpoint/2010/main" val="3027654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371192" y="193045"/>
            <a:ext cx="8579439" cy="118434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
        <p:nvSpPr>
          <p:cNvPr id="7" name="正方形/長方形 6"/>
          <p:cNvSpPr/>
          <p:nvPr/>
        </p:nvSpPr>
        <p:spPr bwMode="auto">
          <a:xfrm>
            <a:off x="371192" y="2507776"/>
            <a:ext cx="8845235" cy="2637430"/>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smtClean="0">
              <a:solidFill>
                <a:srgbClr val="165F84"/>
              </a:solidFill>
              <a:latin typeface="Arial" pitchFamily="34" charset="0"/>
              <a:ea typeface="メイリオ" pitchFamily="50" charset="-128"/>
            </a:endParaRPr>
          </a:p>
        </p:txBody>
      </p:sp>
    </p:spTree>
    <p:extLst>
      <p:ext uri="{BB962C8B-B14F-4D97-AF65-F5344CB8AC3E}">
        <p14:creationId xmlns:p14="http://schemas.microsoft.com/office/powerpoint/2010/main" val="182158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グループ化 94"/>
          <p:cNvGrpSpPr/>
          <p:nvPr/>
        </p:nvGrpSpPr>
        <p:grpSpPr>
          <a:xfrm>
            <a:off x="2633134" y="1087446"/>
            <a:ext cx="6578600" cy="4082145"/>
            <a:chOff x="257438" y="996041"/>
            <a:chExt cx="4284000" cy="4082145"/>
          </a:xfrm>
        </p:grpSpPr>
        <p:sp>
          <p:nvSpPr>
            <p:cNvPr id="96" name="正方形/長方形 95"/>
            <p:cNvSpPr/>
            <p:nvPr/>
          </p:nvSpPr>
          <p:spPr bwMode="auto">
            <a:xfrm>
              <a:off x="257438" y="996041"/>
              <a:ext cx="4283114" cy="4082145"/>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smtClean="0">
                <a:solidFill>
                  <a:schemeClr val="tx1">
                    <a:lumMod val="75000"/>
                    <a:lumOff val="25000"/>
                  </a:schemeClr>
                </a:solidFill>
                <a:latin typeface="Arial" pitchFamily="34" charset="0"/>
                <a:ea typeface="メイリオ" pitchFamily="50" charset="-128"/>
              </a:endParaRPr>
            </a:p>
          </p:txBody>
        </p:sp>
        <p:sp>
          <p:nvSpPr>
            <p:cNvPr id="97" name="Text Box 31"/>
            <p:cNvSpPr txBox="1">
              <a:spLocks noChangeArrowheads="1"/>
            </p:cNvSpPr>
            <p:nvPr/>
          </p:nvSpPr>
          <p:spPr bwMode="gray">
            <a:xfrm>
              <a:off x="257438" y="996043"/>
              <a:ext cx="4284000" cy="272441"/>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smtClean="0">
                  <a:solidFill>
                    <a:schemeClr val="bg1"/>
                  </a:solidFill>
                  <a:latin typeface="Arial" pitchFamily="34" charset="0"/>
                  <a:ea typeface="メイリオ" pitchFamily="50" charset="-128"/>
                </a:rPr>
                <a:t>利用率の高い</a:t>
              </a:r>
              <a:r>
                <a:rPr lang="en-US" altLang="ja-JP" sz="1400" b="1" spc="100" dirty="0" smtClean="0">
                  <a:solidFill>
                    <a:schemeClr val="bg1"/>
                  </a:solidFill>
                  <a:latin typeface="Arial" pitchFamily="34" charset="0"/>
                  <a:ea typeface="メイリオ" pitchFamily="50" charset="-128"/>
                </a:rPr>
                <a:t>OSS</a:t>
              </a:r>
              <a:r>
                <a:rPr lang="ja-JP" altLang="en-US" sz="1400" b="1" spc="100" dirty="0" smtClean="0">
                  <a:solidFill>
                    <a:schemeClr val="bg1"/>
                  </a:solidFill>
                  <a:latin typeface="Arial" pitchFamily="34" charset="0"/>
                  <a:ea typeface="メイリオ" pitchFamily="50" charset="-128"/>
                </a:rPr>
                <a:t>（利用率</a:t>
              </a:r>
              <a:r>
                <a:rPr lang="en-US" altLang="ja-JP" sz="1400" b="1" spc="100" dirty="0" smtClean="0">
                  <a:solidFill>
                    <a:schemeClr val="bg1"/>
                  </a:solidFill>
                  <a:latin typeface="Arial" pitchFamily="34" charset="0"/>
                  <a:ea typeface="メイリオ" pitchFamily="50" charset="-128"/>
                </a:rPr>
                <a:t>10%</a:t>
              </a:r>
              <a:r>
                <a:rPr lang="ja-JP" altLang="en-US" sz="1400" b="1" spc="100" dirty="0" smtClean="0">
                  <a:solidFill>
                    <a:schemeClr val="bg1"/>
                  </a:solidFill>
                  <a:latin typeface="Arial" pitchFamily="34" charset="0"/>
                  <a:ea typeface="メイリオ" pitchFamily="50" charset="-128"/>
                </a:rPr>
                <a:t>超）</a:t>
              </a:r>
            </a:p>
          </p:txBody>
        </p:sp>
      </p:grpSp>
      <p:sp>
        <p:nvSpPr>
          <p:cNvPr id="2" name="タイトル 1"/>
          <p:cNvSpPr>
            <a:spLocks noGrp="1"/>
          </p:cNvSpPr>
          <p:nvPr>
            <p:ph type="title"/>
          </p:nvPr>
        </p:nvSpPr>
        <p:spPr/>
        <p:txBody>
          <a:bodyPr/>
          <a:lstStyle/>
          <a:p>
            <a:r>
              <a:rPr lang="en-US" altLang="ja-JP" dirty="0" smtClean="0"/>
              <a:t>2-1</a:t>
            </a:r>
            <a:r>
              <a:rPr lang="ja-JP" altLang="en-US" dirty="0" smtClean="0"/>
              <a:t> </a:t>
            </a:r>
            <a:r>
              <a:rPr lang="en-US" altLang="ja-JP" dirty="0" smtClean="0"/>
              <a:t>OSS</a:t>
            </a:r>
            <a:r>
              <a:rPr lang="ja-JP" altLang="en-US" dirty="0" smtClean="0"/>
              <a:t>の利用の増加</a:t>
            </a:r>
            <a:endParaRPr lang="ja-JP" altLang="en-US" dirty="0"/>
          </a:p>
        </p:txBody>
      </p:sp>
      <p:graphicFrame>
        <p:nvGraphicFramePr>
          <p:cNvPr id="15" name="表 14"/>
          <p:cNvGraphicFramePr>
            <a:graphicFrameLocks noGrp="1"/>
          </p:cNvGraphicFramePr>
          <p:nvPr>
            <p:extLst>
              <p:ext uri="{D42A27DB-BD31-4B8C-83A1-F6EECF244321}">
                <p14:modId xmlns:p14="http://schemas.microsoft.com/office/powerpoint/2010/main" val="3760518108"/>
              </p:ext>
            </p:extLst>
          </p:nvPr>
        </p:nvGraphicFramePr>
        <p:xfrm>
          <a:off x="2841361" y="1450847"/>
          <a:ext cx="6162146" cy="2974802"/>
        </p:xfrm>
        <a:graphic>
          <a:graphicData uri="http://schemas.openxmlformats.org/drawingml/2006/table">
            <a:tbl>
              <a:tblPr firstRow="1" bandRow="1">
                <a:tableStyleId>{5940675A-B579-460E-94D1-54222C63F5DA}</a:tableStyleId>
              </a:tblPr>
              <a:tblGrid>
                <a:gridCol w="1074406">
                  <a:extLst>
                    <a:ext uri="{9D8B030D-6E8A-4147-A177-3AD203B41FA5}">
                      <a16:colId xmlns:a16="http://schemas.microsoft.com/office/drawing/2014/main" val="20000"/>
                    </a:ext>
                  </a:extLst>
                </a:gridCol>
                <a:gridCol w="1305162">
                  <a:extLst>
                    <a:ext uri="{9D8B030D-6E8A-4147-A177-3AD203B41FA5}">
                      <a16:colId xmlns:a16="http://schemas.microsoft.com/office/drawing/2014/main" val="20001"/>
                    </a:ext>
                  </a:extLst>
                </a:gridCol>
                <a:gridCol w="2934929">
                  <a:extLst>
                    <a:ext uri="{9D8B030D-6E8A-4147-A177-3AD203B41FA5}">
                      <a16:colId xmlns:a16="http://schemas.microsoft.com/office/drawing/2014/main" val="20002"/>
                    </a:ext>
                  </a:extLst>
                </a:gridCol>
                <a:gridCol w="847649">
                  <a:extLst>
                    <a:ext uri="{9D8B030D-6E8A-4147-A177-3AD203B41FA5}">
                      <a16:colId xmlns:a16="http://schemas.microsoft.com/office/drawing/2014/main" val="20003"/>
                    </a:ext>
                  </a:extLst>
                </a:gridCol>
              </a:tblGrid>
              <a:tr h="245674">
                <a:tc>
                  <a:txBody>
                    <a:bodyPr/>
                    <a:lstStyle/>
                    <a:p>
                      <a:pPr algn="ctr"/>
                      <a:r>
                        <a:rPr kumimoji="1" lang="ja-JP" altLang="en-US" sz="1100" b="1" spc="100" baseline="0" dirty="0" smtClean="0">
                          <a:solidFill>
                            <a:schemeClr val="bg1"/>
                          </a:solidFill>
                          <a:latin typeface="Arial" pitchFamily="34" charset="0"/>
                          <a:ea typeface="メイリオ" pitchFamily="50" charset="-128"/>
                        </a:rPr>
                        <a:t>カテゴリ</a:t>
                      </a:r>
                      <a:endParaRPr kumimoji="1" lang="ja-JP" altLang="en-US" sz="11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kumimoji="1" lang="en-US" altLang="ja-JP" sz="1100" b="1" spc="100" baseline="0" dirty="0" smtClean="0">
                          <a:solidFill>
                            <a:schemeClr val="bg1"/>
                          </a:solidFill>
                          <a:latin typeface="Arial" pitchFamily="34" charset="0"/>
                          <a:ea typeface="メイリオ" pitchFamily="50" charset="-128"/>
                        </a:rPr>
                        <a:t>OSS</a:t>
                      </a:r>
                      <a:r>
                        <a:rPr kumimoji="1" lang="ja-JP" altLang="en-US" sz="1100" b="1" spc="100" baseline="0" dirty="0" smtClean="0">
                          <a:solidFill>
                            <a:schemeClr val="bg1"/>
                          </a:solidFill>
                          <a:latin typeface="Arial" pitchFamily="34" charset="0"/>
                          <a:ea typeface="メイリオ" pitchFamily="50" charset="-128"/>
                        </a:rPr>
                        <a:t>名称</a:t>
                      </a:r>
                      <a:endParaRPr kumimoji="1" lang="ja-JP" altLang="en-US" sz="11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kumimoji="1" lang="ja-JP" altLang="en-US" sz="1100" b="1" spc="100" baseline="0" dirty="0" smtClean="0">
                          <a:solidFill>
                            <a:schemeClr val="bg1"/>
                          </a:solidFill>
                          <a:latin typeface="Arial" pitchFamily="34" charset="0"/>
                          <a:ea typeface="メイリオ" pitchFamily="50" charset="-128"/>
                        </a:rPr>
                        <a:t>概要</a:t>
                      </a:r>
                      <a:endParaRPr kumimoji="1" lang="ja-JP" altLang="en-US" sz="11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r>
                        <a:rPr kumimoji="1" lang="ja-JP" altLang="en-US" sz="1100" b="1" spc="100" baseline="0" dirty="0" smtClean="0">
                          <a:solidFill>
                            <a:schemeClr val="bg1"/>
                          </a:solidFill>
                          <a:latin typeface="Arial" pitchFamily="34" charset="0"/>
                          <a:ea typeface="メイリオ" pitchFamily="50" charset="-128"/>
                        </a:rPr>
                        <a:t>利用率</a:t>
                      </a:r>
                      <a:r>
                        <a:rPr kumimoji="1" lang="en-US" altLang="ja-JP" sz="1100" b="1" spc="100" baseline="0" dirty="0" smtClean="0">
                          <a:solidFill>
                            <a:schemeClr val="bg1"/>
                          </a:solidFill>
                          <a:latin typeface="Arial" pitchFamily="34" charset="0"/>
                          <a:ea typeface="メイリオ" pitchFamily="50" charset="-128"/>
                        </a:rPr>
                        <a:t>(%)</a:t>
                      </a:r>
                      <a:endParaRPr kumimoji="1" lang="ja-JP" altLang="en-US" sz="1100" b="1" spc="100" baseline="0" dirty="0">
                        <a:solidFill>
                          <a:schemeClr val="bg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245674">
                <a:tc rowSpan="2">
                  <a:txBody>
                    <a:bodyPr/>
                    <a:lstStyle/>
                    <a:p>
                      <a:pPr algn="just"/>
                      <a:r>
                        <a:rPr kumimoji="1" lang="ja-JP" altLang="en-US" sz="1200" b="1" spc="100" baseline="0" dirty="0" smtClean="0">
                          <a:latin typeface="Arial" pitchFamily="34" charset="0"/>
                          <a:ea typeface="メイリオ" pitchFamily="50" charset="-128"/>
                        </a:rPr>
                        <a:t>仮想化・</a:t>
                      </a:r>
                      <a:endParaRPr kumimoji="1" lang="en-US" altLang="ja-JP" sz="1200" b="1" spc="100" baseline="0" dirty="0" smtClean="0">
                        <a:latin typeface="Arial" pitchFamily="34" charset="0"/>
                        <a:ea typeface="メイリオ" pitchFamily="50" charset="-128"/>
                      </a:endParaRPr>
                    </a:p>
                    <a:p>
                      <a:pPr algn="just"/>
                      <a:r>
                        <a:rPr kumimoji="1" lang="ja-JP" altLang="en-US" sz="1200" b="1" spc="100" baseline="0" dirty="0" smtClean="0">
                          <a:latin typeface="Arial" pitchFamily="34" charset="0"/>
                          <a:ea typeface="メイリオ" pitchFamily="50" charset="-128"/>
                        </a:rPr>
                        <a:t>クラウド</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200" b="1" spc="100" baseline="0" dirty="0" err="1" smtClean="0">
                          <a:latin typeface="Arial" pitchFamily="34" charset="0"/>
                          <a:ea typeface="メイリオ" pitchFamily="50" charset="-128"/>
                        </a:rPr>
                        <a:t>Xen</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ja-JP" sz="1100" b="1" kern="1200" spc="100" baseline="0" dirty="0" smtClean="0">
                          <a:solidFill>
                            <a:schemeClr val="tx1"/>
                          </a:solidFill>
                          <a:latin typeface="Arial" pitchFamily="34" charset="0"/>
                          <a:ea typeface="メイリオ" pitchFamily="50" charset="-128"/>
                          <a:cs typeface="+mn-cs"/>
                        </a:rPr>
                        <a:t>複数の</a:t>
                      </a:r>
                      <a:r>
                        <a:rPr kumimoji="1" lang="en-US" altLang="ja-JP" sz="1100" b="1" kern="1200" spc="100" baseline="0" dirty="0" smtClean="0">
                          <a:solidFill>
                            <a:schemeClr val="tx1"/>
                          </a:solidFill>
                          <a:latin typeface="Arial" pitchFamily="34" charset="0"/>
                          <a:ea typeface="メイリオ" pitchFamily="50" charset="-128"/>
                          <a:cs typeface="+mn-cs"/>
                        </a:rPr>
                        <a:t>OS</a:t>
                      </a:r>
                      <a:r>
                        <a:rPr kumimoji="1" lang="ja-JP" altLang="ja-JP" sz="1100" b="1" kern="1200" spc="100" baseline="0" dirty="0" smtClean="0">
                          <a:solidFill>
                            <a:schemeClr val="tx1"/>
                          </a:solidFill>
                          <a:latin typeface="Arial" pitchFamily="34" charset="0"/>
                          <a:ea typeface="メイリオ" pitchFamily="50" charset="-128"/>
                          <a:cs typeface="+mn-cs"/>
                        </a:rPr>
                        <a:t>を</a:t>
                      </a:r>
                      <a:r>
                        <a:rPr kumimoji="1" lang="ja-JP" altLang="en-US" sz="1100" b="1" kern="1200" spc="100" baseline="0" dirty="0" smtClean="0">
                          <a:solidFill>
                            <a:schemeClr val="tx1"/>
                          </a:solidFill>
                          <a:latin typeface="Arial" pitchFamily="34" charset="0"/>
                          <a:ea typeface="メイリオ" pitchFamily="50" charset="-128"/>
                          <a:cs typeface="+mn-cs"/>
                        </a:rPr>
                        <a:t>同時並行に動作するソフト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16.2</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45674">
                <a:tc vMerge="1">
                  <a:txBody>
                    <a:bodyPr/>
                    <a:lstStyle/>
                    <a:p>
                      <a:pPr algn="just"/>
                      <a:endParaRPr kumimoji="1" lang="ja-JP" altLang="en-US"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b="1" spc="100" baseline="0" dirty="0" smtClean="0">
                          <a:latin typeface="Arial" pitchFamily="34" charset="0"/>
                          <a:ea typeface="メイリオ" pitchFamily="50" charset="-128"/>
                        </a:rPr>
                        <a:t>KVM</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100" b="1" spc="100" baseline="0" dirty="0" smtClean="0">
                          <a:solidFill>
                            <a:schemeClr val="tx1"/>
                          </a:solidFill>
                          <a:latin typeface="Arial" pitchFamily="34" charset="0"/>
                          <a:ea typeface="メイリオ" pitchFamily="50" charset="-128"/>
                        </a:rPr>
                        <a:t>Linux</a:t>
                      </a:r>
                      <a:r>
                        <a:rPr kumimoji="1" lang="ja-JP" altLang="en-US" sz="1100" b="1" spc="100" baseline="0" dirty="0" smtClean="0">
                          <a:solidFill>
                            <a:schemeClr val="tx1"/>
                          </a:solidFill>
                          <a:latin typeface="Arial" pitchFamily="34" charset="0"/>
                          <a:ea typeface="メイリオ" pitchFamily="50" charset="-128"/>
                        </a:rPr>
                        <a:t>上で仮想化環境を利用するソフト</a:t>
                      </a:r>
                      <a:endParaRPr kumimoji="1" lang="ja-JP" altLang="en-US" sz="1100" b="1" spc="100" baseline="0" dirty="0">
                        <a:solidFill>
                          <a:schemeClr val="tx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10.7</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245674">
                <a:tc>
                  <a:txBody>
                    <a:bodyPr/>
                    <a:lstStyle/>
                    <a:p>
                      <a:pPr algn="just"/>
                      <a:r>
                        <a:rPr kumimoji="1" lang="en-US" altLang="ja-JP" sz="1200" b="1" spc="100" baseline="0" dirty="0" smtClean="0">
                          <a:solidFill>
                            <a:schemeClr val="bg1"/>
                          </a:solidFill>
                          <a:latin typeface="Arial" pitchFamily="34" charset="0"/>
                          <a:ea typeface="メイリオ" pitchFamily="50" charset="-128"/>
                        </a:rPr>
                        <a:t>OS</a:t>
                      </a:r>
                      <a:endParaRPr kumimoji="1" lang="ja-JP" altLang="en-US" sz="1200" b="1" spc="100" baseline="0" dirty="0">
                        <a:solidFill>
                          <a:schemeClr val="bg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52B86"/>
                    </a:solidFill>
                  </a:tcPr>
                </a:tc>
                <a:tc>
                  <a:txBody>
                    <a:bodyPr/>
                    <a:lstStyle/>
                    <a:p>
                      <a:r>
                        <a:rPr kumimoji="1" lang="en-US" altLang="ja-JP" sz="1200" b="1" spc="100" baseline="0" dirty="0" smtClean="0">
                          <a:solidFill>
                            <a:schemeClr val="bg1"/>
                          </a:solidFill>
                          <a:latin typeface="Arial" pitchFamily="34" charset="0"/>
                          <a:ea typeface="メイリオ" pitchFamily="50" charset="-128"/>
                        </a:rPr>
                        <a:t>Linux</a:t>
                      </a:r>
                      <a:endParaRPr kumimoji="1" lang="ja-JP" altLang="en-US" sz="1200" b="1" spc="100" baseline="0" dirty="0">
                        <a:solidFill>
                          <a:schemeClr val="bg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52B86"/>
                    </a:solidFill>
                  </a:tcPr>
                </a:tc>
                <a:tc>
                  <a:txBody>
                    <a:bodyPr/>
                    <a:lstStyle/>
                    <a:p>
                      <a:r>
                        <a:rPr kumimoji="1" lang="en-US" altLang="ja-JP" sz="1100" b="1" spc="100" baseline="0" dirty="0" smtClean="0">
                          <a:solidFill>
                            <a:schemeClr val="bg1"/>
                          </a:solidFill>
                          <a:latin typeface="Arial" pitchFamily="34" charset="0"/>
                          <a:ea typeface="メイリオ" pitchFamily="50" charset="-128"/>
                        </a:rPr>
                        <a:t>UNIX</a:t>
                      </a:r>
                      <a:r>
                        <a:rPr kumimoji="1" lang="ja-JP" altLang="en-US" sz="1100" b="1" spc="100" baseline="0" dirty="0" smtClean="0">
                          <a:solidFill>
                            <a:schemeClr val="bg1"/>
                          </a:solidFill>
                          <a:latin typeface="Arial" pitchFamily="34" charset="0"/>
                          <a:ea typeface="メイリオ" pitchFamily="50" charset="-128"/>
                        </a:rPr>
                        <a:t>の互換</a:t>
                      </a:r>
                      <a:r>
                        <a:rPr kumimoji="1" lang="en-US" altLang="ja-JP" sz="1100" b="1" spc="100" baseline="0" dirty="0" smtClean="0">
                          <a:solidFill>
                            <a:schemeClr val="bg1"/>
                          </a:solidFill>
                          <a:latin typeface="Arial" pitchFamily="34" charset="0"/>
                          <a:ea typeface="メイリオ" pitchFamily="50" charset="-128"/>
                        </a:rPr>
                        <a:t>OS</a:t>
                      </a:r>
                      <a:endParaRPr kumimoji="1" lang="ja-JP" altLang="en-US" sz="1100" b="1" spc="100" baseline="0" dirty="0">
                        <a:solidFill>
                          <a:schemeClr val="bg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52B86"/>
                    </a:solidFill>
                  </a:tcPr>
                </a:tc>
                <a:tc>
                  <a:txBody>
                    <a:bodyPr/>
                    <a:lstStyle/>
                    <a:p>
                      <a:pPr algn="r"/>
                      <a:r>
                        <a:rPr kumimoji="1" lang="en-US" altLang="ja-JP" sz="1200" b="1" spc="100" baseline="0" dirty="0" smtClean="0">
                          <a:solidFill>
                            <a:schemeClr val="bg1"/>
                          </a:solidFill>
                          <a:latin typeface="Arial" pitchFamily="34" charset="0"/>
                          <a:ea typeface="メイリオ" pitchFamily="50" charset="-128"/>
                        </a:rPr>
                        <a:t>67.3</a:t>
                      </a:r>
                      <a:endParaRPr kumimoji="1" lang="ja-JP" altLang="en-US" sz="1200" b="1" spc="100" baseline="0" dirty="0">
                        <a:solidFill>
                          <a:schemeClr val="bg1"/>
                        </a:solidFill>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52B86"/>
                    </a:solidFill>
                  </a:tcPr>
                </a:tc>
                <a:extLst>
                  <a:ext uri="{0D108BD9-81ED-4DB2-BD59-A6C34878D82A}">
                    <a16:rowId xmlns:a16="http://schemas.microsoft.com/office/drawing/2014/main" val="10003"/>
                  </a:ext>
                </a:extLst>
              </a:tr>
              <a:tr h="245674">
                <a:tc>
                  <a:txBody>
                    <a:bodyPr/>
                    <a:lstStyle/>
                    <a:p>
                      <a:pPr algn="just"/>
                      <a:r>
                        <a:rPr kumimoji="1" lang="ja-JP" altLang="en-US" sz="1200" b="1" spc="100" baseline="0" dirty="0" smtClean="0">
                          <a:latin typeface="Arial" pitchFamily="34" charset="0"/>
                          <a:ea typeface="メイリオ" pitchFamily="50" charset="-128"/>
                        </a:rPr>
                        <a:t>ファイル</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200" b="1" spc="100" baseline="0" dirty="0" smtClean="0">
                          <a:latin typeface="Arial" pitchFamily="34" charset="0"/>
                          <a:ea typeface="メイリオ" pitchFamily="50" charset="-128"/>
                        </a:rPr>
                        <a:t>Samba</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en-US" sz="1100" b="1" spc="100" baseline="0" dirty="0" smtClean="0">
                          <a:latin typeface="Arial" pitchFamily="34" charset="0"/>
                          <a:ea typeface="メイリオ" pitchFamily="50" charset="-128"/>
                        </a:rPr>
                        <a:t>ファイル・プリントサーバソフト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21.4</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245674">
                <a:tc rowSpan="2">
                  <a:txBody>
                    <a:bodyPr/>
                    <a:lstStyle/>
                    <a:p>
                      <a:pPr algn="just"/>
                      <a:r>
                        <a:rPr kumimoji="1" lang="ja-JP" altLang="en-US" sz="1200" b="1" spc="100" baseline="0" dirty="0" smtClean="0">
                          <a:latin typeface="Arial" pitchFamily="34" charset="0"/>
                          <a:ea typeface="メイリオ" pitchFamily="50" charset="-128"/>
                        </a:rPr>
                        <a:t>運用・管理</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200" b="1" spc="100" baseline="0" dirty="0" err="1" smtClean="0">
                          <a:latin typeface="Arial" pitchFamily="34" charset="0"/>
                          <a:ea typeface="メイリオ" pitchFamily="50" charset="-128"/>
                        </a:rPr>
                        <a:t>OpenLDAP</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en-US" sz="1100" b="1" spc="100" baseline="0" dirty="0" smtClean="0">
                          <a:latin typeface="Arial" pitchFamily="34" charset="0"/>
                          <a:ea typeface="メイリオ" pitchFamily="50" charset="-128"/>
                        </a:rPr>
                        <a:t>ディレクトリサーバソフト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15.5</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245674">
                <a:tc vMerge="1">
                  <a:txBody>
                    <a:bodyPr/>
                    <a:lstStyle/>
                    <a:p>
                      <a:pPr algn="just"/>
                      <a:endParaRPr kumimoji="1" lang="ja-JP" altLang="en-US"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200" b="1" spc="100" baseline="0" dirty="0" err="1" smtClean="0">
                          <a:latin typeface="Arial" pitchFamily="34" charset="0"/>
                          <a:ea typeface="メイリオ" pitchFamily="50" charset="-128"/>
                        </a:rPr>
                        <a:t>Zabbix</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en-US" sz="1100" b="1" spc="100" baseline="0" dirty="0" smtClean="0">
                          <a:latin typeface="Arial" pitchFamily="34" charset="0"/>
                          <a:ea typeface="メイリオ" pitchFamily="50" charset="-128"/>
                        </a:rPr>
                        <a:t>統合監視ソフト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16.2</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245674">
                <a:tc rowSpan="2">
                  <a:txBody>
                    <a:bodyPr/>
                    <a:lstStyle/>
                    <a:p>
                      <a:pPr algn="just"/>
                      <a:r>
                        <a:rPr kumimoji="1" lang="en-US" altLang="ja-JP" sz="1200" b="1" spc="100" baseline="0" dirty="0" smtClean="0">
                          <a:latin typeface="Arial" pitchFamily="34" charset="0"/>
                          <a:ea typeface="メイリオ" pitchFamily="50" charset="-128"/>
                        </a:rPr>
                        <a:t>Web</a:t>
                      </a:r>
                      <a:r>
                        <a:rPr kumimoji="1" lang="ja-JP" altLang="en-US" sz="1200" b="1" spc="100" baseline="0" dirty="0" smtClean="0">
                          <a:latin typeface="Arial" pitchFamily="34" charset="0"/>
                          <a:ea typeface="メイリオ" pitchFamily="50" charset="-128"/>
                        </a:rPr>
                        <a:t>・</a:t>
                      </a:r>
                      <a:endParaRPr kumimoji="1" lang="en-US" altLang="ja-JP" sz="1200" b="1" spc="100" baseline="0" dirty="0" smtClean="0">
                        <a:latin typeface="Arial" pitchFamily="34" charset="0"/>
                        <a:ea typeface="メイリオ" pitchFamily="50" charset="-128"/>
                      </a:endParaRPr>
                    </a:p>
                    <a:p>
                      <a:pPr algn="just"/>
                      <a:r>
                        <a:rPr kumimoji="1" lang="en-US" altLang="ja-JP" sz="1200" b="1" spc="100" baseline="0" dirty="0" smtClean="0">
                          <a:latin typeface="Arial" pitchFamily="34" charset="0"/>
                          <a:ea typeface="メイリオ" pitchFamily="50" charset="-128"/>
                        </a:rPr>
                        <a:t>AP</a:t>
                      </a:r>
                      <a:r>
                        <a:rPr kumimoji="1" lang="ja-JP" altLang="en-US" sz="1200" b="1" spc="100" baseline="0" dirty="0" smtClean="0">
                          <a:latin typeface="Arial" pitchFamily="34" charset="0"/>
                          <a:ea typeface="メイリオ" pitchFamily="50" charset="-128"/>
                        </a:rPr>
                        <a:t>サーバ</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200" b="1" spc="100" baseline="0" dirty="0" smtClean="0">
                          <a:latin typeface="Arial" pitchFamily="34" charset="0"/>
                          <a:ea typeface="メイリオ" pitchFamily="50" charset="-128"/>
                        </a:rPr>
                        <a:t>Tomcat</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100" b="1" spc="100" baseline="0" dirty="0" smtClean="0">
                          <a:latin typeface="Arial" pitchFamily="34" charset="0"/>
                          <a:ea typeface="メイリオ" pitchFamily="50" charset="-128"/>
                        </a:rPr>
                        <a:t>Web</a:t>
                      </a:r>
                      <a:r>
                        <a:rPr kumimoji="1" lang="ja-JP" altLang="en-US" sz="1100" b="1" spc="100" baseline="0" dirty="0" smtClean="0">
                          <a:latin typeface="Arial" pitchFamily="34" charset="0"/>
                          <a:ea typeface="メイリオ" pitchFamily="50" charset="-128"/>
                        </a:rPr>
                        <a:t>コンテナソフト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35.6</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r h="245674">
                <a:tc vMerge="1">
                  <a:txBody>
                    <a:bodyPr/>
                    <a:lstStyle/>
                    <a:p>
                      <a:pPr algn="just"/>
                      <a:endParaRPr kumimoji="1" lang="ja-JP" altLang="en-US" dirty="0">
                        <a:latin typeface="+mn-ea"/>
                        <a:ea typeface="+mn-ea"/>
                      </a:endParaRPr>
                    </a:p>
                  </a:txBody>
                  <a:tcPr>
                    <a:lnT w="12700" cap="flat" cmpd="sng" algn="ctr">
                      <a:solidFill>
                        <a:schemeClr val="tx1"/>
                      </a:solidFill>
                      <a:prstDash val="solid"/>
                      <a:round/>
                      <a:headEnd type="none" w="med" len="med"/>
                      <a:tailEnd type="none" w="med" len="med"/>
                    </a:lnT>
                  </a:tcPr>
                </a:tc>
                <a:tc>
                  <a:txBody>
                    <a:bodyPr/>
                    <a:lstStyle/>
                    <a:p>
                      <a:r>
                        <a:rPr kumimoji="1" lang="en-US" altLang="ja-JP" sz="1200" b="1" spc="100" baseline="0" dirty="0" err="1" smtClean="0">
                          <a:latin typeface="Arial" pitchFamily="34" charset="0"/>
                          <a:ea typeface="メイリオ" pitchFamily="50" charset="-128"/>
                        </a:rPr>
                        <a:t>JBoss</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en-US" sz="1100" b="1" spc="100" baseline="0" dirty="0" smtClean="0">
                          <a:latin typeface="Arial" pitchFamily="34" charset="0"/>
                          <a:ea typeface="メイリオ" pitchFamily="50" charset="-128"/>
                        </a:rPr>
                        <a:t>アプリケーションサーバソフト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12.0</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8"/>
                  </a:ext>
                </a:extLst>
              </a:tr>
              <a:tr h="245674">
                <a:tc rowSpan="2">
                  <a:txBody>
                    <a:bodyPr/>
                    <a:lstStyle/>
                    <a:p>
                      <a:pPr algn="just"/>
                      <a:r>
                        <a:rPr kumimoji="1" lang="en-US" altLang="ja-JP" sz="1200" b="1" spc="100" baseline="0" dirty="0" smtClean="0">
                          <a:latin typeface="Arial" pitchFamily="34" charset="0"/>
                          <a:ea typeface="メイリオ" pitchFamily="50" charset="-128"/>
                        </a:rPr>
                        <a:t>DB</a:t>
                      </a:r>
                      <a:r>
                        <a:rPr kumimoji="1" lang="ja-JP" altLang="en-US" sz="1200" b="1" spc="100" baseline="0" dirty="0" err="1" smtClean="0">
                          <a:latin typeface="Arial" pitchFamily="34" charset="0"/>
                          <a:ea typeface="メイリオ" pitchFamily="50" charset="-128"/>
                        </a:rPr>
                        <a:t>、</a:t>
                      </a:r>
                      <a:endParaRPr kumimoji="1" lang="en-US" altLang="ja-JP" sz="1200" b="1" spc="100" baseline="0" dirty="0" smtClean="0">
                        <a:latin typeface="Arial" pitchFamily="34" charset="0"/>
                        <a:ea typeface="メイリオ" pitchFamily="50" charset="-128"/>
                      </a:endParaRPr>
                    </a:p>
                    <a:p>
                      <a:pPr algn="just"/>
                      <a:r>
                        <a:rPr kumimoji="1" lang="ja-JP" altLang="en-US" sz="1200" b="1" spc="100" baseline="0" dirty="0" smtClean="0">
                          <a:latin typeface="Arial" pitchFamily="34" charset="0"/>
                          <a:ea typeface="メイリオ" pitchFamily="50" charset="-128"/>
                        </a:rPr>
                        <a:t>関連ツール</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en-US" altLang="ja-JP" sz="1200" b="1" spc="100" baseline="0" dirty="0" err="1" smtClean="0">
                          <a:latin typeface="Arial" pitchFamily="34" charset="0"/>
                          <a:ea typeface="メイリオ" pitchFamily="50" charset="-128"/>
                        </a:rPr>
                        <a:t>MySQL</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kumimoji="1" lang="ja-JP" altLang="en-US" sz="1100" b="1" spc="100" baseline="0" dirty="0" smtClean="0">
                          <a:latin typeface="Arial" pitchFamily="34" charset="0"/>
                          <a:ea typeface="メイリオ" pitchFamily="50" charset="-128"/>
                        </a:rPr>
                        <a:t>データベース管理ソフト</a:t>
                      </a:r>
                      <a:endParaRPr kumimoji="1" lang="ja-JP" altLang="en-US" sz="11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53.1</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9"/>
                  </a:ext>
                </a:extLst>
              </a:tr>
              <a:tr h="245674">
                <a:tc vMerge="1">
                  <a:txBody>
                    <a:bodyPr/>
                    <a:lstStyle/>
                    <a:p>
                      <a:pPr algn="just"/>
                      <a:endParaRPr kumimoji="1" lang="ja-JP" altLang="en-US" dirty="0">
                        <a:latin typeface="+mn-ea"/>
                        <a:ea typeface="+mn-ea"/>
                      </a:endParaRPr>
                    </a:p>
                  </a:txBody>
                  <a:tcPr>
                    <a:lnB w="12700" cap="flat" cmpd="sng" algn="ctr">
                      <a:solidFill>
                        <a:schemeClr val="tx1"/>
                      </a:solidFill>
                      <a:prstDash val="solid"/>
                      <a:round/>
                      <a:headEnd type="none" w="med" len="med"/>
                      <a:tailEnd type="none" w="med" len="med"/>
                    </a:lnB>
                  </a:tcPr>
                </a:tc>
                <a:tc>
                  <a:txBody>
                    <a:bodyPr/>
                    <a:lstStyle/>
                    <a:p>
                      <a:r>
                        <a:rPr kumimoji="1" lang="en-US" altLang="ja-JP" sz="1200" b="1" spc="100" baseline="0" dirty="0" err="1" smtClean="0">
                          <a:latin typeface="Arial" pitchFamily="34" charset="0"/>
                          <a:ea typeface="メイリオ" pitchFamily="50" charset="-128"/>
                        </a:rPr>
                        <a:t>PostgreSQL</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b="1" spc="100" baseline="0" dirty="0" smtClean="0">
                          <a:latin typeface="Arial" pitchFamily="34" charset="0"/>
                          <a:ea typeface="メイリオ" pitchFamily="50" charset="-128"/>
                        </a:rPr>
                        <a:t>データベース管理ソフト</a:t>
                      </a: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r"/>
                      <a:r>
                        <a:rPr kumimoji="1" lang="en-US" altLang="ja-JP" sz="1200" b="1" spc="100" baseline="0" dirty="0" smtClean="0">
                          <a:latin typeface="Arial" pitchFamily="34" charset="0"/>
                          <a:ea typeface="メイリオ" pitchFamily="50" charset="-128"/>
                        </a:rPr>
                        <a:t>35.0</a:t>
                      </a:r>
                      <a:endParaRPr kumimoji="1" lang="ja-JP" altLang="en-US" sz="1200" b="1" spc="100" baseline="0" dirty="0">
                        <a:latin typeface="Arial" pitchFamily="34" charset="0"/>
                        <a:ea typeface="メイリオ" pitchFamily="50" charset="-128"/>
                      </a:endParaRPr>
                    </a:p>
                  </a:txBody>
                  <a:tcPr marL="94726" marR="94726"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0"/>
                  </a:ext>
                </a:extLst>
              </a:tr>
            </a:tbl>
          </a:graphicData>
        </a:graphic>
      </p:graphicFrame>
      <p:sp>
        <p:nvSpPr>
          <p:cNvPr id="17" name="テキスト ボックス 16"/>
          <p:cNvSpPr txBox="1"/>
          <p:nvPr/>
        </p:nvSpPr>
        <p:spPr>
          <a:xfrm>
            <a:off x="6562565" y="4463856"/>
            <a:ext cx="2460648" cy="241797"/>
          </a:xfrm>
          <a:prstGeom prst="rect">
            <a:avLst/>
          </a:prstGeom>
          <a:noFill/>
        </p:spPr>
        <p:txBody>
          <a:bodyPr wrap="square" rtlCol="0">
            <a:spAutoFit/>
          </a:bodyPr>
          <a:lstStyle/>
          <a:p>
            <a:pPr algn="r"/>
            <a:r>
              <a:rPr kumimoji="1" lang="en-US" altLang="ja-JP" sz="1050" dirty="0" smtClean="0">
                <a:solidFill>
                  <a:schemeClr val="tx1"/>
                </a:solidFill>
                <a:latin typeface="Arial" pitchFamily="34" charset="0"/>
                <a:ea typeface="メイリオ" pitchFamily="50" charset="-128"/>
              </a:rPr>
              <a:t>(</a:t>
            </a:r>
            <a:r>
              <a:rPr kumimoji="1" lang="ja-JP" altLang="en-US" sz="1050" dirty="0" smtClean="0">
                <a:solidFill>
                  <a:schemeClr val="tx1"/>
                </a:solidFill>
                <a:latin typeface="Arial" pitchFamily="34" charset="0"/>
                <a:ea typeface="メイリオ" pitchFamily="50" charset="-128"/>
              </a:rPr>
              <a:t>出典</a:t>
            </a:r>
            <a:r>
              <a:rPr kumimoji="1" lang="en-US" altLang="ja-JP" sz="1050" dirty="0" smtClean="0">
                <a:solidFill>
                  <a:schemeClr val="tx1"/>
                </a:solidFill>
                <a:latin typeface="Arial" pitchFamily="34" charset="0"/>
                <a:ea typeface="メイリオ" pitchFamily="50" charset="-128"/>
              </a:rPr>
              <a:t>)</a:t>
            </a:r>
            <a:r>
              <a:rPr kumimoji="1" lang="ja-JP" altLang="en-US" sz="1050" dirty="0" smtClean="0">
                <a:solidFill>
                  <a:schemeClr val="tx1"/>
                </a:solidFill>
                <a:latin typeface="Arial" pitchFamily="34" charset="0"/>
                <a:ea typeface="メイリオ" pitchFamily="50" charset="-128"/>
              </a:rPr>
              <a:t> </a:t>
            </a:r>
            <a:r>
              <a:rPr kumimoji="1" lang="en-US" altLang="ja-JP" sz="1050" dirty="0" smtClean="0">
                <a:solidFill>
                  <a:schemeClr val="tx1"/>
                </a:solidFill>
                <a:latin typeface="Arial" pitchFamily="34" charset="0"/>
                <a:ea typeface="メイリオ" pitchFamily="50" charset="-128"/>
              </a:rPr>
              <a:t>IDC</a:t>
            </a:r>
            <a:r>
              <a:rPr kumimoji="1" lang="ja-JP" altLang="en-US" sz="1050" dirty="0" smtClean="0">
                <a:solidFill>
                  <a:schemeClr val="tx1"/>
                </a:solidFill>
                <a:latin typeface="Arial" pitchFamily="34" charset="0"/>
                <a:ea typeface="メイリオ" pitchFamily="50" charset="-128"/>
              </a:rPr>
              <a:t> </a:t>
            </a:r>
            <a:r>
              <a:rPr kumimoji="1" lang="en-US" altLang="ja-JP" sz="1050" dirty="0" smtClean="0">
                <a:solidFill>
                  <a:schemeClr val="tx1"/>
                </a:solidFill>
                <a:latin typeface="Arial" pitchFamily="34" charset="0"/>
                <a:ea typeface="メイリオ" pitchFamily="50" charset="-128"/>
              </a:rPr>
              <a:t>JAPAN</a:t>
            </a:r>
            <a:r>
              <a:rPr kumimoji="1" lang="ja-JP" altLang="en-US" sz="1050" dirty="0" smtClean="0">
                <a:solidFill>
                  <a:schemeClr val="tx1"/>
                </a:solidFill>
                <a:latin typeface="Arial" pitchFamily="34" charset="0"/>
                <a:ea typeface="メイリオ" pitchFamily="50" charset="-128"/>
              </a:rPr>
              <a:t>株式会社 </a:t>
            </a:r>
            <a:r>
              <a:rPr kumimoji="1" lang="en-US" altLang="ja-JP" sz="1050" dirty="0" smtClean="0">
                <a:solidFill>
                  <a:schemeClr val="tx1"/>
                </a:solidFill>
                <a:latin typeface="Arial" pitchFamily="34" charset="0"/>
                <a:ea typeface="メイリオ" pitchFamily="50" charset="-128"/>
              </a:rPr>
              <a:t>2016.2.5</a:t>
            </a:r>
            <a:endParaRPr kumimoji="1" lang="ja-JP" altLang="en-US" sz="1050" dirty="0">
              <a:solidFill>
                <a:schemeClr val="tx1"/>
              </a:solidFill>
              <a:latin typeface="Arial" pitchFamily="34" charset="0"/>
              <a:ea typeface="メイリオ" pitchFamily="50" charset="-128"/>
            </a:endParaRPr>
          </a:p>
        </p:txBody>
      </p:sp>
      <p:grpSp>
        <p:nvGrpSpPr>
          <p:cNvPr id="89" name="グループ化 88"/>
          <p:cNvGrpSpPr/>
          <p:nvPr/>
        </p:nvGrpSpPr>
        <p:grpSpPr>
          <a:xfrm>
            <a:off x="719072" y="1113558"/>
            <a:ext cx="1522103" cy="1519539"/>
            <a:chOff x="508000" y="1639064"/>
            <a:chExt cx="1706875" cy="1703999"/>
          </a:xfrm>
        </p:grpSpPr>
        <p:sp>
          <p:nvSpPr>
            <p:cNvPr id="90" name="フリーフォーム 89"/>
            <p:cNvSpPr/>
            <p:nvPr/>
          </p:nvSpPr>
          <p:spPr bwMode="auto">
            <a:xfrm>
              <a:off x="1275080" y="2433954"/>
              <a:ext cx="868680" cy="512445"/>
            </a:xfrm>
            <a:custGeom>
              <a:avLst/>
              <a:gdLst>
                <a:gd name="connsiteX0" fmla="*/ 868680 w 868680"/>
                <a:gd name="connsiteY0" fmla="*/ 320040 h 472440"/>
                <a:gd name="connsiteX1" fmla="*/ 635000 w 868680"/>
                <a:gd name="connsiteY1" fmla="*/ 472440 h 472440"/>
                <a:gd name="connsiteX2" fmla="*/ 0 w 868680"/>
                <a:gd name="connsiteY2" fmla="*/ 91440 h 472440"/>
                <a:gd name="connsiteX3" fmla="*/ 101600 w 868680"/>
                <a:gd name="connsiteY3" fmla="*/ 0 h 472440"/>
                <a:gd name="connsiteX4" fmla="*/ 868680 w 868680"/>
                <a:gd name="connsiteY4" fmla="*/ 320040 h 472440"/>
                <a:gd name="connsiteX0" fmla="*/ 868680 w 868680"/>
                <a:gd name="connsiteY0" fmla="*/ 360045 h 512445"/>
                <a:gd name="connsiteX1" fmla="*/ 635000 w 868680"/>
                <a:gd name="connsiteY1" fmla="*/ 512445 h 512445"/>
                <a:gd name="connsiteX2" fmla="*/ 0 w 868680"/>
                <a:gd name="connsiteY2" fmla="*/ 131445 h 512445"/>
                <a:gd name="connsiteX3" fmla="*/ 139700 w 868680"/>
                <a:gd name="connsiteY3" fmla="*/ 0 h 512445"/>
                <a:gd name="connsiteX4" fmla="*/ 868680 w 868680"/>
                <a:gd name="connsiteY4" fmla="*/ 360045 h 512445"/>
                <a:gd name="connsiteX0" fmla="*/ 868680 w 868680"/>
                <a:gd name="connsiteY0" fmla="*/ 360045 h 512445"/>
                <a:gd name="connsiteX1" fmla="*/ 635000 w 868680"/>
                <a:gd name="connsiteY1" fmla="*/ 512445 h 512445"/>
                <a:gd name="connsiteX2" fmla="*/ 0 w 868680"/>
                <a:gd name="connsiteY2" fmla="*/ 131445 h 512445"/>
                <a:gd name="connsiteX3" fmla="*/ 139700 w 868680"/>
                <a:gd name="connsiteY3" fmla="*/ 0 h 512445"/>
                <a:gd name="connsiteX4" fmla="*/ 868680 w 868680"/>
                <a:gd name="connsiteY4" fmla="*/ 360045 h 51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680" h="512445">
                  <a:moveTo>
                    <a:pt x="868680" y="360045"/>
                  </a:moveTo>
                  <a:lnTo>
                    <a:pt x="635000" y="512445"/>
                  </a:lnTo>
                  <a:lnTo>
                    <a:pt x="0" y="131445"/>
                  </a:lnTo>
                  <a:lnTo>
                    <a:pt x="139700" y="0"/>
                  </a:lnTo>
                  <a:lnTo>
                    <a:pt x="868680" y="360045"/>
                  </a:lnTo>
                  <a:close/>
                </a:path>
              </a:pathLst>
            </a:custGeom>
            <a:solidFill>
              <a:srgbClr val="E80A6E"/>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1" name="フリーフォーム 90"/>
            <p:cNvSpPr/>
            <p:nvPr/>
          </p:nvSpPr>
          <p:spPr bwMode="auto">
            <a:xfrm>
              <a:off x="1091588" y="1640840"/>
              <a:ext cx="280012" cy="1137920"/>
            </a:xfrm>
            <a:custGeom>
              <a:avLst/>
              <a:gdLst>
                <a:gd name="connsiteX0" fmla="*/ 269852 w 280012"/>
                <a:gd name="connsiteY0" fmla="*/ 0 h 1137920"/>
                <a:gd name="connsiteX1" fmla="*/ 158092 w 280012"/>
                <a:gd name="connsiteY1" fmla="*/ 426720 h 1137920"/>
                <a:gd name="connsiteX2" fmla="*/ 122532 w 280012"/>
                <a:gd name="connsiteY2" fmla="*/ 1137920 h 1137920"/>
                <a:gd name="connsiteX3" fmla="*/ 280012 w 280012"/>
                <a:gd name="connsiteY3" fmla="*/ 828040 h 1137920"/>
                <a:gd name="connsiteX4" fmla="*/ 269852 w 280012"/>
                <a:gd name="connsiteY4" fmla="*/ 0 h 11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12" h="1137920">
                  <a:moveTo>
                    <a:pt x="269852" y="0"/>
                  </a:moveTo>
                  <a:cubicBezTo>
                    <a:pt x="147002" y="429976"/>
                    <a:pt x="0" y="426720"/>
                    <a:pt x="158092" y="426720"/>
                  </a:cubicBezTo>
                  <a:lnTo>
                    <a:pt x="122532" y="1137920"/>
                  </a:lnTo>
                  <a:lnTo>
                    <a:pt x="280012" y="828040"/>
                  </a:lnTo>
                  <a:lnTo>
                    <a:pt x="269852" y="0"/>
                  </a:lnTo>
                  <a:close/>
                </a:path>
              </a:pathLst>
            </a:custGeom>
            <a:solidFill>
              <a:srgbClr val="F864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nvGrpSpPr>
            <p:cNvPr id="92" name="グループ化 54"/>
            <p:cNvGrpSpPr/>
            <p:nvPr/>
          </p:nvGrpSpPr>
          <p:grpSpPr>
            <a:xfrm>
              <a:off x="508000" y="1639064"/>
              <a:ext cx="1706875" cy="1703999"/>
              <a:chOff x="1007534" y="1383717"/>
              <a:chExt cx="2167466" cy="2163815"/>
            </a:xfrm>
          </p:grpSpPr>
          <p:sp>
            <p:nvSpPr>
              <p:cNvPr id="93" name="パイ 92"/>
              <p:cNvSpPr/>
              <p:nvPr/>
            </p:nvSpPr>
            <p:spPr bwMode="auto">
              <a:xfrm>
                <a:off x="1075266" y="1621379"/>
                <a:ext cx="1926155" cy="1926153"/>
              </a:xfrm>
              <a:prstGeom prst="pie">
                <a:avLst>
                  <a:gd name="adj1" fmla="val 1344595"/>
                  <a:gd name="adj2" fmla="val 16200000"/>
                </a:avLst>
              </a:prstGeom>
              <a:solidFill>
                <a:schemeClr val="tx1">
                  <a:lumMod val="50000"/>
                  <a:lumOff val="50000"/>
                </a:schemeClr>
              </a:solidFill>
              <a:ln w="5715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sp>
            <p:nvSpPr>
              <p:cNvPr id="94" name="パイ 93"/>
              <p:cNvSpPr/>
              <p:nvPr/>
            </p:nvSpPr>
            <p:spPr bwMode="auto">
              <a:xfrm flipH="1">
                <a:off x="1007534" y="1383717"/>
                <a:ext cx="2167466" cy="2111667"/>
              </a:xfrm>
              <a:prstGeom prst="pie">
                <a:avLst>
                  <a:gd name="adj1" fmla="val 9456539"/>
                  <a:gd name="adj2" fmla="val 16200000"/>
                </a:avLst>
              </a:prstGeom>
              <a:solidFill>
                <a:srgbClr val="F52B86"/>
              </a:solidFill>
              <a:ln w="5715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smtClean="0">
                  <a:solidFill>
                    <a:schemeClr val="bg1"/>
                  </a:solidFill>
                  <a:latin typeface="Arial" pitchFamily="34" charset="0"/>
                  <a:ea typeface="メイリオ" pitchFamily="50" charset="-128"/>
                </a:endParaRPr>
              </a:p>
            </p:txBody>
          </p:sp>
        </p:grpSp>
      </p:grpSp>
      <p:grpSp>
        <p:nvGrpSpPr>
          <p:cNvPr id="101" name="グループ化 100"/>
          <p:cNvGrpSpPr/>
          <p:nvPr/>
        </p:nvGrpSpPr>
        <p:grpSpPr>
          <a:xfrm>
            <a:off x="404936" y="2111011"/>
            <a:ext cx="2135052" cy="1481661"/>
            <a:chOff x="404936" y="2235201"/>
            <a:chExt cx="2135052" cy="1481661"/>
          </a:xfrm>
          <a:effectLst>
            <a:outerShdw blurRad="50800" dist="38100" dir="2700000" algn="tl" rotWithShape="0">
              <a:prstClr val="black">
                <a:alpha val="40000"/>
              </a:prstClr>
            </a:outerShdw>
          </a:effectLst>
        </p:grpSpPr>
        <p:sp>
          <p:nvSpPr>
            <p:cNvPr id="99" name="二等辺三角形 98"/>
            <p:cNvSpPr/>
            <p:nvPr/>
          </p:nvSpPr>
          <p:spPr bwMode="auto">
            <a:xfrm>
              <a:off x="1285464" y="2235201"/>
              <a:ext cx="373997" cy="508000"/>
            </a:xfrm>
            <a:prstGeom prst="triangle">
              <a:avLst/>
            </a:prstGeom>
            <a:solidFill>
              <a:srgbClr val="E0E0E0"/>
            </a:solidFill>
            <a:ln w="9525">
              <a:noFill/>
              <a:miter lim="800000"/>
              <a:headEnd/>
              <a:tailEnd/>
            </a:ln>
            <a:effectLst/>
          </p:spPr>
          <p:txBody>
            <a:bodyPr wrap="square" lIns="0" tIns="0" rIns="0" bIns="0" rtlCol="0" anchor="ctr" anchorCtr="0">
              <a:noAutofit/>
            </a:bodyPr>
            <a:lstStyle/>
            <a:p>
              <a:pPr algn="ctr">
                <a:lnSpc>
                  <a:spcPct val="100000"/>
                </a:lnSpc>
              </a:pPr>
              <a:endParaRPr kumimoji="1" lang="ja-JP" altLang="en-US" sz="1800" b="1" spc="100" dirty="0" smtClean="0">
                <a:solidFill>
                  <a:srgbClr val="F52B86"/>
                </a:solidFill>
                <a:latin typeface="Arial" pitchFamily="34" charset="0"/>
                <a:ea typeface="メイリオ" pitchFamily="50" charset="-128"/>
              </a:endParaRPr>
            </a:p>
          </p:txBody>
        </p:sp>
        <p:sp>
          <p:nvSpPr>
            <p:cNvPr id="100" name="角丸四角形 99"/>
            <p:cNvSpPr/>
            <p:nvPr/>
          </p:nvSpPr>
          <p:spPr bwMode="auto">
            <a:xfrm>
              <a:off x="404936" y="2455333"/>
              <a:ext cx="2135052" cy="1261529"/>
            </a:xfrm>
            <a:prstGeom prst="roundRect">
              <a:avLst>
                <a:gd name="adj" fmla="val 9951"/>
              </a:avLst>
            </a:prstGeom>
            <a:solidFill>
              <a:srgbClr val="E0E0E0"/>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400" b="1" spc="100" dirty="0" smtClean="0">
                  <a:solidFill>
                    <a:schemeClr val="tx1">
                      <a:lumMod val="75000"/>
                      <a:lumOff val="25000"/>
                    </a:schemeClr>
                  </a:solidFill>
                  <a:latin typeface="Arial" pitchFamily="34" charset="0"/>
                  <a:ea typeface="メイリオ" pitchFamily="50" charset="-128"/>
                </a:rPr>
                <a:t>利用率の高い業種：</a:t>
              </a:r>
              <a:endParaRPr kumimoji="1" lang="en-US" altLang="ja-JP" sz="1400" b="1" spc="100" dirty="0" smtClean="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1800" b="1" spc="100" dirty="0" smtClean="0">
                  <a:solidFill>
                    <a:srgbClr val="F52B86"/>
                  </a:solidFill>
                  <a:latin typeface="Arial" pitchFamily="34" charset="0"/>
                  <a:ea typeface="メイリオ" pitchFamily="50" charset="-128"/>
                </a:rPr>
                <a:t>情報通信</a:t>
              </a:r>
              <a:r>
                <a:rPr lang="en-US" altLang="ja-JP" sz="1400" b="1" spc="100" dirty="0" smtClean="0">
                  <a:solidFill>
                    <a:schemeClr val="tx1">
                      <a:lumMod val="75000"/>
                      <a:lumOff val="25000"/>
                    </a:schemeClr>
                  </a:solidFill>
                  <a:latin typeface="Arial" pitchFamily="34" charset="0"/>
                  <a:ea typeface="メイリオ" pitchFamily="50" charset="-128"/>
                </a:rPr>
                <a:t>､</a:t>
              </a:r>
              <a:br>
                <a:rPr lang="en-US" altLang="ja-JP" sz="1400" b="1" spc="100" dirty="0" smtClean="0">
                  <a:solidFill>
                    <a:schemeClr val="tx1">
                      <a:lumMod val="75000"/>
                      <a:lumOff val="25000"/>
                    </a:schemeClr>
                  </a:solidFill>
                  <a:latin typeface="Arial" pitchFamily="34" charset="0"/>
                  <a:ea typeface="メイリオ" pitchFamily="50" charset="-128"/>
                </a:rPr>
              </a:br>
              <a:r>
                <a:rPr lang="ja-JP" altLang="en-US" sz="1400" b="1" spc="100" dirty="0" smtClean="0">
                  <a:solidFill>
                    <a:schemeClr val="tx1">
                      <a:lumMod val="75000"/>
                      <a:lumOff val="25000"/>
                    </a:schemeClr>
                  </a:solidFill>
                  <a:latin typeface="Arial" pitchFamily="34" charset="0"/>
                  <a:ea typeface="メイリオ" pitchFamily="50" charset="-128"/>
                </a:rPr>
                <a:t>次いで</a:t>
              </a:r>
              <a:r>
                <a:rPr lang="ja-JP" altLang="en-US" sz="1800" b="1" spc="100" dirty="0" smtClean="0">
                  <a:solidFill>
                    <a:srgbClr val="F52B86"/>
                  </a:solidFill>
                  <a:latin typeface="Arial" pitchFamily="34" charset="0"/>
                  <a:ea typeface="メイリオ" pitchFamily="50" charset="-128"/>
                </a:rPr>
                <a:t>公共</a:t>
              </a:r>
              <a:r>
                <a:rPr lang="en-US" altLang="ja-JP" sz="1800" b="1" spc="100" dirty="0" smtClean="0">
                  <a:solidFill>
                    <a:schemeClr val="tx1">
                      <a:lumMod val="75000"/>
                      <a:lumOff val="25000"/>
                    </a:schemeClr>
                  </a:solidFill>
                  <a:latin typeface="Arial" pitchFamily="34" charset="0"/>
                  <a:ea typeface="メイリオ" pitchFamily="50" charset="-128"/>
                </a:rPr>
                <a:t>､</a:t>
              </a:r>
              <a:r>
                <a:rPr lang="ja-JP" altLang="en-US" sz="1800" b="1" spc="100" dirty="0" smtClean="0">
                  <a:solidFill>
                    <a:srgbClr val="F52B86"/>
                  </a:solidFill>
                  <a:latin typeface="Arial" pitchFamily="34" charset="0"/>
                  <a:ea typeface="メイリオ" pitchFamily="50" charset="-128"/>
                </a:rPr>
                <a:t>金融</a:t>
              </a:r>
              <a:endParaRPr kumimoji="1" lang="ja-JP" altLang="en-US" sz="1800" b="1" spc="100" dirty="0" smtClean="0">
                <a:solidFill>
                  <a:srgbClr val="F52B86"/>
                </a:solidFill>
                <a:latin typeface="Arial" pitchFamily="34" charset="0"/>
                <a:ea typeface="メイリオ" pitchFamily="50" charset="-128"/>
              </a:endParaRPr>
            </a:p>
          </p:txBody>
        </p:sp>
      </p:grpSp>
      <p:grpSp>
        <p:nvGrpSpPr>
          <p:cNvPr id="103" name="グループ化 102"/>
          <p:cNvGrpSpPr/>
          <p:nvPr/>
        </p:nvGrpSpPr>
        <p:grpSpPr>
          <a:xfrm>
            <a:off x="1052027" y="4425649"/>
            <a:ext cx="4602386" cy="888857"/>
            <a:chOff x="666051" y="4114236"/>
            <a:chExt cx="4988771" cy="888857"/>
          </a:xfrm>
          <a:solidFill>
            <a:srgbClr val="71C9E5"/>
          </a:solidFill>
          <a:effectLst>
            <a:outerShdw blurRad="50800" dist="38100" dir="2700000" algn="tl" rotWithShape="0">
              <a:prstClr val="black">
                <a:alpha val="40000"/>
              </a:prstClr>
            </a:outerShdw>
          </a:effectLst>
        </p:grpSpPr>
        <p:sp>
          <p:nvSpPr>
            <p:cNvPr id="104" name="二等辺三角形 103"/>
            <p:cNvSpPr/>
            <p:nvPr/>
          </p:nvSpPr>
          <p:spPr bwMode="auto">
            <a:xfrm rot="16200000">
              <a:off x="733708" y="4220162"/>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smtClean="0">
                <a:solidFill>
                  <a:schemeClr val="bg1"/>
                </a:solidFill>
                <a:latin typeface="Arial" pitchFamily="34" charset="0"/>
                <a:ea typeface="メイリオ" pitchFamily="50" charset="-128"/>
              </a:endParaRPr>
            </a:p>
          </p:txBody>
        </p:sp>
        <p:sp>
          <p:nvSpPr>
            <p:cNvPr id="105" name="角丸四角形 104"/>
            <p:cNvSpPr/>
            <p:nvPr/>
          </p:nvSpPr>
          <p:spPr bwMode="auto">
            <a:xfrm>
              <a:off x="837896" y="4114236"/>
              <a:ext cx="4816926" cy="888857"/>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en-US" sz="1200" b="1" spc="100" dirty="0" smtClean="0">
                  <a:solidFill>
                    <a:schemeClr val="tx1">
                      <a:lumMod val="75000"/>
                      <a:lumOff val="25000"/>
                    </a:schemeClr>
                  </a:solidFill>
                  <a:latin typeface="Arial" pitchFamily="34" charset="0"/>
                  <a:ea typeface="メイリオ" pitchFamily="50" charset="-128"/>
                </a:rPr>
                <a:t>特に</a:t>
              </a:r>
              <a:r>
                <a:rPr lang="en-US" altLang="ja-JP" sz="1200" b="1" spc="100" dirty="0" smtClean="0">
                  <a:solidFill>
                    <a:schemeClr val="tx1">
                      <a:lumMod val="75000"/>
                      <a:lumOff val="25000"/>
                    </a:schemeClr>
                  </a:solidFill>
                  <a:latin typeface="Arial" pitchFamily="34" charset="0"/>
                  <a:ea typeface="メイリオ" pitchFamily="50" charset="-128"/>
                </a:rPr>
                <a:t>Linux</a:t>
              </a:r>
              <a:r>
                <a:rPr lang="ja-JP" altLang="en-US" sz="1200" b="1" spc="100" dirty="0" smtClean="0">
                  <a:solidFill>
                    <a:schemeClr val="tx1">
                      <a:lumMod val="75000"/>
                      <a:lumOff val="25000"/>
                    </a:schemeClr>
                  </a:solidFill>
                  <a:latin typeface="Arial" pitchFamily="34" charset="0"/>
                  <a:ea typeface="メイリオ" pitchFamily="50" charset="-128"/>
                </a:rPr>
                <a:t>の利用率が突出しており</a:t>
              </a:r>
              <a:r>
                <a:rPr lang="ja-JP" altLang="en-US" sz="1200" b="1" spc="100" dirty="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メインフレーム、</a:t>
              </a:r>
              <a:r>
                <a:rPr lang="ja-JP" altLang="en-US" sz="1200" b="1" spc="100" dirty="0">
                  <a:solidFill>
                    <a:schemeClr val="tx1">
                      <a:lumMod val="75000"/>
                      <a:lumOff val="25000"/>
                    </a:schemeClr>
                  </a:solidFill>
                  <a:latin typeface="Arial" pitchFamily="34" charset="0"/>
                  <a:ea typeface="メイリオ" pitchFamily="50" charset="-128"/>
                </a:rPr>
                <a:t>ホストの</a:t>
              </a:r>
              <a:r>
                <a:rPr lang="ja-JP" altLang="en-US" sz="1200" b="1" spc="100" dirty="0" smtClean="0">
                  <a:solidFill>
                    <a:schemeClr val="tx1">
                      <a:lumMod val="75000"/>
                      <a:lumOff val="25000"/>
                    </a:schemeClr>
                  </a:solidFill>
                  <a:latin typeface="Arial" pitchFamily="34" charset="0"/>
                  <a:ea typeface="メイリオ" pitchFamily="50" charset="-128"/>
                </a:rPr>
                <a:t>システムオープン化</a:t>
              </a:r>
              <a:r>
                <a:rPr lang="ja-JP" altLang="en-US" sz="1200" b="1" spc="100" dirty="0">
                  <a:solidFill>
                    <a:schemeClr val="tx1">
                      <a:lumMod val="75000"/>
                      <a:lumOff val="25000"/>
                    </a:schemeClr>
                  </a:solidFill>
                  <a:latin typeface="Arial" pitchFamily="34" charset="0"/>
                  <a:ea typeface="メイリオ" pitchFamily="50" charset="-128"/>
                </a:rPr>
                <a:t>に</a:t>
              </a:r>
              <a:r>
                <a:rPr lang="ja-JP" altLang="en-US" sz="1200" b="1" spc="100" dirty="0" smtClean="0">
                  <a:solidFill>
                    <a:schemeClr val="tx1">
                      <a:lumMod val="75000"/>
                      <a:lumOff val="25000"/>
                    </a:schemeClr>
                  </a:solidFill>
                  <a:latin typeface="Arial" pitchFamily="34" charset="0"/>
                  <a:ea typeface="メイリオ" pitchFamily="50" charset="-128"/>
                </a:rPr>
                <a:t>伴い多くの企業が</a:t>
              </a:r>
              <a:r>
                <a:rPr lang="en-US" altLang="ja-JP" sz="1200" b="1" spc="100" dirty="0" smtClean="0">
                  <a:solidFill>
                    <a:schemeClr val="tx1">
                      <a:lumMod val="75000"/>
                      <a:lumOff val="25000"/>
                    </a:schemeClr>
                  </a:solidFill>
                  <a:latin typeface="Arial" pitchFamily="34" charset="0"/>
                  <a:ea typeface="メイリオ" pitchFamily="50" charset="-128"/>
                </a:rPr>
                <a:t>Linux</a:t>
              </a:r>
              <a:r>
                <a:rPr lang="ja-JP" altLang="en-US" sz="1200" b="1" spc="100" dirty="0" smtClean="0">
                  <a:solidFill>
                    <a:schemeClr val="tx1">
                      <a:lumMod val="75000"/>
                      <a:lumOff val="25000"/>
                    </a:schemeClr>
                  </a:solidFill>
                  <a:latin typeface="Arial" pitchFamily="34" charset="0"/>
                  <a:ea typeface="メイリオ" pitchFamily="50" charset="-128"/>
                </a:rPr>
                <a:t>を採用しています。</a:t>
              </a:r>
            </a:p>
          </p:txBody>
        </p:sp>
      </p:grpSp>
      <p:pic>
        <p:nvPicPr>
          <p:cNvPr id="111" name="図 110" descr="1.png"/>
          <p:cNvPicPr>
            <a:picLocks noChangeAspect="1"/>
          </p:cNvPicPr>
          <p:nvPr/>
        </p:nvPicPr>
        <p:blipFill>
          <a:blip r:embed="rId2"/>
          <a:srcRect l="21687" t="24387" r="26670" b="28685"/>
          <a:stretch>
            <a:fillRect/>
          </a:stretch>
        </p:blipFill>
        <p:spPr>
          <a:xfrm>
            <a:off x="145755" y="4465421"/>
            <a:ext cx="934382" cy="849086"/>
          </a:xfrm>
          <a:prstGeom prst="rect">
            <a:avLst/>
          </a:prstGeom>
        </p:spPr>
      </p:pic>
      <p:sp>
        <p:nvSpPr>
          <p:cNvPr id="116" name="正方形/長方形 115"/>
          <p:cNvSpPr/>
          <p:nvPr/>
        </p:nvSpPr>
        <p:spPr bwMode="auto">
          <a:xfrm>
            <a:off x="257440" y="575734"/>
            <a:ext cx="8957732" cy="468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smtClean="0">
              <a:solidFill>
                <a:schemeClr val="bg1"/>
              </a:solidFill>
              <a:latin typeface="Arial" pitchFamily="34" charset="0"/>
              <a:ea typeface="メイリオ" pitchFamily="50" charset="-128"/>
            </a:endParaRPr>
          </a:p>
        </p:txBody>
      </p:sp>
      <p:cxnSp>
        <p:nvCxnSpPr>
          <p:cNvPr id="118" name="直線コネクタ 117"/>
          <p:cNvCxnSpPr/>
          <p:nvPr/>
        </p:nvCxnSpPr>
        <p:spPr bwMode="auto">
          <a:xfrm>
            <a:off x="350573" y="62536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19" name="直線コネクタ 118"/>
          <p:cNvCxnSpPr/>
          <p:nvPr/>
        </p:nvCxnSpPr>
        <p:spPr bwMode="auto">
          <a:xfrm>
            <a:off x="350573" y="981363"/>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21" name="Text Box 31"/>
          <p:cNvSpPr txBox="1">
            <a:spLocks noChangeArrowheads="1"/>
          </p:cNvSpPr>
          <p:nvPr/>
        </p:nvSpPr>
        <p:spPr bwMode="gray">
          <a:xfrm>
            <a:off x="334987" y="658610"/>
            <a:ext cx="8717307" cy="26481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smtClean="0">
                <a:solidFill>
                  <a:schemeClr val="tx1">
                    <a:lumMod val="75000"/>
                    <a:lumOff val="25000"/>
                  </a:schemeClr>
                </a:solidFill>
                <a:latin typeface="Arial" pitchFamily="34" charset="0"/>
                <a:ea typeface="メイリオ" pitchFamily="50" charset="-128"/>
              </a:rPr>
              <a:t>前章にて説明したようなメリットにより</a:t>
            </a:r>
            <a:r>
              <a:rPr lang="ja-JP" altLang="en-US" sz="1200" b="1" spc="100" dirty="0">
                <a:solidFill>
                  <a:schemeClr val="tx1">
                    <a:lumMod val="75000"/>
                    <a:lumOff val="25000"/>
                  </a:schemeClr>
                </a:solidFill>
                <a:latin typeface="Arial" pitchFamily="34" charset="0"/>
                <a:ea typeface="メイリオ" pitchFamily="50" charset="-128"/>
              </a:rPr>
              <a:t>、</a:t>
            </a:r>
            <a:r>
              <a:rPr lang="ja-JP" altLang="en-US" sz="1200" b="1" spc="100" dirty="0" smtClean="0">
                <a:solidFill>
                  <a:schemeClr val="tx1">
                    <a:lumMod val="75000"/>
                    <a:lumOff val="25000"/>
                  </a:schemeClr>
                </a:solidFill>
                <a:latin typeface="Arial" pitchFamily="34" charset="0"/>
                <a:ea typeface="メイリオ" pitchFamily="50" charset="-128"/>
              </a:rPr>
              <a:t>企業・自治体・団体などにおける</a:t>
            </a:r>
            <a:r>
              <a:rPr lang="en-US" altLang="ja-JP" sz="1200" b="1" spc="100" dirty="0" smtClean="0">
                <a:solidFill>
                  <a:schemeClr val="tx1">
                    <a:lumMod val="75000"/>
                    <a:lumOff val="25000"/>
                  </a:schemeClr>
                </a:solidFill>
                <a:latin typeface="Arial" pitchFamily="34" charset="0"/>
                <a:ea typeface="メイリオ" pitchFamily="50" charset="-128"/>
              </a:rPr>
              <a:t>OSS</a:t>
            </a:r>
            <a:r>
              <a:rPr lang="ja-JP" altLang="en-US" sz="1200" b="1" spc="100" dirty="0" smtClean="0">
                <a:solidFill>
                  <a:schemeClr val="tx1">
                    <a:lumMod val="75000"/>
                    <a:lumOff val="25000"/>
                  </a:schemeClr>
                </a:solidFill>
                <a:latin typeface="Arial" pitchFamily="34" charset="0"/>
                <a:ea typeface="メイリオ" pitchFamily="50" charset="-128"/>
              </a:rPr>
              <a:t>の利用はますます増加しています。</a:t>
            </a:r>
          </a:p>
        </p:txBody>
      </p:sp>
      <p:sp>
        <p:nvSpPr>
          <p:cNvPr id="27" name="テキスト ボックス 26"/>
          <p:cNvSpPr txBox="1"/>
          <p:nvPr/>
        </p:nvSpPr>
        <p:spPr>
          <a:xfrm>
            <a:off x="1057235" y="1432132"/>
            <a:ext cx="1320800" cy="646331"/>
          </a:xfrm>
          <a:prstGeom prst="rect">
            <a:avLst/>
          </a:prstGeom>
          <a:noFill/>
        </p:spPr>
        <p:txBody>
          <a:bodyPr wrap="square" rtlCol="0">
            <a:spAutoFit/>
          </a:bodyPr>
          <a:lstStyle/>
          <a:p>
            <a:r>
              <a:rPr lang="en-US" altLang="ja-JP" sz="1200" b="1" spc="100" dirty="0" smtClean="0">
                <a:solidFill>
                  <a:schemeClr val="bg1"/>
                </a:solidFill>
                <a:latin typeface="Arial" pitchFamily="34" charset="0"/>
                <a:ea typeface="メイリオ" pitchFamily="50" charset="-128"/>
              </a:rPr>
              <a:t>OSS</a:t>
            </a:r>
            <a:r>
              <a:rPr lang="ja-JP" altLang="en-US" sz="1200" b="1" spc="100" dirty="0" smtClean="0">
                <a:solidFill>
                  <a:schemeClr val="bg1"/>
                </a:solidFill>
                <a:latin typeface="Arial" pitchFamily="34" charset="0"/>
                <a:ea typeface="メイリオ" pitchFamily="50" charset="-128"/>
              </a:rPr>
              <a:t>利用率</a:t>
            </a:r>
            <a:r>
              <a:rPr lang="en-US" altLang="ja-JP" sz="2800" b="1" spc="100" dirty="0" smtClean="0">
                <a:solidFill>
                  <a:schemeClr val="bg1"/>
                </a:solidFill>
                <a:latin typeface="Arial Black" pitchFamily="34" charset="0"/>
                <a:ea typeface="メイリオ" pitchFamily="50" charset="-128"/>
              </a:rPr>
              <a:t>34.7</a:t>
            </a:r>
            <a:r>
              <a:rPr lang="en-US" altLang="ja-JP" sz="1200" b="1" spc="100" dirty="0" smtClean="0">
                <a:solidFill>
                  <a:schemeClr val="bg1"/>
                </a:solidFill>
                <a:latin typeface="Arial" pitchFamily="34" charset="0"/>
                <a:ea typeface="メイリオ" pitchFamily="50" charset="-128"/>
              </a:rPr>
              <a:t>%</a:t>
            </a:r>
            <a:endParaRPr kumimoji="1" lang="ja-JP" altLang="en-US" sz="1200" dirty="0" smtClean="0">
              <a:solidFill>
                <a:schemeClr val="bg1"/>
              </a:solidFill>
              <a:latin typeface="+mn-ea"/>
              <a:ea typeface="+mn-ea"/>
            </a:endParaRPr>
          </a:p>
        </p:txBody>
      </p:sp>
      <p:sp>
        <p:nvSpPr>
          <p:cNvPr id="4" name="正方形/長方形 3"/>
          <p:cNvSpPr/>
          <p:nvPr/>
        </p:nvSpPr>
        <p:spPr>
          <a:xfrm>
            <a:off x="5703901" y="4792055"/>
            <a:ext cx="3499157" cy="369332"/>
          </a:xfrm>
          <a:prstGeom prst="rect">
            <a:avLst/>
          </a:prstGeom>
        </p:spPr>
        <p:txBody>
          <a:bodyPr wrap="square">
            <a:spAutoFit/>
          </a:bodyPr>
          <a:lstStyle/>
          <a:p>
            <a:pPr marL="144000" indent="-144000">
              <a:lnSpc>
                <a:spcPct val="100000"/>
              </a:lnSpc>
            </a:pPr>
            <a:r>
              <a:rPr lang="en-US" altLang="ja-JP" sz="900" dirty="0" smtClean="0">
                <a:solidFill>
                  <a:schemeClr val="tx1">
                    <a:lumMod val="75000"/>
                    <a:lumOff val="25000"/>
                  </a:schemeClr>
                </a:solidFill>
                <a:latin typeface="Arial" pitchFamily="34" charset="0"/>
                <a:ea typeface="メイリオ" pitchFamily="50" charset="-128"/>
              </a:rPr>
              <a:t>※ Linux</a:t>
            </a:r>
            <a:r>
              <a:rPr lang="ja-JP" altLang="en-US" sz="900" dirty="0">
                <a:solidFill>
                  <a:schemeClr val="tx1">
                    <a:lumMod val="75000"/>
                    <a:lumOff val="25000"/>
                  </a:schemeClr>
                </a:solidFill>
                <a:latin typeface="Arial" pitchFamily="34" charset="0"/>
                <a:ea typeface="メイリオ" pitchFamily="50" charset="-128"/>
              </a:rPr>
              <a:t>は，</a:t>
            </a:r>
            <a:r>
              <a:rPr lang="en-US" altLang="ja-JP" sz="900" dirty="0">
                <a:solidFill>
                  <a:schemeClr val="tx1">
                    <a:lumMod val="75000"/>
                    <a:lumOff val="25000"/>
                  </a:schemeClr>
                </a:solidFill>
                <a:latin typeface="Arial" pitchFamily="34" charset="0"/>
                <a:ea typeface="メイリオ" pitchFamily="50" charset="-128"/>
              </a:rPr>
              <a:t>Linus Torvalds</a:t>
            </a:r>
            <a:r>
              <a:rPr lang="ja-JP" altLang="en-US" sz="900" dirty="0">
                <a:solidFill>
                  <a:schemeClr val="tx1">
                    <a:lumMod val="75000"/>
                    <a:lumOff val="25000"/>
                  </a:schemeClr>
                </a:solidFill>
                <a:latin typeface="Arial" pitchFamily="34" charset="0"/>
                <a:ea typeface="メイリオ" pitchFamily="50" charset="-128"/>
              </a:rPr>
              <a:t>氏の日本およびその他の国におけ</a:t>
            </a:r>
            <a:r>
              <a:rPr lang="ja-JP" altLang="en-US" sz="900" dirty="0" smtClean="0">
                <a:solidFill>
                  <a:schemeClr val="tx1">
                    <a:lumMod val="75000"/>
                    <a:lumOff val="25000"/>
                  </a:schemeClr>
                </a:solidFill>
                <a:latin typeface="Arial" pitchFamily="34" charset="0"/>
                <a:ea typeface="メイリオ" pitchFamily="50" charset="-128"/>
              </a:rPr>
              <a:t>る</a:t>
            </a:r>
            <a:r>
              <a:rPr lang="en-US" altLang="ja-JP" sz="900" dirty="0" smtClean="0">
                <a:solidFill>
                  <a:schemeClr val="tx1">
                    <a:lumMod val="75000"/>
                    <a:lumOff val="25000"/>
                  </a:schemeClr>
                </a:solidFill>
                <a:latin typeface="Arial" pitchFamily="34" charset="0"/>
                <a:ea typeface="メイリオ" pitchFamily="50" charset="-128"/>
              </a:rPr>
              <a:t/>
            </a:r>
            <a:br>
              <a:rPr lang="en-US" altLang="ja-JP" sz="900" dirty="0" smtClean="0">
                <a:solidFill>
                  <a:schemeClr val="tx1">
                    <a:lumMod val="75000"/>
                    <a:lumOff val="25000"/>
                  </a:schemeClr>
                </a:solidFill>
                <a:latin typeface="Arial" pitchFamily="34" charset="0"/>
                <a:ea typeface="メイリオ" pitchFamily="50" charset="-128"/>
              </a:rPr>
            </a:br>
            <a:r>
              <a:rPr lang="ja-JP" altLang="en-US" sz="900" dirty="0" smtClean="0">
                <a:solidFill>
                  <a:schemeClr val="tx1">
                    <a:lumMod val="75000"/>
                    <a:lumOff val="25000"/>
                  </a:schemeClr>
                </a:solidFill>
                <a:latin typeface="Arial" pitchFamily="34" charset="0"/>
                <a:ea typeface="メイリオ" pitchFamily="50" charset="-128"/>
              </a:rPr>
              <a:t>登</a:t>
            </a:r>
            <a:r>
              <a:rPr lang="ja-JP" altLang="en-US" sz="900" dirty="0">
                <a:solidFill>
                  <a:schemeClr val="tx1">
                    <a:lumMod val="75000"/>
                    <a:lumOff val="25000"/>
                  </a:schemeClr>
                </a:solidFill>
                <a:latin typeface="Arial" pitchFamily="34" charset="0"/>
                <a:ea typeface="メイリオ" pitchFamily="50" charset="-128"/>
              </a:rPr>
              <a:t>録商標または商標です。 </a:t>
            </a:r>
          </a:p>
        </p:txBody>
      </p:sp>
    </p:spTree>
    <p:extLst>
      <p:ext uri="{BB962C8B-B14F-4D97-AF65-F5344CB8AC3E}">
        <p14:creationId xmlns:p14="http://schemas.microsoft.com/office/powerpoint/2010/main" val="37074417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d335b2ab4868325c9e3cbf35caa2cd737ed"/>
</p:tagLst>
</file>

<file path=ppt/theme/theme1.xml><?xml version="1.0" encoding="utf-8"?>
<a:theme xmlns:a="http://schemas.openxmlformats.org/drawingml/2006/main" name="標準デザイン">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8EB7"/>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2C3D0"/>
        </a:solidFill>
        <a:ln w="9525">
          <a:noFill/>
          <a:miter lim="800000"/>
          <a:headEnd/>
          <a:tailEnd/>
        </a:ln>
        <a:effectLst/>
      </a:spPr>
      <a:bodyPr wrap="square" lIns="0" tIns="0" rIns="0" bIns="0" rtlCol="0" anchor="t" anchorCtr="0">
        <a:noAutofit/>
      </a:bodyPr>
      <a:lstStyle>
        <a:defPPr algn="ctr">
          <a:lnSpc>
            <a:spcPct val="150000"/>
          </a:lnSpc>
          <a:defRPr kumimoji="1" sz="1800" b="1" spc="100" dirty="0" smtClean="0">
            <a:solidFill>
              <a:schemeClr val="bg1"/>
            </a:solidFill>
            <a:latin typeface="Arial" pitchFamily="34" charset="0"/>
            <a:ea typeface="メイリオ" pitchFamily="50" charset="-128"/>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pc="100" dirty="0" smtClean="0">
            <a:solidFill>
              <a:schemeClr val="tx1"/>
            </a:solidFill>
            <a:latin typeface="Arial" pitchFamily="34" charset="0"/>
            <a:ea typeface="メイリオ" pitchFamily="50" charset="-128"/>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C5043CB5CC5BB146B6CF2FAA7FF8A329" ma:contentTypeVersion="1" ma:contentTypeDescription="新しいドキュメントを作成します。" ma:contentTypeScope="" ma:versionID="0384e955b2eb948ffdbeb3821070ed47">
  <xsd:schema xmlns:xsd="http://www.w3.org/2001/XMLSchema" xmlns:xs="http://www.w3.org/2001/XMLSchema" xmlns:p="http://schemas.microsoft.com/office/2006/metadata/properties" xmlns:ns2="4894ad1f-9ce3-4bc3-9ecd-2f6dc1ca1085" targetNamespace="http://schemas.microsoft.com/office/2006/metadata/properties" ma:root="true" ma:fieldsID="cd59541f76128d7042a28f40786ce4e7" ns2:_="">
    <xsd:import namespace="4894ad1f-9ce3-4bc3-9ecd-2f6dc1ca108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94ad1f-9ce3-4bc3-9ecd-2f6dc1ca1085"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B80FE-236C-4A04-9B7D-44E54B03DAAD}"/>
</file>

<file path=customXml/itemProps2.xml><?xml version="1.0" encoding="utf-8"?>
<ds:datastoreItem xmlns:ds="http://schemas.openxmlformats.org/officeDocument/2006/customXml" ds:itemID="{402DFE4C-4B75-409A-9BF6-BECFF40EDAA7}"/>
</file>

<file path=customXml/itemProps3.xml><?xml version="1.0" encoding="utf-8"?>
<ds:datastoreItem xmlns:ds="http://schemas.openxmlformats.org/officeDocument/2006/customXml" ds:itemID="{FFDE870C-8CC5-4365-BAED-26BB26DCB0DB}"/>
</file>

<file path=docProps/app.xml><?xml version="1.0" encoding="utf-8"?>
<Properties xmlns="http://schemas.openxmlformats.org/officeDocument/2006/extended-properties" xmlns:vt="http://schemas.openxmlformats.org/officeDocument/2006/docPropsVTypes">
  <Template/>
  <TotalTime>0</TotalTime>
  <Words>6454</Words>
  <Application>Microsoft Office PowerPoint</Application>
  <PresentationFormat>ユーザー設定</PresentationFormat>
  <Paragraphs>1049</Paragraphs>
  <Slides>54</Slides>
  <Notes>34</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54</vt:i4>
      </vt:variant>
    </vt:vector>
  </HeadingPairs>
  <TitlesOfParts>
    <vt:vector size="69" baseType="lpstr">
      <vt:lpstr>メイリオ</vt:lpstr>
      <vt:lpstr>Lucida Console</vt:lpstr>
      <vt:lpstr>HGPｺﾞｼｯｸE</vt:lpstr>
      <vt:lpstr>ＭＳ Ｐ明朝</vt:lpstr>
      <vt:lpstr>ＭＳ Ｐゴシック</vt:lpstr>
      <vt:lpstr>Arial</vt:lpstr>
      <vt:lpstr>Century Gothic</vt:lpstr>
      <vt:lpstr>游ゴシック</vt:lpstr>
      <vt:lpstr>Arial Unicode MS</vt:lpstr>
      <vt:lpstr>Courier New</vt:lpstr>
      <vt:lpstr>Wingdings</vt:lpstr>
      <vt:lpstr>HGP創英角ｺﾞｼｯｸUB</vt:lpstr>
      <vt:lpstr>Arial Black</vt:lpstr>
      <vt:lpstr>Times New Roman</vt:lpstr>
      <vt:lpstr>標準デザイン</vt:lpstr>
      <vt:lpstr>PowerPoint プレゼンテーション</vt:lpstr>
      <vt:lpstr>PowerPoint プレゼンテーション</vt:lpstr>
      <vt:lpstr>1-1 OSSとは</vt:lpstr>
      <vt:lpstr>1-2 身近に存在するOSS</vt:lpstr>
      <vt:lpstr>1-3 OSSの目的</vt:lpstr>
      <vt:lpstr>1-4 一般的なOSS活用のメリット・リスク</vt:lpstr>
      <vt:lpstr>1-5 OSSに関係する法律</vt:lpstr>
      <vt:lpstr>PowerPoint プレゼンテーション</vt:lpstr>
      <vt:lpstr>2-1 OSSの利用の増加</vt:lpstr>
      <vt:lpstr>2-2 自治体、団体での活用例</vt:lpstr>
      <vt:lpstr>2-3 日立グループにおけるOSS活用推進に向けての取組み</vt:lpstr>
      <vt:lpstr>2-4 OSSに関する情報提供サイト①：社外(1)</vt:lpstr>
      <vt:lpstr>2-5 OSSに関する情報提供サイト②：社外(2)</vt:lpstr>
      <vt:lpstr>PowerPoint プレゼンテーション</vt:lpstr>
      <vt:lpstr>3-1 OSS活用におけるポイント</vt:lpstr>
      <vt:lpstr>3-2            OSSの特徴を知る①</vt:lpstr>
      <vt:lpstr>3-3            OSSの特徴を知る②</vt:lpstr>
      <vt:lpstr>3-4            OSSの特徴を知る③</vt:lpstr>
      <vt:lpstr>3-5            ライセンスを遵守する①</vt:lpstr>
      <vt:lpstr>3-6            ライセンスを遵守する②</vt:lpstr>
      <vt:lpstr>3-7            ライセンスを遵守する③</vt:lpstr>
      <vt:lpstr>3-8            ライセンスを遵守する④</vt:lpstr>
      <vt:lpstr>3-9            ライセンスを遵守する⑤</vt:lpstr>
      <vt:lpstr>3-10            OSSの活用関連規則を理解し遵守する</vt:lpstr>
      <vt:lpstr>3-11            OSSのガイドラインを活用する</vt:lpstr>
      <vt:lpstr>PowerPoint プレゼンテーション</vt:lpstr>
      <vt:lpstr>4-1 一般的な製品及びシステム等の開発プロセス</vt:lpstr>
      <vt:lpstr>4-2 開発プロセスと｢OSSコンプライアンス・マネージメントプロセス｣との関係</vt:lpstr>
      <vt:lpstr>4-3 OSSコンプライアンス・マネージメントプロセスの事例</vt:lpstr>
      <vt:lpstr>4-4 OSSコンプライアンス・マネージメントプロセスとは</vt:lpstr>
      <vt:lpstr>4-5 OSSコンプライアンス・マネージメントプロセスでの確認事項及び責任者</vt:lpstr>
      <vt:lpstr>4-5 OSSコンプライアンス・マネージメントプロセスでの確認事項及び責任者</vt:lpstr>
      <vt:lpstr>4-5 OSSコンプライアンス・マネージメントプロセスでの確認事項及び責任者</vt:lpstr>
      <vt:lpstr>4-6 OSSコンプライアンス・マネージメントプロセスと関連規則との関係</vt:lpstr>
      <vt:lpstr>4-7 OSSコミュニティへのコントリビューション（貢献）とは</vt:lpstr>
      <vt:lpstr>4-8 OSSコントリビューションのプロセス　</vt:lpstr>
      <vt:lpstr>4-9 OSSコントリビューション（「OSS頒布」工程）での確認事項及び責任者</vt:lpstr>
      <vt:lpstr>4-10 OSSコントリビューションと関連規則との関係</vt:lpstr>
      <vt:lpstr>PowerPoint プレゼンテーション</vt:lpstr>
      <vt:lpstr>5-1 OSS導入時の検討・実施事項①</vt:lpstr>
      <vt:lpstr>5-2 OSS導入時の検討・実施事項②</vt:lpstr>
      <vt:lpstr>5-3 OSS導入時の検討・実施事項③</vt:lpstr>
      <vt:lpstr>5-4 OSS導入時の検討・実施事項④</vt:lpstr>
      <vt:lpstr>5-5 OSS導入時の検討・実施事項⑤</vt:lpstr>
      <vt:lpstr>5-6 OSSを活用した製品の開発・販売時の検討・実施事項①</vt:lpstr>
      <vt:lpstr>5-7 OSSを活用した製品の開発・販売時の検討・実施事項②</vt:lpstr>
      <vt:lpstr>5-8 OSSを活用した製品の開発・販売時の検討・実施事項③</vt:lpstr>
      <vt:lpstr>5-9 OSSを活用した製品の開発・販売時の検討・実施事項④</vt:lpstr>
      <vt:lpstr>PowerPoint プレゼンテーション</vt:lpstr>
      <vt:lpstr>まとめ</vt:lpstr>
      <vt:lpstr>PowerPoint プレゼンテーション</vt:lpstr>
      <vt:lpstr>[補足] オープンソースの定義</vt:lpstr>
      <vt:lpstr>[補足] オープンソースコミュニティの定義</vt:lpstr>
      <vt:lpstr>OSSの歴史　～UNIXの誕生とGNUプロジェクト～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HIGIS 3/ﾌﾟﾚｾﾞﾝﾃｰｼｮﾝ資料/J_GrayA.ppt</dc:title>
  <dc:subject>HIGIS テンプレート</dc:subject>
  <dc:creator/>
  <cp:lastModifiedBy/>
  <cp:revision>98</cp:revision>
  <dcterms:created xsi:type="dcterms:W3CDTF">2004-05-26T10:25:15Z</dcterms:created>
  <dcterms:modified xsi:type="dcterms:W3CDTF">2018-08-18T22:37:23Z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0x010100C5043CB5CC5BB146B6CF2FAA7FF8A329</vt:lpwstr>
  </property>
</Properties>
</file>